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tags/tag3.xml" ContentType="application/vnd.openxmlformats-officedocument.presentationml.tags+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1"/>
  </p:notesMasterIdLst>
  <p:sldIdLst>
    <p:sldId id="383" r:id="rId2"/>
    <p:sldId id="498" r:id="rId3"/>
    <p:sldId id="499" r:id="rId4"/>
    <p:sldId id="503" r:id="rId5"/>
    <p:sldId id="504" r:id="rId6"/>
    <p:sldId id="515" r:id="rId7"/>
    <p:sldId id="516" r:id="rId8"/>
    <p:sldId id="506" r:id="rId9"/>
    <p:sldId id="511" r:id="rId10"/>
    <p:sldId id="508" r:id="rId11"/>
    <p:sldId id="510" r:id="rId12"/>
    <p:sldId id="512" r:id="rId13"/>
    <p:sldId id="522" r:id="rId14"/>
    <p:sldId id="521" r:id="rId15"/>
    <p:sldId id="509" r:id="rId16"/>
    <p:sldId id="514" r:id="rId17"/>
    <p:sldId id="518" r:id="rId18"/>
    <p:sldId id="507" r:id="rId19"/>
    <p:sldId id="502" r:id="rId20"/>
  </p:sldIdLst>
  <p:sldSz cx="9144000" cy="6858000" type="screen4x3"/>
  <p:notesSz cx="7099300" cy="10234613"/>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667" autoAdjust="0"/>
  </p:normalViewPr>
  <p:slideViewPr>
    <p:cSldViewPr>
      <p:cViewPr varScale="1">
        <p:scale>
          <a:sx n="74" d="100"/>
          <a:sy n="74" d="100"/>
        </p:scale>
        <p:origin x="-104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19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76363" cy="511731"/>
          </a:xfrm>
          <a:prstGeom prst="rect">
            <a:avLst/>
          </a:prstGeom>
        </p:spPr>
        <p:txBody>
          <a:bodyPr vert="horz" lIns="98984" tIns="49492" rIns="98984" bIns="49492" rtlCol="0"/>
          <a:lstStyle>
            <a:lvl1pPr algn="l">
              <a:defRPr sz="1300"/>
            </a:lvl1pPr>
          </a:lstStyle>
          <a:p>
            <a:endParaRPr lang="en-AU"/>
          </a:p>
        </p:txBody>
      </p:sp>
      <p:sp>
        <p:nvSpPr>
          <p:cNvPr id="3" name="Date Placeholder 2"/>
          <p:cNvSpPr>
            <a:spLocks noGrp="1"/>
          </p:cNvSpPr>
          <p:nvPr>
            <p:ph type="dt" idx="1"/>
          </p:nvPr>
        </p:nvSpPr>
        <p:spPr>
          <a:xfrm>
            <a:off x="4021295" y="0"/>
            <a:ext cx="3076363" cy="511731"/>
          </a:xfrm>
          <a:prstGeom prst="rect">
            <a:avLst/>
          </a:prstGeom>
        </p:spPr>
        <p:txBody>
          <a:bodyPr vert="horz" lIns="98984" tIns="49492" rIns="98984" bIns="49492" rtlCol="0"/>
          <a:lstStyle>
            <a:lvl1pPr algn="r">
              <a:defRPr sz="1300"/>
            </a:lvl1pPr>
          </a:lstStyle>
          <a:p>
            <a:fld id="{03F17294-DE82-48FE-9CA5-A7BAB390B8F1}" type="datetimeFigureOut">
              <a:rPr lang="en-US" smtClean="0"/>
              <a:pPr/>
              <a:t>3/15/2012</a:t>
            </a:fld>
            <a:endParaRPr lang="en-AU"/>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8984" tIns="49492" rIns="98984" bIns="49492" rtlCol="0" anchor="ctr"/>
          <a:lstStyle/>
          <a:p>
            <a:endParaRPr lang="en-AU"/>
          </a:p>
        </p:txBody>
      </p:sp>
      <p:sp>
        <p:nvSpPr>
          <p:cNvPr id="5" name="Notes Placeholder 4"/>
          <p:cNvSpPr>
            <a:spLocks noGrp="1"/>
          </p:cNvSpPr>
          <p:nvPr>
            <p:ph type="body" sz="quarter" idx="3"/>
          </p:nvPr>
        </p:nvSpPr>
        <p:spPr>
          <a:xfrm>
            <a:off x="709930" y="4861442"/>
            <a:ext cx="5679440" cy="4605576"/>
          </a:xfrm>
          <a:prstGeom prst="rect">
            <a:avLst/>
          </a:prstGeom>
        </p:spPr>
        <p:txBody>
          <a:bodyPr vert="horz" lIns="98984" tIns="49492" rIns="98984" bIns="4949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1" y="9721107"/>
            <a:ext cx="3076363" cy="511731"/>
          </a:xfrm>
          <a:prstGeom prst="rect">
            <a:avLst/>
          </a:prstGeom>
        </p:spPr>
        <p:txBody>
          <a:bodyPr vert="horz" lIns="98984" tIns="49492" rIns="98984" bIns="49492" rtlCol="0" anchor="b"/>
          <a:lstStyle>
            <a:lvl1pPr algn="l">
              <a:defRPr sz="1300"/>
            </a:lvl1pPr>
          </a:lstStyle>
          <a:p>
            <a:endParaRPr lang="en-AU"/>
          </a:p>
        </p:txBody>
      </p:sp>
      <p:sp>
        <p:nvSpPr>
          <p:cNvPr id="7" name="Slide Number Placeholder 6"/>
          <p:cNvSpPr>
            <a:spLocks noGrp="1"/>
          </p:cNvSpPr>
          <p:nvPr>
            <p:ph type="sldNum" sz="quarter" idx="5"/>
          </p:nvPr>
        </p:nvSpPr>
        <p:spPr>
          <a:xfrm>
            <a:off x="4021295" y="9721107"/>
            <a:ext cx="3076363" cy="511731"/>
          </a:xfrm>
          <a:prstGeom prst="rect">
            <a:avLst/>
          </a:prstGeom>
        </p:spPr>
        <p:txBody>
          <a:bodyPr vert="horz" lIns="98984" tIns="49492" rIns="98984" bIns="49492" rtlCol="0" anchor="b"/>
          <a:lstStyle>
            <a:lvl1pPr algn="r">
              <a:defRPr sz="1300"/>
            </a:lvl1pPr>
          </a:lstStyle>
          <a:p>
            <a:fld id="{0A876875-4C71-4A40-9855-1CE5EF8E5B66}" type="slidenum">
              <a:rPr lang="en-AU" smtClean="0"/>
              <a:pPr/>
              <a:t>‹#›</a:t>
            </a:fld>
            <a:endParaRPr lang="en-A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a:prstGeom prst="rect">
            <a:avLst/>
          </a:prstGeom>
          <a:noFill/>
          <a:ln w="12700">
            <a:solidFill>
              <a:prstClr val="black"/>
            </a:solidFill>
          </a:ln>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pPr>
              <a:defRPr/>
            </a:pPr>
            <a:fld id="{0D08C433-2EB2-45BC-963C-69F260884F1A}"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876875-4C71-4A40-9855-1CE5EF8E5B66}" type="slidenum">
              <a:rPr lang="en-AU" smtClean="0"/>
              <a:pPr/>
              <a:t>10</a:t>
            </a:fld>
            <a:endParaRPr lang="en-A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876875-4C71-4A40-9855-1CE5EF8E5B66}" type="slidenum">
              <a:rPr lang="en-AU" smtClean="0"/>
              <a:pPr/>
              <a:t>11</a:t>
            </a:fld>
            <a:endParaRPr lang="en-A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876875-4C71-4A40-9855-1CE5EF8E5B66}" type="slidenum">
              <a:rPr lang="en-AU" smtClean="0"/>
              <a:pPr/>
              <a:t>12</a:t>
            </a:fld>
            <a:endParaRPr lang="en-A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876875-4C71-4A40-9855-1CE5EF8E5B66}" type="slidenum">
              <a:rPr lang="en-AU" smtClean="0"/>
              <a:pPr/>
              <a:t>13</a:t>
            </a:fld>
            <a:endParaRPr lang="en-A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876875-4C71-4A40-9855-1CE5EF8E5B66}" type="slidenum">
              <a:rPr lang="en-AU" smtClean="0"/>
              <a:pPr/>
              <a:t>14</a:t>
            </a:fld>
            <a:endParaRPr lang="en-A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876875-4C71-4A40-9855-1CE5EF8E5B66}" type="slidenum">
              <a:rPr lang="en-AU" smtClean="0"/>
              <a:pPr/>
              <a:t>15</a:t>
            </a:fld>
            <a:endParaRPr lang="en-A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876875-4C71-4A40-9855-1CE5EF8E5B66}" type="slidenum">
              <a:rPr lang="en-AU" smtClean="0"/>
              <a:pPr/>
              <a:t>16</a:t>
            </a:fld>
            <a:endParaRPr lang="en-A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876875-4C71-4A40-9855-1CE5EF8E5B66}" type="slidenum">
              <a:rPr lang="en-AU" smtClean="0"/>
              <a:pPr/>
              <a:t>17</a:t>
            </a:fld>
            <a:endParaRPr lang="en-AU"/>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876875-4C71-4A40-9855-1CE5EF8E5B66}" type="slidenum">
              <a:rPr lang="en-AU" smtClean="0"/>
              <a:pPr/>
              <a:t>18</a:t>
            </a:fld>
            <a:endParaRPr lang="en-AU"/>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0600" y="768350"/>
            <a:ext cx="5118100" cy="3838575"/>
          </a:xfrm>
          <a:prstGeom prst="rect">
            <a:avLst/>
          </a:prstGeom>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a:defRPr/>
            </a:pPr>
            <a:fld id="{0D08C433-2EB2-45BC-963C-69F260884F1A}" type="slidenum">
              <a:rPr lang="en-US" smtClean="0"/>
              <a:pPr>
                <a:defRPr/>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0600" y="768350"/>
            <a:ext cx="5118100" cy="3838575"/>
          </a:xfrm>
          <a:prstGeom prst="rect">
            <a:avLst/>
          </a:prstGeom>
        </p:spPr>
      </p:sp>
      <p:sp>
        <p:nvSpPr>
          <p:cNvPr id="3" name="Notes Placeholder 2"/>
          <p:cNvSpPr>
            <a:spLocks noGrp="1"/>
          </p:cNvSpPr>
          <p:nvPr>
            <p:ph type="body" idx="1"/>
          </p:nvPr>
        </p:nvSpPr>
        <p:spPr/>
        <p:txBody>
          <a:bodyPr>
            <a:normAutofit/>
          </a:bodyPr>
          <a:lstStyle/>
          <a:p>
            <a:r>
              <a:rPr lang="en-AU" dirty="0" smtClean="0"/>
              <a:t>The global average sea level rose by close to 20 centimetres between 1870 and 2007.</a:t>
            </a:r>
          </a:p>
          <a:p>
            <a:r>
              <a:rPr lang="en-AU" dirty="0" smtClean="0"/>
              <a:t>Sea levels rose at an average of 1.7 millimetres per year during the 20th century, and 3.4 millimetres per year from 1993 to 2007.</a:t>
            </a:r>
          </a:p>
          <a:p>
            <a:endParaRPr lang="en-AU" dirty="0"/>
          </a:p>
        </p:txBody>
      </p:sp>
      <p:sp>
        <p:nvSpPr>
          <p:cNvPr id="4" name="Slide Number Placeholder 3"/>
          <p:cNvSpPr>
            <a:spLocks noGrp="1"/>
          </p:cNvSpPr>
          <p:nvPr>
            <p:ph type="sldNum" sz="quarter" idx="10"/>
          </p:nvPr>
        </p:nvSpPr>
        <p:spPr/>
        <p:txBody>
          <a:bodyPr/>
          <a:lstStyle/>
          <a:p>
            <a:pPr>
              <a:defRPr/>
            </a:pPr>
            <a:fld id="{0D08C433-2EB2-45BC-963C-69F260884F1A}" type="slidenum">
              <a:rPr lang="en-US" smtClean="0"/>
              <a:pPr>
                <a:defRPr/>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fld id="{0A876875-4C71-4A40-9855-1CE5EF8E5B66}" type="slidenum">
              <a:rPr lang="en-AU" smtClean="0"/>
              <a:pPr/>
              <a:t>3</a:t>
            </a:fld>
            <a:endParaRPr lang="en-A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fld id="{0A876875-4C71-4A40-9855-1CE5EF8E5B66}" type="slidenum">
              <a:rPr lang="en-AU" smtClean="0"/>
              <a:pPr/>
              <a:t>4</a:t>
            </a:fld>
            <a:endParaRPr lang="en-A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0600" y="768350"/>
            <a:ext cx="5118100" cy="3838575"/>
          </a:xfrm>
          <a:prstGeom prst="rect">
            <a:avLst/>
          </a:prstGeom>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a:defRPr/>
            </a:pPr>
            <a:fld id="{0D08C433-2EB2-45BC-963C-69F260884F1A}" type="slidenum">
              <a:rPr lang="en-US" smtClean="0"/>
              <a:pPr>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876875-4C71-4A40-9855-1CE5EF8E5B66}" type="slidenum">
              <a:rPr lang="en-AU" smtClean="0"/>
              <a:pPr/>
              <a:t>6</a:t>
            </a:fld>
            <a:endParaRPr lang="en-A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876875-4C71-4A40-9855-1CE5EF8E5B66}" type="slidenum">
              <a:rPr lang="en-AU" smtClean="0"/>
              <a:pPr/>
              <a:t>7</a:t>
            </a:fld>
            <a:endParaRPr lang="en-A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876875-4C71-4A40-9855-1CE5EF8E5B66}" type="slidenum">
              <a:rPr lang="en-AU" smtClean="0"/>
              <a:pPr/>
              <a:t>8</a:t>
            </a:fld>
            <a:endParaRPr lang="en-A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876875-4C71-4A40-9855-1CE5EF8E5B66}" type="slidenum">
              <a:rPr lang="en-AU" smtClean="0"/>
              <a:pPr/>
              <a:t>9</a:t>
            </a:fld>
            <a:endParaRPr lang="en-A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DE460727-93C0-4344-B48D-B146CB427581}" type="datetimeFigureOut">
              <a:rPr lang="en-US" smtClean="0"/>
              <a:pPr/>
              <a:t>3/15/2012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DB85B9F-C098-4B28-BCCC-FF3461DAC73F}" type="slidenum">
              <a:rPr lang="en-AU" smtClean="0"/>
              <a:pPr/>
              <a:t>‹#›</a:t>
            </a:fld>
            <a:endParaRPr lang="en-A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DE460727-93C0-4344-B48D-B146CB427581}" type="datetimeFigureOut">
              <a:rPr lang="en-US" smtClean="0"/>
              <a:pPr/>
              <a:t>3/15/2012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DB85B9F-C098-4B28-BCCC-FF3461DAC73F}" type="slidenum">
              <a:rPr lang="en-AU" smtClean="0"/>
              <a:pPr/>
              <a:t>‹#›</a:t>
            </a:fld>
            <a:endParaRPr lang="en-A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DE460727-93C0-4344-B48D-B146CB427581}" type="datetimeFigureOut">
              <a:rPr lang="en-US" smtClean="0"/>
              <a:pPr/>
              <a:t>3/15/2012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DB85B9F-C098-4B28-BCCC-FF3461DAC73F}" type="slidenum">
              <a:rPr lang="en-AU" smtClean="0"/>
              <a:pPr/>
              <a:t>‹#›</a:t>
            </a:fld>
            <a:endParaRPr lang="en-A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DE460727-93C0-4344-B48D-B146CB427581}" type="datetimeFigureOut">
              <a:rPr lang="en-US" smtClean="0"/>
              <a:pPr/>
              <a:t>3/15/2012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DB85B9F-C098-4B28-BCCC-FF3461DAC73F}" type="slidenum">
              <a:rPr lang="en-AU" smtClean="0"/>
              <a:pPr/>
              <a:t>‹#›</a:t>
            </a:fld>
            <a:endParaRPr lang="en-A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E460727-93C0-4344-B48D-B146CB427581}" type="datetimeFigureOut">
              <a:rPr lang="en-US" smtClean="0"/>
              <a:pPr/>
              <a:t>3/15/2012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DB85B9F-C098-4B28-BCCC-FF3461DAC73F}" type="slidenum">
              <a:rPr lang="en-AU" smtClean="0"/>
              <a:pPr/>
              <a:t>‹#›</a:t>
            </a:fld>
            <a:endParaRPr lang="en-A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DE460727-93C0-4344-B48D-B146CB427581}" type="datetimeFigureOut">
              <a:rPr lang="en-US" smtClean="0"/>
              <a:pPr/>
              <a:t>3/15/2012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DB85B9F-C098-4B28-BCCC-FF3461DAC73F}" type="slidenum">
              <a:rPr lang="en-AU" smtClean="0"/>
              <a:pPr/>
              <a:t>‹#›</a:t>
            </a:fld>
            <a:endParaRPr lang="en-A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DE460727-93C0-4344-B48D-B146CB427581}" type="datetimeFigureOut">
              <a:rPr lang="en-US" smtClean="0"/>
              <a:pPr/>
              <a:t>3/15/2012</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3DB85B9F-C098-4B28-BCCC-FF3461DAC73F}" type="slidenum">
              <a:rPr lang="en-AU" smtClean="0"/>
              <a:pPr/>
              <a:t>‹#›</a:t>
            </a:fld>
            <a:endParaRPr lang="en-A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DE460727-93C0-4344-B48D-B146CB427581}" type="datetimeFigureOut">
              <a:rPr lang="en-US" smtClean="0"/>
              <a:pPr/>
              <a:t>3/15/2012</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3DB85B9F-C098-4B28-BCCC-FF3461DAC73F}" type="slidenum">
              <a:rPr lang="en-AU" smtClean="0"/>
              <a:pPr/>
              <a:t>‹#›</a:t>
            </a:fld>
            <a:endParaRPr lang="en-A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460727-93C0-4344-B48D-B146CB427581}" type="datetimeFigureOut">
              <a:rPr lang="en-US" smtClean="0"/>
              <a:pPr/>
              <a:t>3/15/2012</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3DB85B9F-C098-4B28-BCCC-FF3461DAC73F}" type="slidenum">
              <a:rPr lang="en-AU" smtClean="0"/>
              <a:pPr/>
              <a:t>‹#›</a:t>
            </a:fld>
            <a:endParaRPr lang="en-A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460727-93C0-4344-B48D-B146CB427581}" type="datetimeFigureOut">
              <a:rPr lang="en-US" smtClean="0"/>
              <a:pPr/>
              <a:t>3/15/2012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DB85B9F-C098-4B28-BCCC-FF3461DAC73F}" type="slidenum">
              <a:rPr lang="en-AU" smtClean="0"/>
              <a:pPr/>
              <a:t>‹#›</a:t>
            </a:fld>
            <a:endParaRPr lang="en-A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460727-93C0-4344-B48D-B146CB427581}" type="datetimeFigureOut">
              <a:rPr lang="en-US" smtClean="0"/>
              <a:pPr/>
              <a:t>3/15/2012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3DB85B9F-C098-4B28-BCCC-FF3461DAC73F}" type="slidenum">
              <a:rPr lang="en-AU" smtClean="0"/>
              <a:pPr/>
              <a:t>‹#›</a:t>
            </a:fld>
            <a:endParaRPr lang="en-A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460727-93C0-4344-B48D-B146CB427581}" type="datetimeFigureOut">
              <a:rPr lang="en-US" smtClean="0"/>
              <a:pPr/>
              <a:t>3/15/2012</a:t>
            </a:fld>
            <a:endParaRPr lang="en-AU"/>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B85B9F-C098-4B28-BCCC-FF3461DAC73F}" type="slidenum">
              <a:rPr lang="en-AU" smtClean="0"/>
              <a:pPr/>
              <a:t>‹#›</a:t>
            </a:fld>
            <a:endParaRPr lang="en-A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notesSlide" Target="../notesSlides/notesSlide1.xml"/><Relationship Id="rId7"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3.jpeg"/><Relationship Id="rId5" Type="http://schemas.openxmlformats.org/officeDocument/2006/relationships/image" Target="../media/image2.jpeg"/><Relationship Id="rId10" Type="http://schemas.openxmlformats.org/officeDocument/2006/relationships/image" Target="../media/image7.png"/><Relationship Id="rId4" Type="http://schemas.openxmlformats.org/officeDocument/2006/relationships/image" Target="../media/image1.jpeg"/><Relationship Id="rId9"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notesSlide" Target="../notesSlides/notesSlide19.xml"/><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22.png"/><Relationship Id="rId9"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notesSlide" Target="../notesSlides/notesSlide3.xml"/><Relationship Id="rId7" Type="http://schemas.openxmlformats.org/officeDocument/2006/relationships/image" Target="../media/image5.jpe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jpeg"/><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p:cNvPicPr>
            <a:picLocks noChangeAspect="1" noChangeArrowheads="1"/>
          </p:cNvPicPr>
          <p:nvPr/>
        </p:nvPicPr>
        <p:blipFill>
          <a:blip r:embed="rId4" cstate="print"/>
          <a:srcRect/>
          <a:stretch>
            <a:fillRect/>
          </a:stretch>
        </p:blipFill>
        <p:spPr bwMode="auto">
          <a:xfrm>
            <a:off x="0" y="-1642492"/>
            <a:ext cx="9144000" cy="5143500"/>
          </a:xfrm>
          <a:prstGeom prst="rect">
            <a:avLst/>
          </a:prstGeom>
          <a:noFill/>
          <a:ln w="9525">
            <a:noFill/>
            <a:miter lim="800000"/>
            <a:headEnd/>
            <a:tailEnd/>
          </a:ln>
          <a:effectLst/>
        </p:spPr>
      </p:pic>
      <p:pic>
        <p:nvPicPr>
          <p:cNvPr id="10" name="Picture 9" descr="IMG_2966.JPG"/>
          <p:cNvPicPr/>
          <p:nvPr/>
        </p:nvPicPr>
        <p:blipFill>
          <a:blip r:embed="rId5" cstate="print"/>
          <a:srcRect r="9945"/>
          <a:stretch>
            <a:fillRect/>
          </a:stretch>
        </p:blipFill>
        <p:spPr>
          <a:xfrm rot="16200000">
            <a:off x="-1296652" y="3032956"/>
            <a:ext cx="4968552" cy="3600398"/>
          </a:xfrm>
          <a:prstGeom prst="rect">
            <a:avLst/>
          </a:prstGeom>
        </p:spPr>
      </p:pic>
      <p:pic>
        <p:nvPicPr>
          <p:cNvPr id="11" name="Picture 10" descr="IMG_2727.JPG"/>
          <p:cNvPicPr/>
          <p:nvPr/>
        </p:nvPicPr>
        <p:blipFill>
          <a:blip r:embed="rId6" cstate="print"/>
          <a:stretch>
            <a:fillRect/>
          </a:stretch>
        </p:blipFill>
        <p:spPr>
          <a:xfrm rot="16200000">
            <a:off x="2029409" y="3334679"/>
            <a:ext cx="4869160" cy="3096343"/>
          </a:xfrm>
          <a:prstGeom prst="rect">
            <a:avLst/>
          </a:prstGeom>
        </p:spPr>
      </p:pic>
      <p:pic>
        <p:nvPicPr>
          <p:cNvPr id="18" name="Picture 17" descr="IMG_2961.JPG"/>
          <p:cNvPicPr/>
          <p:nvPr/>
        </p:nvPicPr>
        <p:blipFill>
          <a:blip r:embed="rId7" cstate="print">
            <a:lum bright="20000"/>
          </a:blip>
          <a:stretch>
            <a:fillRect/>
          </a:stretch>
        </p:blipFill>
        <p:spPr>
          <a:xfrm rot="16200000">
            <a:off x="4927477" y="3100906"/>
            <a:ext cx="5013176" cy="3419871"/>
          </a:xfrm>
          <a:prstGeom prst="rect">
            <a:avLst/>
          </a:prstGeom>
        </p:spPr>
      </p:pic>
      <p:sp>
        <p:nvSpPr>
          <p:cNvPr id="5" name="TextBox 4"/>
          <p:cNvSpPr txBox="1"/>
          <p:nvPr/>
        </p:nvSpPr>
        <p:spPr>
          <a:xfrm>
            <a:off x="2123728" y="5357826"/>
            <a:ext cx="5014258" cy="707886"/>
          </a:xfrm>
          <a:prstGeom prst="rect">
            <a:avLst/>
          </a:prstGeom>
          <a:solidFill>
            <a:schemeClr val="bg2">
              <a:lumMod val="25000"/>
              <a:alpha val="51000"/>
            </a:schemeClr>
          </a:solidFill>
        </p:spPr>
        <p:txBody>
          <a:bodyPr wrap="none" rtlCol="0">
            <a:spAutoFit/>
          </a:bodyPr>
          <a:lstStyle/>
          <a:p>
            <a:r>
              <a:rPr lang="en-AU" sz="4000" dirty="0" smtClean="0">
                <a:solidFill>
                  <a:srgbClr val="FFFF00"/>
                </a:solidFill>
              </a:rPr>
              <a:t>Dr. Christopher Bartlett</a:t>
            </a:r>
            <a:endParaRPr lang="en-AU" sz="4000" dirty="0">
              <a:solidFill>
                <a:srgbClr val="FFFF00"/>
              </a:solidFill>
            </a:endParaRPr>
          </a:p>
        </p:txBody>
      </p:sp>
      <p:sp>
        <p:nvSpPr>
          <p:cNvPr id="6" name="Rounded Rectangle 5"/>
          <p:cNvSpPr/>
          <p:nvPr/>
        </p:nvSpPr>
        <p:spPr>
          <a:xfrm>
            <a:off x="1071538" y="922970"/>
            <a:ext cx="7072362" cy="17859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smtClean="0"/>
              <a:t>SPC-GIZ Pacific German </a:t>
            </a:r>
            <a:r>
              <a:rPr lang="en-AU" sz="2800" dirty="0" smtClean="0"/>
              <a:t/>
            </a:r>
            <a:br>
              <a:rPr lang="en-AU" sz="2800" dirty="0" smtClean="0"/>
            </a:br>
            <a:r>
              <a:rPr lang="en-AU" sz="3600" dirty="0" smtClean="0"/>
              <a:t>Coping with Climate Change in the Pacific Islands Region Project</a:t>
            </a:r>
            <a:endParaRPr lang="en-AU" sz="2800" dirty="0" smtClean="0"/>
          </a:p>
          <a:p>
            <a:pPr algn="ctr"/>
            <a:endParaRPr lang="en-AU" dirty="0" smtClean="0"/>
          </a:p>
        </p:txBody>
      </p:sp>
      <p:sp>
        <p:nvSpPr>
          <p:cNvPr id="20" name="Rounded Rectangle 19"/>
          <p:cNvSpPr/>
          <p:nvPr/>
        </p:nvSpPr>
        <p:spPr>
          <a:xfrm>
            <a:off x="5724128" y="0"/>
            <a:ext cx="3240360" cy="83671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p:cNvGrpSpPr/>
          <p:nvPr/>
        </p:nvGrpSpPr>
        <p:grpSpPr>
          <a:xfrm>
            <a:off x="5786446" y="71414"/>
            <a:ext cx="3143273" cy="785932"/>
            <a:chOff x="5786446" y="71414"/>
            <a:chExt cx="3143273" cy="785932"/>
          </a:xfrm>
        </p:grpSpPr>
        <p:grpSp>
          <p:nvGrpSpPr>
            <p:cNvPr id="14" name="Group 4"/>
            <p:cNvGrpSpPr>
              <a:grpSpLocks/>
            </p:cNvGrpSpPr>
            <p:nvPr/>
          </p:nvGrpSpPr>
          <p:grpSpPr bwMode="auto">
            <a:xfrm>
              <a:off x="5786446" y="71414"/>
              <a:ext cx="3143273" cy="785932"/>
              <a:chOff x="1215" y="15067"/>
              <a:chExt cx="3294" cy="692"/>
            </a:xfrm>
            <a:solidFill>
              <a:schemeClr val="bg1"/>
            </a:solidFill>
          </p:grpSpPr>
          <p:pic>
            <p:nvPicPr>
              <p:cNvPr id="16" name="Picture 3" descr="SPC_LRD-logo"/>
              <p:cNvPicPr>
                <a:picLocks noChangeAspect="1" noChangeArrowheads="1"/>
              </p:cNvPicPr>
              <p:nvPr/>
            </p:nvPicPr>
            <p:blipFill>
              <a:blip r:embed="rId8" cstate="print">
                <a:clrChange>
                  <a:clrFrom>
                    <a:srgbClr val="FFFFFF"/>
                  </a:clrFrom>
                  <a:clrTo>
                    <a:srgbClr val="FFFFFF">
                      <a:alpha val="0"/>
                    </a:srgbClr>
                  </a:clrTo>
                </a:clrChange>
              </a:blip>
              <a:srcRect t="1698"/>
              <a:stretch>
                <a:fillRect/>
              </a:stretch>
            </p:blipFill>
            <p:spPr bwMode="auto">
              <a:xfrm>
                <a:off x="1215" y="15130"/>
                <a:ext cx="1108" cy="629"/>
              </a:xfrm>
              <a:prstGeom prst="rect">
                <a:avLst/>
              </a:prstGeom>
              <a:grpFill/>
            </p:spPr>
          </p:pic>
          <p:pic>
            <p:nvPicPr>
              <p:cNvPr id="17" name="Picture 4" descr="gtzlogo-slogan-en-rgb-300"/>
              <p:cNvPicPr>
                <a:picLocks noChangeAspect="1" noChangeArrowheads="1"/>
              </p:cNvPicPr>
              <p:nvPr/>
            </p:nvPicPr>
            <p:blipFill>
              <a:blip r:embed="rId9" cstate="print">
                <a:clrChange>
                  <a:clrFrom>
                    <a:srgbClr val="FFFFFF"/>
                  </a:clrFrom>
                  <a:clrTo>
                    <a:srgbClr val="FFFFFF">
                      <a:alpha val="0"/>
                    </a:srgbClr>
                  </a:clrTo>
                </a:clrChange>
              </a:blip>
              <a:srcRect t="20039" b="23198"/>
              <a:stretch>
                <a:fillRect/>
              </a:stretch>
            </p:blipFill>
            <p:spPr bwMode="auto">
              <a:xfrm>
                <a:off x="2484" y="15067"/>
                <a:ext cx="2025" cy="575"/>
              </a:xfrm>
              <a:prstGeom prst="rect">
                <a:avLst/>
              </a:prstGeom>
              <a:grpFill/>
            </p:spPr>
          </p:pic>
        </p:grpSp>
        <p:pic>
          <p:nvPicPr>
            <p:cNvPr id="15" name="Picture 14" descr="gizlogo-standard-rgb.gif"/>
            <p:cNvPicPr/>
            <p:nvPr/>
          </p:nvPicPr>
          <p:blipFill>
            <a:blip r:embed="rId10" cstate="print"/>
            <a:srcRect/>
            <a:stretch>
              <a:fillRect/>
            </a:stretch>
          </p:blipFill>
          <p:spPr bwMode="auto">
            <a:xfrm>
              <a:off x="7072330" y="142852"/>
              <a:ext cx="690563" cy="571504"/>
            </a:xfrm>
            <a:prstGeom prst="rect">
              <a:avLst/>
            </a:prstGeom>
            <a:solidFill>
              <a:schemeClr val="bg1"/>
            </a:solidFill>
            <a:ln w="9525">
              <a:noFill/>
              <a:miter lim="800000"/>
              <a:headEnd/>
              <a:tailEnd/>
            </a:ln>
          </p:spPr>
        </p:pic>
      </p:grpSp>
    </p:spTree>
    <p:custDataLst>
      <p:tags r:id="rId1"/>
    </p:custData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cstate="print"/>
          <a:srcRect/>
          <a:stretch>
            <a:fillRect/>
          </a:stretch>
        </p:blipFill>
        <p:spPr bwMode="auto">
          <a:xfrm>
            <a:off x="755576" y="1409905"/>
            <a:ext cx="7073493" cy="5448095"/>
          </a:xfrm>
          <a:prstGeom prst="rect">
            <a:avLst/>
          </a:prstGeom>
          <a:noFill/>
          <a:ln w="9525">
            <a:noFill/>
            <a:miter lim="800000"/>
            <a:headEnd/>
            <a:tailEnd/>
          </a:ln>
        </p:spPr>
      </p:pic>
      <p:sp>
        <p:nvSpPr>
          <p:cNvPr id="2" name="Rectangle 1"/>
          <p:cNvSpPr/>
          <p:nvPr/>
        </p:nvSpPr>
        <p:spPr>
          <a:xfrm>
            <a:off x="395536" y="58847"/>
            <a:ext cx="8280920" cy="2923877"/>
          </a:xfrm>
          <a:prstGeom prst="rect">
            <a:avLst/>
          </a:prstGeom>
        </p:spPr>
        <p:txBody>
          <a:bodyPr wrap="square">
            <a:spAutoFit/>
          </a:bodyPr>
          <a:lstStyle/>
          <a:p>
            <a:pPr algn="ctr"/>
            <a:r>
              <a:rPr lang="en-US" b="1" u="sng" dirty="0" smtClean="0"/>
              <a:t>TIDE MONITORING IN VANUATU </a:t>
            </a:r>
            <a:endParaRPr lang="en-US" b="1" u="sng" dirty="0" smtClean="0"/>
          </a:p>
          <a:p>
            <a:pPr algn="ctr"/>
            <a:r>
              <a:rPr lang="en-US" dirty="0" smtClean="0"/>
              <a:t> </a:t>
            </a:r>
            <a:endParaRPr lang="en-US" dirty="0" smtClean="0"/>
          </a:p>
          <a:p>
            <a:pPr algn="ctr"/>
            <a:r>
              <a:rPr lang="en-US" sz="2800" dirty="0" smtClean="0"/>
              <a:t>A </a:t>
            </a:r>
            <a:r>
              <a:rPr lang="en-US" sz="2800" dirty="0" smtClean="0"/>
              <a:t>SEAFRAME gauge was installed in Port Vila, Vanuatu, in January 1993. It records sea level, air and water temperature, atmospheric pressure, wind speed and direction. </a:t>
            </a:r>
          </a:p>
          <a:p>
            <a:endParaRPr lang="en-US" dirty="0" smtClean="0"/>
          </a:p>
          <a:p>
            <a:endParaRPr lang="en-US"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332656"/>
            <a:ext cx="7272808" cy="6001643"/>
          </a:xfrm>
          <a:prstGeom prst="rect">
            <a:avLst/>
          </a:prstGeom>
        </p:spPr>
        <p:txBody>
          <a:bodyPr wrap="square">
            <a:spAutoFit/>
          </a:bodyPr>
          <a:lstStyle/>
          <a:p>
            <a:r>
              <a:rPr lang="en-US" sz="3200" dirty="0" smtClean="0"/>
              <a:t>When change in sea level is measured with a tide gauge over a number of years one cannot be sure whether the sea is rising or the land is sinking. </a:t>
            </a:r>
            <a:endParaRPr lang="en-US" sz="3200" dirty="0" smtClean="0"/>
          </a:p>
          <a:p>
            <a:endParaRPr lang="en-US" sz="3200" dirty="0" smtClean="0"/>
          </a:p>
          <a:p>
            <a:r>
              <a:rPr lang="en-US" sz="3200" dirty="0" smtClean="0"/>
              <a:t>To </a:t>
            </a:r>
            <a:r>
              <a:rPr lang="en-US" sz="3200" dirty="0" smtClean="0"/>
              <a:t>local people, </a:t>
            </a:r>
            <a:r>
              <a:rPr lang="en-US" sz="3200" b="1" dirty="0" smtClean="0">
                <a:solidFill>
                  <a:srgbClr val="FF0000"/>
                </a:solidFill>
              </a:rPr>
              <a:t>the relative sea level change is of paramount importance</a:t>
            </a:r>
            <a:r>
              <a:rPr lang="en-US" sz="3200" dirty="0" smtClean="0"/>
              <a:t>. </a:t>
            </a:r>
            <a:endParaRPr lang="en-US" sz="3200" dirty="0" smtClean="0"/>
          </a:p>
          <a:p>
            <a:endParaRPr lang="en-US" sz="3200" dirty="0" smtClean="0"/>
          </a:p>
          <a:p>
            <a:r>
              <a:rPr lang="en-US" sz="3200" dirty="0" smtClean="0"/>
              <a:t>Vertical </a:t>
            </a:r>
            <a:r>
              <a:rPr lang="en-US" sz="3200" dirty="0" smtClean="0"/>
              <a:t>movement of the land can have a number of causes, e.g. </a:t>
            </a:r>
            <a:r>
              <a:rPr lang="en-US" sz="3200" dirty="0" smtClean="0">
                <a:solidFill>
                  <a:srgbClr val="FF0000"/>
                </a:solidFill>
              </a:rPr>
              <a:t>island uplift, compaction of sediment or withdrawal of ground water</a:t>
            </a:r>
            <a:r>
              <a:rPr lang="en-US" sz="3200" dirty="0" smtClean="0"/>
              <a:t>. </a:t>
            </a:r>
            <a:endParaRPr lang="en-US" sz="3200"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1600" y="1124744"/>
            <a:ext cx="7344816" cy="3539430"/>
          </a:xfrm>
          <a:prstGeom prst="rect">
            <a:avLst/>
          </a:prstGeom>
        </p:spPr>
        <p:txBody>
          <a:bodyPr wrap="square">
            <a:spAutoFit/>
          </a:bodyPr>
          <a:lstStyle/>
          <a:p>
            <a:r>
              <a:rPr lang="en-US" sz="3200" dirty="0" smtClean="0"/>
              <a:t>Continuous Geographical Positioning Systems (</a:t>
            </a:r>
            <a:r>
              <a:rPr lang="en-US" sz="3200" dirty="0" smtClean="0"/>
              <a:t>CGPS) are final </a:t>
            </a:r>
            <a:r>
              <a:rPr lang="en-US" sz="3200" dirty="0" smtClean="0"/>
              <a:t>link in establishing vertical datum control – that is, to determine whether the island or coastal region as a whole is moving vertically with respect to the International Terrestrial Reference Frame. </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1340768"/>
            <a:ext cx="7128792" cy="4031873"/>
          </a:xfrm>
          <a:prstGeom prst="rect">
            <a:avLst/>
          </a:prstGeom>
        </p:spPr>
        <p:txBody>
          <a:bodyPr wrap="square">
            <a:spAutoFit/>
          </a:bodyPr>
          <a:lstStyle/>
          <a:p>
            <a:r>
              <a:rPr lang="en-US" sz="3200" dirty="0" smtClean="0"/>
              <a:t>Atmospheric pressure is another parameter that can potentially influence relative sea level rise. Known as the inverted barometer effect, if a 1 </a:t>
            </a:r>
            <a:r>
              <a:rPr lang="en-US" sz="3200" dirty="0" err="1" smtClean="0"/>
              <a:t>hPa</a:t>
            </a:r>
            <a:r>
              <a:rPr lang="en-US" sz="3200" dirty="0" smtClean="0"/>
              <a:t> fall in barometric pressure is sustained over a day or more, a 1 cm rise is produced in the local sea level (within the area beneath the low pressure system). </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764704"/>
            <a:ext cx="7488832" cy="6555641"/>
          </a:xfrm>
          <a:prstGeom prst="rect">
            <a:avLst/>
          </a:prstGeom>
        </p:spPr>
        <p:txBody>
          <a:bodyPr wrap="square">
            <a:spAutoFit/>
          </a:bodyPr>
          <a:lstStyle/>
          <a:p>
            <a:r>
              <a:rPr lang="en-US" dirty="0" smtClean="0"/>
              <a:t>● </a:t>
            </a:r>
            <a:r>
              <a:rPr lang="en-US" sz="3200" dirty="0" smtClean="0"/>
              <a:t>The sea level trend to date is +6.5 </a:t>
            </a:r>
            <a:r>
              <a:rPr lang="en-US" sz="3200" dirty="0" smtClean="0"/>
              <a:t>mm/year.   Accounting </a:t>
            </a:r>
            <a:r>
              <a:rPr lang="en-US" sz="3200" dirty="0" smtClean="0"/>
              <a:t>for the precise </a:t>
            </a:r>
            <a:r>
              <a:rPr lang="en-US" sz="3200" dirty="0" err="1" smtClean="0"/>
              <a:t>levelling</a:t>
            </a:r>
            <a:r>
              <a:rPr lang="en-US" sz="3200" dirty="0" smtClean="0"/>
              <a:t> results and inverted barometric pressure effect, the trend is +5.6 mm/year</a:t>
            </a:r>
            <a:r>
              <a:rPr lang="en-US" sz="3200" dirty="0" smtClean="0"/>
              <a:t>.</a:t>
            </a:r>
          </a:p>
          <a:p>
            <a:r>
              <a:rPr lang="en-US" sz="3200" dirty="0" smtClean="0"/>
              <a:t> </a:t>
            </a:r>
            <a:endParaRPr lang="en-US" sz="3200" dirty="0" smtClean="0"/>
          </a:p>
          <a:p>
            <a:r>
              <a:rPr lang="en-US" sz="3200" dirty="0" smtClean="0"/>
              <a:t>● Variations in monthly mean sea level include a moderate seasonal cycle and were affected by the 1997/1998 El Niño. </a:t>
            </a:r>
            <a:endParaRPr lang="en-US" sz="3200" dirty="0" smtClean="0"/>
          </a:p>
          <a:p>
            <a:endParaRPr lang="en-US" sz="3200" dirty="0" smtClean="0"/>
          </a:p>
          <a:p>
            <a:r>
              <a:rPr lang="en-US" sz="2000" dirty="0" smtClean="0"/>
              <a:t>The effects of the vertical movement of the tide gauge platform and the inverse barometer effect are removed from the observed rates of relative sea level </a:t>
            </a:r>
            <a:r>
              <a:rPr lang="en-US" sz="2000" dirty="0" smtClean="0"/>
              <a:t>change. The </a:t>
            </a:r>
            <a:r>
              <a:rPr lang="en-US" sz="2000" dirty="0" smtClean="0"/>
              <a:t>net sea level trends are positive at all sites, which indicates sea level in the region has risen over the duration of the project. </a:t>
            </a:r>
          </a:p>
          <a:p>
            <a:endParaRPr lang="en-US" sz="3200" dirty="0" smtClean="0"/>
          </a:p>
        </p:txBody>
      </p:sp>
      <p:sp>
        <p:nvSpPr>
          <p:cNvPr id="3" name="TextBox 2"/>
          <p:cNvSpPr txBox="1"/>
          <p:nvPr/>
        </p:nvSpPr>
        <p:spPr>
          <a:xfrm>
            <a:off x="1331640" y="188640"/>
            <a:ext cx="6650795" cy="523220"/>
          </a:xfrm>
          <a:prstGeom prst="rect">
            <a:avLst/>
          </a:prstGeom>
          <a:noFill/>
        </p:spPr>
        <p:txBody>
          <a:bodyPr wrap="none" rtlCol="0">
            <a:spAutoFit/>
          </a:bodyPr>
          <a:lstStyle/>
          <a:p>
            <a:r>
              <a:rPr lang="en-US" sz="2800" dirty="0" smtClean="0"/>
              <a:t>TIDE MONITORING RESULTS THROUGH 2009</a:t>
            </a:r>
            <a:endParaRPr lang="en-US"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658" name="Picture 2"/>
          <p:cNvPicPr>
            <a:picLocks noChangeAspect="1" noChangeArrowheads="1"/>
          </p:cNvPicPr>
          <p:nvPr/>
        </p:nvPicPr>
        <p:blipFill>
          <a:blip r:embed="rId3" cstate="print"/>
          <a:srcRect/>
          <a:stretch>
            <a:fillRect/>
          </a:stretch>
        </p:blipFill>
        <p:spPr bwMode="auto">
          <a:xfrm>
            <a:off x="395536" y="1052736"/>
            <a:ext cx="8316618" cy="4768751"/>
          </a:xfrm>
          <a:prstGeom prst="rect">
            <a:avLst/>
          </a:prstGeom>
          <a:noFill/>
          <a:ln w="9525">
            <a:noFill/>
            <a:miter lim="800000"/>
            <a:headEnd/>
            <a:tailEnd/>
          </a:ln>
        </p:spPr>
      </p:pic>
      <p:pic>
        <p:nvPicPr>
          <p:cNvPr id="198659" name="Picture 3"/>
          <p:cNvPicPr>
            <a:picLocks noChangeAspect="1" noChangeArrowheads="1"/>
          </p:cNvPicPr>
          <p:nvPr/>
        </p:nvPicPr>
        <p:blipFill>
          <a:blip r:embed="rId4" cstate="print"/>
          <a:srcRect/>
          <a:stretch>
            <a:fillRect/>
          </a:stretch>
        </p:blipFill>
        <p:spPr bwMode="auto">
          <a:xfrm>
            <a:off x="323528" y="260648"/>
            <a:ext cx="8424936" cy="83820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682" name="Picture 2"/>
          <p:cNvPicPr>
            <a:picLocks noChangeAspect="1" noChangeArrowheads="1"/>
          </p:cNvPicPr>
          <p:nvPr/>
        </p:nvPicPr>
        <p:blipFill>
          <a:blip r:embed="rId3" cstate="print"/>
          <a:srcRect/>
          <a:stretch>
            <a:fillRect/>
          </a:stretch>
        </p:blipFill>
        <p:spPr bwMode="auto">
          <a:xfrm>
            <a:off x="166688" y="285750"/>
            <a:ext cx="8810625" cy="62865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2754" name="Picture 2"/>
          <p:cNvPicPr>
            <a:picLocks noChangeAspect="1" noChangeArrowheads="1"/>
          </p:cNvPicPr>
          <p:nvPr/>
        </p:nvPicPr>
        <p:blipFill>
          <a:blip r:embed="rId3" cstate="print"/>
          <a:srcRect/>
          <a:stretch>
            <a:fillRect/>
          </a:stretch>
        </p:blipFill>
        <p:spPr bwMode="auto">
          <a:xfrm>
            <a:off x="28575" y="671513"/>
            <a:ext cx="9086850" cy="5514975"/>
          </a:xfrm>
          <a:prstGeom prst="rect">
            <a:avLst/>
          </a:prstGeom>
          <a:noFill/>
          <a:ln w="9525">
            <a:noFill/>
            <a:miter lim="800000"/>
            <a:headEnd/>
            <a:tailEnd/>
          </a:ln>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35696" y="548680"/>
            <a:ext cx="4572000" cy="646331"/>
          </a:xfrm>
          <a:prstGeom prst="rect">
            <a:avLst/>
          </a:prstGeom>
        </p:spPr>
        <p:txBody>
          <a:bodyPr>
            <a:spAutoFit/>
          </a:bodyPr>
          <a:lstStyle/>
          <a:p>
            <a:r>
              <a:rPr lang="en-GB" dirty="0" smtClean="0"/>
              <a:t>Currently, the sea level rise </a:t>
            </a:r>
            <a:r>
              <a:rPr lang="en-GB" dirty="0" smtClean="0"/>
              <a:t>for </a:t>
            </a:r>
            <a:r>
              <a:rPr lang="en-GB" dirty="0" smtClean="0"/>
              <a:t>Vanuatu is 5.6 mm per year (1993–2009) (</a:t>
            </a:r>
            <a:r>
              <a:rPr lang="en-GB" dirty="0" err="1" smtClean="0"/>
              <a:t>AusAID</a:t>
            </a:r>
            <a:r>
              <a:rPr lang="en-GB" dirty="0" smtClean="0"/>
              <a:t>, 2007). </a:t>
            </a:r>
            <a:endParaRPr lang="en-US" dirty="0"/>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49" name="Picture 4"/>
          <p:cNvPicPr>
            <a:picLocks noChangeAspect="1" noChangeArrowheads="1"/>
          </p:cNvPicPr>
          <p:nvPr/>
        </p:nvPicPr>
        <p:blipFill>
          <a:blip r:embed="rId3" cstate="print"/>
          <a:srcRect/>
          <a:stretch>
            <a:fillRect/>
          </a:stretch>
        </p:blipFill>
        <p:spPr bwMode="auto">
          <a:xfrm>
            <a:off x="755576" y="1412776"/>
            <a:ext cx="7416914" cy="4418062"/>
          </a:xfrm>
          <a:prstGeom prst="rect">
            <a:avLst/>
          </a:prstGeom>
          <a:noFill/>
        </p:spPr>
      </p:pic>
      <p:sp>
        <p:nvSpPr>
          <p:cNvPr id="2051" name="Rectangle 3"/>
          <p:cNvSpPr>
            <a:spLocks noChangeArrowheads="1"/>
          </p:cNvSpPr>
          <p:nvPr/>
        </p:nvSpPr>
        <p:spPr bwMode="auto">
          <a:xfrm>
            <a:off x="0" y="6165304"/>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900" b="0" i="0" u="none" strike="noStrike" cap="none" normalizeH="0" baseline="0" dirty="0" smtClean="0">
                <a:ln>
                  <a:noFill/>
                </a:ln>
                <a:solidFill>
                  <a:srgbClr val="000000"/>
                </a:solidFill>
                <a:effectLst/>
                <a:latin typeface="Arial" pitchFamily="34" charset="0"/>
                <a:ea typeface="Helvetica"/>
                <a:cs typeface="Arial" pitchFamily="34" charset="0"/>
              </a:rPr>
              <a:t>S</a:t>
            </a:r>
            <a:r>
              <a:rPr kumimoji="0" lang="en-GB" sz="900" b="0" i="0" u="none" strike="noStrike" cap="none" normalizeH="0" baseline="0" dirty="0" smtClean="0" bmk="">
                <a:ln>
                  <a:noFill/>
                </a:ln>
                <a:solidFill>
                  <a:srgbClr val="000000"/>
                </a:solidFill>
                <a:effectLst/>
                <a:latin typeface="Arial" pitchFamily="34" charset="0"/>
                <a:ea typeface="Helvetica"/>
                <a:cs typeface="Arial" pitchFamily="34" charset="0"/>
              </a:rPr>
              <a:t>ource: </a:t>
            </a:r>
            <a:r>
              <a:rPr kumimoji="0" lang="en-GB" sz="900" b="0" i="0" u="none" strike="noStrike" cap="none" normalizeH="0" baseline="0" dirty="0" err="1" smtClean="0" bmk="">
                <a:ln>
                  <a:noFill/>
                </a:ln>
                <a:solidFill>
                  <a:srgbClr val="000000"/>
                </a:solidFill>
                <a:effectLst/>
                <a:latin typeface="Arial" pitchFamily="34" charset="0"/>
                <a:ea typeface="Helvetica"/>
                <a:cs typeface="Arial" pitchFamily="34" charset="0"/>
              </a:rPr>
              <a:t>AusAID</a:t>
            </a:r>
            <a:r>
              <a:rPr kumimoji="0" lang="en-GB" sz="900" b="0" i="0" u="none" strike="noStrike" cap="none" normalizeH="0" baseline="0" dirty="0" smtClean="0" bmk="">
                <a:ln>
                  <a:noFill/>
                </a:ln>
                <a:solidFill>
                  <a:srgbClr val="000000"/>
                </a:solidFill>
                <a:effectLst/>
                <a:latin typeface="Arial" pitchFamily="34" charset="0"/>
                <a:ea typeface="Helvetica"/>
                <a:cs typeface="Arial" pitchFamily="34" charset="0"/>
              </a:rPr>
              <a:t> (2009) p. 12</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304800" y="802171"/>
            <a:ext cx="8458200" cy="769441"/>
          </a:xfrm>
          <a:prstGeom prst="rect">
            <a:avLst/>
          </a:prstGeom>
          <a:noFill/>
        </p:spPr>
        <p:txBody>
          <a:bodyPr wrap="square" rtlCol="0">
            <a:spAutoFit/>
          </a:bodyPr>
          <a:lstStyle/>
          <a:p>
            <a:pPr algn="ctr"/>
            <a:r>
              <a:rPr lang="en-AU" sz="4400" dirty="0" err="1" smtClean="0">
                <a:solidFill>
                  <a:schemeClr val="bg1"/>
                </a:solidFill>
              </a:rPr>
              <a:t>Bae</a:t>
            </a:r>
            <a:r>
              <a:rPr lang="en-AU" sz="4400" dirty="0" smtClean="0">
                <a:solidFill>
                  <a:schemeClr val="bg1"/>
                </a:solidFill>
              </a:rPr>
              <a:t> </a:t>
            </a:r>
            <a:r>
              <a:rPr lang="en-AU" sz="4400" dirty="0" err="1" smtClean="0">
                <a:solidFill>
                  <a:schemeClr val="bg1"/>
                </a:solidFill>
              </a:rPr>
              <a:t>i</a:t>
            </a:r>
            <a:r>
              <a:rPr lang="en-AU" sz="4400" dirty="0" smtClean="0">
                <a:solidFill>
                  <a:schemeClr val="bg1"/>
                </a:solidFill>
              </a:rPr>
              <a:t> minim </a:t>
            </a:r>
            <a:r>
              <a:rPr lang="en-AU" sz="4400" dirty="0" err="1" smtClean="0">
                <a:solidFill>
                  <a:schemeClr val="bg1"/>
                </a:solidFill>
              </a:rPr>
              <a:t>wanem</a:t>
            </a:r>
            <a:r>
              <a:rPr lang="en-AU" sz="4400" dirty="0" smtClean="0">
                <a:solidFill>
                  <a:schemeClr val="bg1"/>
                </a:solidFill>
              </a:rPr>
              <a:t> long </a:t>
            </a:r>
            <a:r>
              <a:rPr lang="en-AU" sz="4400" dirty="0" err="1" smtClean="0">
                <a:solidFill>
                  <a:schemeClr val="bg1"/>
                </a:solidFill>
              </a:rPr>
              <a:t>yumi</a:t>
            </a:r>
            <a:r>
              <a:rPr lang="en-AU" sz="4400" dirty="0" smtClean="0">
                <a:solidFill>
                  <a:schemeClr val="bg1"/>
                </a:solidFill>
              </a:rPr>
              <a:t>? </a:t>
            </a:r>
            <a:endParaRPr lang="en-AU" sz="4400" dirty="0">
              <a:solidFill>
                <a:schemeClr val="bg1"/>
              </a:solidFill>
            </a:endParaRPr>
          </a:p>
        </p:txBody>
      </p:sp>
      <p:sp>
        <p:nvSpPr>
          <p:cNvPr id="3" name="TextBox 2"/>
          <p:cNvSpPr txBox="1"/>
          <p:nvPr/>
        </p:nvSpPr>
        <p:spPr>
          <a:xfrm>
            <a:off x="381000" y="1752600"/>
            <a:ext cx="9144000" cy="4247317"/>
          </a:xfrm>
          <a:prstGeom prst="rect">
            <a:avLst/>
          </a:prstGeom>
          <a:noFill/>
        </p:spPr>
        <p:txBody>
          <a:bodyPr wrap="square" rtlCol="0">
            <a:spAutoFit/>
          </a:bodyPr>
          <a:lstStyle/>
          <a:p>
            <a:r>
              <a:rPr lang="en-AU" sz="3000" dirty="0" smtClean="0">
                <a:solidFill>
                  <a:schemeClr val="bg1"/>
                </a:solidFill>
              </a:rPr>
              <a:t>Crops: </a:t>
            </a:r>
          </a:p>
          <a:p>
            <a:r>
              <a:rPr lang="en-AU" sz="3000" dirty="0" smtClean="0">
                <a:solidFill>
                  <a:schemeClr val="bg1"/>
                </a:solidFill>
              </a:rPr>
              <a:t>	Salt Spray </a:t>
            </a:r>
          </a:p>
          <a:p>
            <a:r>
              <a:rPr lang="en-AU" sz="3000" dirty="0" smtClean="0">
                <a:solidFill>
                  <a:schemeClr val="bg1"/>
                </a:solidFill>
              </a:rPr>
              <a:t>Humans: </a:t>
            </a:r>
          </a:p>
          <a:p>
            <a:r>
              <a:rPr lang="en-AU" sz="3000" dirty="0" smtClean="0">
                <a:solidFill>
                  <a:schemeClr val="bg1"/>
                </a:solidFill>
              </a:rPr>
              <a:t>	</a:t>
            </a:r>
            <a:r>
              <a:rPr lang="en-AU" sz="3000" dirty="0" err="1" smtClean="0">
                <a:solidFill>
                  <a:schemeClr val="bg1"/>
                </a:solidFill>
              </a:rPr>
              <a:t>GrounWota</a:t>
            </a:r>
            <a:r>
              <a:rPr lang="en-AU" sz="3000" dirty="0" smtClean="0">
                <a:solidFill>
                  <a:schemeClr val="bg1"/>
                </a:solidFill>
              </a:rPr>
              <a:t> contamination</a:t>
            </a:r>
          </a:p>
          <a:p>
            <a:r>
              <a:rPr lang="en-AU" sz="3000" dirty="0" smtClean="0">
                <a:solidFill>
                  <a:schemeClr val="bg1"/>
                </a:solidFill>
              </a:rPr>
              <a:t>	Loss of Land – Resettlement  </a:t>
            </a:r>
          </a:p>
          <a:p>
            <a:r>
              <a:rPr lang="en-AU" sz="3000" dirty="0" smtClean="0">
                <a:solidFill>
                  <a:schemeClr val="bg1"/>
                </a:solidFill>
              </a:rPr>
              <a:t>Beach: </a:t>
            </a:r>
          </a:p>
          <a:p>
            <a:r>
              <a:rPr lang="en-AU" sz="3000" dirty="0" smtClean="0">
                <a:solidFill>
                  <a:schemeClr val="bg1"/>
                </a:solidFill>
              </a:rPr>
              <a:t>	Erosion </a:t>
            </a:r>
          </a:p>
          <a:p>
            <a:r>
              <a:rPr lang="en-AU" sz="3000" dirty="0" smtClean="0">
                <a:solidFill>
                  <a:schemeClr val="bg1"/>
                </a:solidFill>
              </a:rPr>
              <a:t>Infrastructure: </a:t>
            </a:r>
          </a:p>
          <a:p>
            <a:r>
              <a:rPr lang="en-AU" sz="3000" dirty="0" smtClean="0">
                <a:solidFill>
                  <a:schemeClr val="bg1"/>
                </a:solidFill>
              </a:rPr>
              <a:t>	Roads mo Airports</a:t>
            </a:r>
            <a:endParaRPr lang="en-AU" sz="3000" dirty="0" smtClean="0">
              <a:solidFill>
                <a:srgbClr val="FFFF00"/>
              </a:solidFill>
            </a:endParaRPr>
          </a:p>
        </p:txBody>
      </p:sp>
      <p:pic>
        <p:nvPicPr>
          <p:cNvPr id="1026" name="Picture 2"/>
          <p:cNvPicPr>
            <a:picLocks noChangeAspect="1" noChangeArrowheads="1"/>
          </p:cNvPicPr>
          <p:nvPr/>
        </p:nvPicPr>
        <p:blipFill>
          <a:blip r:embed="rId4" cstate="print"/>
          <a:srcRect/>
          <a:stretch>
            <a:fillRect/>
          </a:stretch>
        </p:blipFill>
        <p:spPr bwMode="auto">
          <a:xfrm>
            <a:off x="3131841" y="1628800"/>
            <a:ext cx="2304256" cy="1537957"/>
          </a:xfrm>
          <a:prstGeom prst="rect">
            <a:avLst/>
          </a:prstGeom>
          <a:noFill/>
          <a:ln w="9525">
            <a:noFill/>
            <a:miter lim="800000"/>
            <a:headEnd/>
            <a:tailEnd/>
          </a:ln>
        </p:spPr>
      </p:pic>
      <p:grpSp>
        <p:nvGrpSpPr>
          <p:cNvPr id="4" name="Group 8"/>
          <p:cNvGrpSpPr/>
          <p:nvPr/>
        </p:nvGrpSpPr>
        <p:grpSpPr>
          <a:xfrm>
            <a:off x="6156176" y="188640"/>
            <a:ext cx="2627784" cy="692696"/>
            <a:chOff x="-1476672" y="1268760"/>
            <a:chExt cx="3347864" cy="836712"/>
          </a:xfrm>
        </p:grpSpPr>
        <p:sp>
          <p:nvSpPr>
            <p:cNvPr id="10" name="Rectangle 9"/>
            <p:cNvSpPr/>
            <p:nvPr/>
          </p:nvSpPr>
          <p:spPr>
            <a:xfrm>
              <a:off x="-1476672" y="1268760"/>
              <a:ext cx="3347864" cy="83671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8"/>
            <p:cNvGrpSpPr/>
            <p:nvPr/>
          </p:nvGrpSpPr>
          <p:grpSpPr>
            <a:xfrm>
              <a:off x="-1368154" y="1268760"/>
              <a:ext cx="2987824" cy="785932"/>
              <a:chOff x="5715008" y="285728"/>
              <a:chExt cx="3143273" cy="785932"/>
            </a:xfrm>
            <a:solidFill>
              <a:schemeClr val="bg1"/>
            </a:solidFill>
          </p:grpSpPr>
          <p:grpSp>
            <p:nvGrpSpPr>
              <p:cNvPr id="6" name="Group 18"/>
              <p:cNvGrpSpPr>
                <a:grpSpLocks/>
              </p:cNvGrpSpPr>
              <p:nvPr/>
            </p:nvGrpSpPr>
            <p:grpSpPr bwMode="auto">
              <a:xfrm>
                <a:off x="5715008" y="285728"/>
                <a:ext cx="3143273" cy="785932"/>
                <a:chOff x="1215" y="15067"/>
                <a:chExt cx="3294" cy="692"/>
              </a:xfrm>
              <a:grpFill/>
            </p:grpSpPr>
            <p:pic>
              <p:nvPicPr>
                <p:cNvPr id="14" name="Picture 3" descr="SPC_LRD-logo"/>
                <p:cNvPicPr>
                  <a:picLocks noChangeAspect="1" noChangeArrowheads="1"/>
                </p:cNvPicPr>
                <p:nvPr/>
              </p:nvPicPr>
              <p:blipFill>
                <a:blip r:embed="rId5" cstate="print">
                  <a:clrChange>
                    <a:clrFrom>
                      <a:srgbClr val="FFFFFF"/>
                    </a:clrFrom>
                    <a:clrTo>
                      <a:srgbClr val="FFFFFF">
                        <a:alpha val="0"/>
                      </a:srgbClr>
                    </a:clrTo>
                  </a:clrChange>
                </a:blip>
                <a:srcRect t="1698"/>
                <a:stretch>
                  <a:fillRect/>
                </a:stretch>
              </p:blipFill>
              <p:spPr bwMode="auto">
                <a:xfrm>
                  <a:off x="1215" y="15130"/>
                  <a:ext cx="1108" cy="629"/>
                </a:xfrm>
                <a:prstGeom prst="rect">
                  <a:avLst/>
                </a:prstGeom>
                <a:grpFill/>
              </p:spPr>
            </p:pic>
            <p:pic>
              <p:nvPicPr>
                <p:cNvPr id="15" name="Picture 4" descr="gtzlogo-slogan-en-rgb-300"/>
                <p:cNvPicPr>
                  <a:picLocks noChangeAspect="1" noChangeArrowheads="1"/>
                </p:cNvPicPr>
                <p:nvPr/>
              </p:nvPicPr>
              <p:blipFill>
                <a:blip r:embed="rId6" cstate="print">
                  <a:clrChange>
                    <a:clrFrom>
                      <a:srgbClr val="FFFFFF"/>
                    </a:clrFrom>
                    <a:clrTo>
                      <a:srgbClr val="FFFFFF">
                        <a:alpha val="0"/>
                      </a:srgbClr>
                    </a:clrTo>
                  </a:clrChange>
                </a:blip>
                <a:srcRect t="20039" b="23198"/>
                <a:stretch>
                  <a:fillRect/>
                </a:stretch>
              </p:blipFill>
              <p:spPr bwMode="auto">
                <a:xfrm>
                  <a:off x="2484" y="15067"/>
                  <a:ext cx="2025" cy="575"/>
                </a:xfrm>
                <a:prstGeom prst="rect">
                  <a:avLst/>
                </a:prstGeom>
                <a:grpFill/>
              </p:spPr>
            </p:pic>
          </p:grpSp>
          <p:pic>
            <p:nvPicPr>
              <p:cNvPr id="13" name="Picture 12" descr="gizlogo-standard-rgb.gif"/>
              <p:cNvPicPr/>
              <p:nvPr/>
            </p:nvPicPr>
            <p:blipFill>
              <a:blip r:embed="rId7" cstate="print"/>
              <a:srcRect/>
              <a:stretch>
                <a:fillRect/>
              </a:stretch>
            </p:blipFill>
            <p:spPr bwMode="auto">
              <a:xfrm>
                <a:off x="7000892" y="357166"/>
                <a:ext cx="690563" cy="571504"/>
              </a:xfrm>
              <a:prstGeom prst="rect">
                <a:avLst/>
              </a:prstGeom>
              <a:grpFill/>
              <a:ln w="9525">
                <a:noFill/>
                <a:miter lim="800000"/>
                <a:headEnd/>
                <a:tailEnd/>
              </a:ln>
            </p:spPr>
          </p:pic>
        </p:grpSp>
      </p:grpSp>
      <p:pic>
        <p:nvPicPr>
          <p:cNvPr id="16" name="Picture 15" descr="IMG_2903.JPG"/>
          <p:cNvPicPr>
            <a:picLocks noChangeAspect="1"/>
          </p:cNvPicPr>
          <p:nvPr/>
        </p:nvPicPr>
        <p:blipFill>
          <a:blip r:embed="rId8" cstate="print"/>
          <a:stretch>
            <a:fillRect/>
          </a:stretch>
        </p:blipFill>
        <p:spPr>
          <a:xfrm>
            <a:off x="5868144" y="1844824"/>
            <a:ext cx="3132348" cy="2088232"/>
          </a:xfrm>
          <a:prstGeom prst="rect">
            <a:avLst/>
          </a:prstGeom>
        </p:spPr>
      </p:pic>
      <p:pic>
        <p:nvPicPr>
          <p:cNvPr id="17" name="Picture 16" descr="grave erosion.jpg"/>
          <p:cNvPicPr>
            <a:picLocks noChangeAspect="1"/>
          </p:cNvPicPr>
          <p:nvPr/>
        </p:nvPicPr>
        <p:blipFill>
          <a:blip r:embed="rId9" cstate="print"/>
          <a:stretch>
            <a:fillRect/>
          </a:stretch>
        </p:blipFill>
        <p:spPr>
          <a:xfrm>
            <a:off x="4788024" y="4077071"/>
            <a:ext cx="4103948" cy="2735965"/>
          </a:xfrm>
          <a:prstGeom prst="rect">
            <a:avLst/>
          </a:prstGeom>
        </p:spPr>
      </p:pic>
    </p:spTree>
    <p:custDataLst>
      <p:tags r:id="rId1"/>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1066800" y="228600"/>
            <a:ext cx="7010400" cy="646331"/>
          </a:xfrm>
          <a:prstGeom prst="rect">
            <a:avLst/>
          </a:prstGeom>
          <a:noFill/>
        </p:spPr>
        <p:txBody>
          <a:bodyPr wrap="square" rtlCol="0">
            <a:spAutoFit/>
          </a:bodyPr>
          <a:lstStyle/>
          <a:p>
            <a:pPr algn="ctr"/>
            <a:r>
              <a:rPr lang="en-AU" sz="3600" dirty="0" smtClean="0">
                <a:solidFill>
                  <a:schemeClr val="bg1"/>
                </a:solidFill>
              </a:rPr>
              <a:t>Sea Level Rise in Vanuatu </a:t>
            </a:r>
            <a:endParaRPr lang="en-AU" sz="3600" dirty="0">
              <a:solidFill>
                <a:schemeClr val="bg1"/>
              </a:solidFill>
            </a:endParaRPr>
          </a:p>
        </p:txBody>
      </p:sp>
      <p:pic>
        <p:nvPicPr>
          <p:cNvPr id="5" name="Picture 4" descr="IMG_2374.JPG"/>
          <p:cNvPicPr>
            <a:picLocks noChangeAspect="1"/>
          </p:cNvPicPr>
          <p:nvPr/>
        </p:nvPicPr>
        <p:blipFill>
          <a:blip r:embed="rId4" cstate="print"/>
          <a:stretch>
            <a:fillRect/>
          </a:stretch>
        </p:blipFill>
        <p:spPr>
          <a:xfrm>
            <a:off x="762000" y="1143000"/>
            <a:ext cx="7772400" cy="5181600"/>
          </a:xfrm>
          <a:prstGeom prst="rect">
            <a:avLst/>
          </a:prstGeom>
        </p:spPr>
      </p:pic>
      <p:grpSp>
        <p:nvGrpSpPr>
          <p:cNvPr id="9" name="Group 9"/>
          <p:cNvGrpSpPr/>
          <p:nvPr/>
        </p:nvGrpSpPr>
        <p:grpSpPr>
          <a:xfrm>
            <a:off x="5940152" y="5589240"/>
            <a:ext cx="2627784" cy="692696"/>
            <a:chOff x="-1476672" y="1268760"/>
            <a:chExt cx="3347864" cy="836712"/>
          </a:xfrm>
        </p:grpSpPr>
        <p:sp>
          <p:nvSpPr>
            <p:cNvPr id="10" name="Rectangle 9"/>
            <p:cNvSpPr/>
            <p:nvPr/>
          </p:nvSpPr>
          <p:spPr>
            <a:xfrm>
              <a:off x="-1476672" y="1268760"/>
              <a:ext cx="3347864" cy="83671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8"/>
            <p:cNvGrpSpPr/>
            <p:nvPr/>
          </p:nvGrpSpPr>
          <p:grpSpPr>
            <a:xfrm>
              <a:off x="-1368154" y="1268760"/>
              <a:ext cx="2987824" cy="785932"/>
              <a:chOff x="5715008" y="285728"/>
              <a:chExt cx="3143273" cy="785932"/>
            </a:xfrm>
            <a:solidFill>
              <a:schemeClr val="bg1"/>
            </a:solidFill>
          </p:grpSpPr>
          <p:grpSp>
            <p:nvGrpSpPr>
              <p:cNvPr id="12" name="Group 18"/>
              <p:cNvGrpSpPr>
                <a:grpSpLocks/>
              </p:cNvGrpSpPr>
              <p:nvPr/>
            </p:nvGrpSpPr>
            <p:grpSpPr bwMode="auto">
              <a:xfrm>
                <a:off x="5715008" y="285728"/>
                <a:ext cx="3143273" cy="785932"/>
                <a:chOff x="1215" y="15067"/>
                <a:chExt cx="3294" cy="692"/>
              </a:xfrm>
              <a:grpFill/>
            </p:grpSpPr>
            <p:pic>
              <p:nvPicPr>
                <p:cNvPr id="14" name="Picture 3" descr="SPC_LRD-logo"/>
                <p:cNvPicPr>
                  <a:picLocks noChangeAspect="1" noChangeArrowheads="1"/>
                </p:cNvPicPr>
                <p:nvPr/>
              </p:nvPicPr>
              <p:blipFill>
                <a:blip r:embed="rId5" cstate="print">
                  <a:clrChange>
                    <a:clrFrom>
                      <a:srgbClr val="FFFFFF"/>
                    </a:clrFrom>
                    <a:clrTo>
                      <a:srgbClr val="FFFFFF">
                        <a:alpha val="0"/>
                      </a:srgbClr>
                    </a:clrTo>
                  </a:clrChange>
                </a:blip>
                <a:srcRect t="1698"/>
                <a:stretch>
                  <a:fillRect/>
                </a:stretch>
              </p:blipFill>
              <p:spPr bwMode="auto">
                <a:xfrm>
                  <a:off x="1215" y="15130"/>
                  <a:ext cx="1108" cy="629"/>
                </a:xfrm>
                <a:prstGeom prst="rect">
                  <a:avLst/>
                </a:prstGeom>
                <a:grpFill/>
              </p:spPr>
            </p:pic>
            <p:pic>
              <p:nvPicPr>
                <p:cNvPr id="15" name="Picture 4" descr="gtzlogo-slogan-en-rgb-300"/>
                <p:cNvPicPr>
                  <a:picLocks noChangeAspect="1" noChangeArrowheads="1"/>
                </p:cNvPicPr>
                <p:nvPr/>
              </p:nvPicPr>
              <p:blipFill>
                <a:blip r:embed="rId6" cstate="print">
                  <a:clrChange>
                    <a:clrFrom>
                      <a:srgbClr val="FFFFFF"/>
                    </a:clrFrom>
                    <a:clrTo>
                      <a:srgbClr val="FFFFFF">
                        <a:alpha val="0"/>
                      </a:srgbClr>
                    </a:clrTo>
                  </a:clrChange>
                </a:blip>
                <a:srcRect t="20039" b="23198"/>
                <a:stretch>
                  <a:fillRect/>
                </a:stretch>
              </p:blipFill>
              <p:spPr bwMode="auto">
                <a:xfrm>
                  <a:off x="2484" y="15067"/>
                  <a:ext cx="2025" cy="575"/>
                </a:xfrm>
                <a:prstGeom prst="rect">
                  <a:avLst/>
                </a:prstGeom>
                <a:grpFill/>
              </p:spPr>
            </p:pic>
          </p:grpSp>
          <p:pic>
            <p:nvPicPr>
              <p:cNvPr id="13" name="Picture 12" descr="gizlogo-standard-rgb.gif"/>
              <p:cNvPicPr/>
              <p:nvPr/>
            </p:nvPicPr>
            <p:blipFill>
              <a:blip r:embed="rId7" cstate="print"/>
              <a:srcRect/>
              <a:stretch>
                <a:fillRect/>
              </a:stretch>
            </p:blipFill>
            <p:spPr bwMode="auto">
              <a:xfrm>
                <a:off x="7000892" y="357166"/>
                <a:ext cx="690563" cy="571504"/>
              </a:xfrm>
              <a:prstGeom prst="rect">
                <a:avLst/>
              </a:prstGeom>
              <a:grpFill/>
              <a:ln w="9525">
                <a:noFill/>
                <a:miter lim="800000"/>
                <a:headEnd/>
                <a:tailEnd/>
              </a:ln>
            </p:spPr>
          </p:pic>
        </p:grpSp>
      </p:grpSp>
    </p:spTree>
    <p:custDataLst>
      <p:tags r:id="rId1"/>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7286" name="Picture 6" descr="rate_of_change_in_ice_sheet_height-2.jpg"/>
          <p:cNvPicPr>
            <a:picLocks noChangeAspect="1" noChangeArrowheads="1"/>
          </p:cNvPicPr>
          <p:nvPr/>
        </p:nvPicPr>
        <p:blipFill>
          <a:blip r:embed="rId4" cstate="print"/>
          <a:srcRect/>
          <a:stretch>
            <a:fillRect/>
          </a:stretch>
        </p:blipFill>
        <p:spPr bwMode="auto">
          <a:xfrm>
            <a:off x="3929058" y="0"/>
            <a:ext cx="4114800" cy="3429001"/>
          </a:xfrm>
          <a:prstGeom prst="rect">
            <a:avLst/>
          </a:prstGeom>
          <a:noFill/>
        </p:spPr>
      </p:pic>
      <p:sp>
        <p:nvSpPr>
          <p:cNvPr id="97282" name="AutoShape 2" descr="http://climateprogress.org/wp-content/uploads/2007/09/greenland_ice_melting.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AU"/>
          </a:p>
        </p:txBody>
      </p:sp>
      <p:pic>
        <p:nvPicPr>
          <p:cNvPr id="97284" name="Picture 4" descr="greenland_ice_melting.jpg"/>
          <p:cNvPicPr>
            <a:picLocks noChangeAspect="1" noChangeArrowheads="1"/>
          </p:cNvPicPr>
          <p:nvPr/>
        </p:nvPicPr>
        <p:blipFill>
          <a:blip r:embed="rId5" cstate="print"/>
          <a:srcRect/>
          <a:stretch>
            <a:fillRect/>
          </a:stretch>
        </p:blipFill>
        <p:spPr bwMode="auto">
          <a:xfrm>
            <a:off x="0" y="-1"/>
            <a:ext cx="4000496" cy="6143619"/>
          </a:xfrm>
          <a:prstGeom prst="rect">
            <a:avLst/>
          </a:prstGeom>
          <a:noFill/>
        </p:spPr>
      </p:pic>
      <p:pic>
        <p:nvPicPr>
          <p:cNvPr id="5" name="Picture 13" descr="http://www.cartoonstock.com/newscartoons/cartoonists/dcl/lowres/dcln177l.jpg"/>
          <p:cNvPicPr>
            <a:picLocks noChangeAspect="1" noChangeArrowheads="1"/>
          </p:cNvPicPr>
          <p:nvPr/>
        </p:nvPicPr>
        <p:blipFill>
          <a:blip r:embed="rId6" cstate="print"/>
          <a:srcRect/>
          <a:stretch>
            <a:fillRect/>
          </a:stretch>
        </p:blipFill>
        <p:spPr bwMode="auto">
          <a:xfrm>
            <a:off x="5857884" y="2356470"/>
            <a:ext cx="3286116" cy="4501529"/>
          </a:xfrm>
          <a:prstGeom prst="rect">
            <a:avLst/>
          </a:prstGeom>
          <a:noFill/>
        </p:spPr>
      </p:pic>
      <p:grpSp>
        <p:nvGrpSpPr>
          <p:cNvPr id="2" name="Group 9"/>
          <p:cNvGrpSpPr/>
          <p:nvPr/>
        </p:nvGrpSpPr>
        <p:grpSpPr>
          <a:xfrm>
            <a:off x="971600" y="5904656"/>
            <a:ext cx="2627784" cy="692696"/>
            <a:chOff x="-1476672" y="1268760"/>
            <a:chExt cx="3347864" cy="836712"/>
          </a:xfrm>
        </p:grpSpPr>
        <p:sp>
          <p:nvSpPr>
            <p:cNvPr id="11" name="Rectangle 10"/>
            <p:cNvSpPr/>
            <p:nvPr/>
          </p:nvSpPr>
          <p:spPr>
            <a:xfrm>
              <a:off x="-1476672" y="1268760"/>
              <a:ext cx="3347864" cy="83671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8"/>
            <p:cNvGrpSpPr/>
            <p:nvPr/>
          </p:nvGrpSpPr>
          <p:grpSpPr>
            <a:xfrm>
              <a:off x="-1368154" y="1268760"/>
              <a:ext cx="2987824" cy="785932"/>
              <a:chOff x="5715008" y="285728"/>
              <a:chExt cx="3143273" cy="785932"/>
            </a:xfrm>
            <a:solidFill>
              <a:schemeClr val="bg1"/>
            </a:solidFill>
          </p:grpSpPr>
          <p:grpSp>
            <p:nvGrpSpPr>
              <p:cNvPr id="4" name="Group 18"/>
              <p:cNvGrpSpPr>
                <a:grpSpLocks/>
              </p:cNvGrpSpPr>
              <p:nvPr/>
            </p:nvGrpSpPr>
            <p:grpSpPr bwMode="auto">
              <a:xfrm>
                <a:off x="5715008" y="285728"/>
                <a:ext cx="3143273" cy="785932"/>
                <a:chOff x="1215" y="15067"/>
                <a:chExt cx="3294" cy="692"/>
              </a:xfrm>
              <a:grpFill/>
            </p:grpSpPr>
            <p:pic>
              <p:nvPicPr>
                <p:cNvPr id="15" name="Picture 3" descr="SPC_LRD-logo"/>
                <p:cNvPicPr>
                  <a:picLocks noChangeAspect="1" noChangeArrowheads="1"/>
                </p:cNvPicPr>
                <p:nvPr/>
              </p:nvPicPr>
              <p:blipFill>
                <a:blip r:embed="rId7" cstate="print">
                  <a:clrChange>
                    <a:clrFrom>
                      <a:srgbClr val="FFFFFF"/>
                    </a:clrFrom>
                    <a:clrTo>
                      <a:srgbClr val="FFFFFF">
                        <a:alpha val="0"/>
                      </a:srgbClr>
                    </a:clrTo>
                  </a:clrChange>
                </a:blip>
                <a:srcRect t="1698"/>
                <a:stretch>
                  <a:fillRect/>
                </a:stretch>
              </p:blipFill>
              <p:spPr bwMode="auto">
                <a:xfrm>
                  <a:off x="1215" y="15130"/>
                  <a:ext cx="1108" cy="629"/>
                </a:xfrm>
                <a:prstGeom prst="rect">
                  <a:avLst/>
                </a:prstGeom>
                <a:grpFill/>
              </p:spPr>
            </p:pic>
            <p:pic>
              <p:nvPicPr>
                <p:cNvPr id="16" name="Picture 4" descr="gtzlogo-slogan-en-rgb-300"/>
                <p:cNvPicPr>
                  <a:picLocks noChangeAspect="1" noChangeArrowheads="1"/>
                </p:cNvPicPr>
                <p:nvPr/>
              </p:nvPicPr>
              <p:blipFill>
                <a:blip r:embed="rId8" cstate="print">
                  <a:clrChange>
                    <a:clrFrom>
                      <a:srgbClr val="FFFFFF"/>
                    </a:clrFrom>
                    <a:clrTo>
                      <a:srgbClr val="FFFFFF">
                        <a:alpha val="0"/>
                      </a:srgbClr>
                    </a:clrTo>
                  </a:clrChange>
                </a:blip>
                <a:srcRect t="20039" b="23198"/>
                <a:stretch>
                  <a:fillRect/>
                </a:stretch>
              </p:blipFill>
              <p:spPr bwMode="auto">
                <a:xfrm>
                  <a:off x="2484" y="15067"/>
                  <a:ext cx="2025" cy="575"/>
                </a:xfrm>
                <a:prstGeom prst="rect">
                  <a:avLst/>
                </a:prstGeom>
                <a:grpFill/>
              </p:spPr>
            </p:pic>
          </p:grpSp>
          <p:pic>
            <p:nvPicPr>
              <p:cNvPr id="14" name="Picture 13" descr="gizlogo-standard-rgb.gif"/>
              <p:cNvPicPr/>
              <p:nvPr/>
            </p:nvPicPr>
            <p:blipFill>
              <a:blip r:embed="rId9" cstate="print"/>
              <a:srcRect/>
              <a:stretch>
                <a:fillRect/>
              </a:stretch>
            </p:blipFill>
            <p:spPr bwMode="auto">
              <a:xfrm>
                <a:off x="7000892" y="357166"/>
                <a:ext cx="690563" cy="571504"/>
              </a:xfrm>
              <a:prstGeom prst="rect">
                <a:avLst/>
              </a:prstGeom>
              <a:grpFill/>
              <a:ln w="9525">
                <a:noFill/>
                <a:miter lim="800000"/>
                <a:headEnd/>
                <a:tailEnd/>
              </a:ln>
            </p:spPr>
          </p:pic>
        </p:grpSp>
      </p:grpSp>
    </p:spTree>
    <p:custDataLst>
      <p:tags r:id="rId1"/>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31" name="AutoShape 7" descr="http://climateprogress.org/wp-content/uploads/2007/09/greenland_ice_melting.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AU"/>
          </a:p>
        </p:txBody>
      </p:sp>
      <p:pic>
        <p:nvPicPr>
          <p:cNvPr id="1033" name="Picture 9" descr="http://www.scholarsandrogues.com/wp-content/uploads/2009/12/laseralticesheet-lg.jpg"/>
          <p:cNvPicPr>
            <a:picLocks noChangeAspect="1" noChangeArrowheads="1"/>
          </p:cNvPicPr>
          <p:nvPr/>
        </p:nvPicPr>
        <p:blipFill>
          <a:blip r:embed="rId3" cstate="print"/>
          <a:srcRect/>
          <a:stretch>
            <a:fillRect/>
          </a:stretch>
        </p:blipFill>
        <p:spPr bwMode="auto">
          <a:xfrm>
            <a:off x="0" y="142852"/>
            <a:ext cx="9118815" cy="6429396"/>
          </a:xfrm>
          <a:prstGeom prst="rect">
            <a:avLst/>
          </a:prstGeom>
          <a:noFill/>
        </p:spPr>
      </p:pic>
      <p:pic>
        <p:nvPicPr>
          <p:cNvPr id="1035" name="Picture 11" descr="http://www.cartoonstock.com/newscartoons/cartoonists/rmc/lowres/rmcn256l.jpg"/>
          <p:cNvPicPr>
            <a:picLocks noChangeAspect="1" noChangeArrowheads="1"/>
          </p:cNvPicPr>
          <p:nvPr/>
        </p:nvPicPr>
        <p:blipFill>
          <a:blip r:embed="rId4" cstate="print"/>
          <a:srcRect/>
          <a:stretch>
            <a:fillRect/>
          </a:stretch>
        </p:blipFill>
        <p:spPr bwMode="auto">
          <a:xfrm>
            <a:off x="1643042" y="1005"/>
            <a:ext cx="6000792" cy="691734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035"/>
                                        </p:tgtEl>
                                        <p:attrNameLst>
                                          <p:attrName>style.visibility</p:attrName>
                                        </p:attrNameLst>
                                      </p:cBhvr>
                                      <p:to>
                                        <p:strVal val="visible"/>
                                      </p:to>
                                    </p:set>
                                    <p:animEffect transition="in" filter="checkerboard(across)">
                                      <p:cBhvr>
                                        <p:cTn id="7" dur="500"/>
                                        <p:tgtEl>
                                          <p:spTgt spid="10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p:cNvSpPr txBox="1"/>
          <p:nvPr/>
        </p:nvSpPr>
        <p:spPr>
          <a:xfrm>
            <a:off x="1600200" y="533400"/>
            <a:ext cx="5410200" cy="923330"/>
          </a:xfrm>
          <a:prstGeom prst="rect">
            <a:avLst/>
          </a:prstGeom>
          <a:noFill/>
        </p:spPr>
        <p:txBody>
          <a:bodyPr wrap="square" rtlCol="0">
            <a:spAutoFit/>
          </a:bodyPr>
          <a:lstStyle/>
          <a:p>
            <a:r>
              <a:rPr lang="en-AU" sz="5400" dirty="0" smtClean="0">
                <a:solidFill>
                  <a:schemeClr val="bg1"/>
                </a:solidFill>
              </a:rPr>
              <a:t>Hamas? </a:t>
            </a:r>
            <a:endParaRPr lang="en-AU" sz="5400" dirty="0">
              <a:solidFill>
                <a:schemeClr val="bg1"/>
              </a:solidFill>
            </a:endParaRPr>
          </a:p>
        </p:txBody>
      </p:sp>
      <p:sp>
        <p:nvSpPr>
          <p:cNvPr id="5" name="Rectangle 4"/>
          <p:cNvSpPr/>
          <p:nvPr/>
        </p:nvSpPr>
        <p:spPr>
          <a:xfrm>
            <a:off x="611560" y="1628800"/>
            <a:ext cx="7416824" cy="2554545"/>
          </a:xfrm>
          <a:prstGeom prst="rect">
            <a:avLst/>
          </a:prstGeom>
        </p:spPr>
        <p:txBody>
          <a:bodyPr wrap="square">
            <a:spAutoFit/>
          </a:bodyPr>
          <a:lstStyle/>
          <a:p>
            <a:r>
              <a:rPr lang="en-GB" sz="3200" dirty="0" smtClean="0">
                <a:solidFill>
                  <a:schemeClr val="bg1"/>
                </a:solidFill>
              </a:rPr>
              <a:t>The </a:t>
            </a:r>
            <a:r>
              <a:rPr lang="en-GB" sz="3200" dirty="0" smtClean="0">
                <a:solidFill>
                  <a:schemeClr val="bg1"/>
                </a:solidFill>
              </a:rPr>
              <a:t>2007 IPCC report stating an anticipated global sea level rise ranging from 18 cm to 59 cm (IPCC, 2007</a:t>
            </a:r>
            <a:r>
              <a:rPr lang="en-GB" sz="3200" dirty="0" smtClean="0">
                <a:solidFill>
                  <a:schemeClr val="bg1"/>
                </a:solidFill>
              </a:rPr>
              <a:t>).</a:t>
            </a:r>
          </a:p>
          <a:p>
            <a:endParaRPr lang="en-GB" sz="3200" dirty="0" smtClean="0">
              <a:solidFill>
                <a:schemeClr val="bg1"/>
              </a:solidFill>
            </a:endParaRPr>
          </a:p>
          <a:p>
            <a:r>
              <a:rPr lang="en-GB" sz="3200" dirty="0" smtClean="0">
                <a:solidFill>
                  <a:schemeClr val="bg1"/>
                </a:solidFill>
              </a:rPr>
              <a:t> </a:t>
            </a:r>
            <a:endParaRPr lang="en-US" sz="3200" dirty="0">
              <a:solidFill>
                <a:schemeClr val="bg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706" name="Picture 2"/>
          <p:cNvPicPr>
            <a:picLocks noChangeAspect="1" noChangeArrowheads="1"/>
          </p:cNvPicPr>
          <p:nvPr/>
        </p:nvPicPr>
        <p:blipFill>
          <a:blip r:embed="rId3" cstate="print"/>
          <a:srcRect/>
          <a:stretch>
            <a:fillRect/>
          </a:stretch>
        </p:blipFill>
        <p:spPr bwMode="auto">
          <a:xfrm>
            <a:off x="604838" y="271463"/>
            <a:ext cx="7934325" cy="6315075"/>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730" name="Picture 2"/>
          <p:cNvPicPr>
            <a:picLocks noChangeAspect="1" noChangeArrowheads="1"/>
          </p:cNvPicPr>
          <p:nvPr/>
        </p:nvPicPr>
        <p:blipFill>
          <a:blip r:embed="rId3" cstate="print"/>
          <a:srcRect/>
          <a:stretch>
            <a:fillRect/>
          </a:stretch>
        </p:blipFill>
        <p:spPr bwMode="auto">
          <a:xfrm>
            <a:off x="252413" y="404813"/>
            <a:ext cx="8639175" cy="6048375"/>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548680"/>
            <a:ext cx="8568952" cy="5693866"/>
          </a:xfrm>
          <a:prstGeom prst="rect">
            <a:avLst/>
          </a:prstGeom>
        </p:spPr>
        <p:txBody>
          <a:bodyPr wrap="square">
            <a:spAutoFit/>
          </a:bodyPr>
          <a:lstStyle/>
          <a:p>
            <a:r>
              <a:rPr lang="en-GB" sz="2800" dirty="0" smtClean="0"/>
              <a:t>The projections for the Pacific are expected to follow the global trend. Of course, sea levels are not static and naturally fluctuate over time, and in the Pacific there is considerable variability “associated with the El Niño-Southern Oscillation, </a:t>
            </a:r>
            <a:r>
              <a:rPr lang="en-GB" sz="2800" dirty="0" smtClean="0"/>
              <a:t>(</a:t>
            </a:r>
            <a:r>
              <a:rPr lang="en-GB" sz="2800" dirty="0" smtClean="0"/>
              <a:t>Church et al., 2006, p. 157</a:t>
            </a:r>
            <a:r>
              <a:rPr lang="en-GB" sz="2800" dirty="0" smtClean="0"/>
              <a:t>).</a:t>
            </a:r>
          </a:p>
          <a:p>
            <a:endParaRPr lang="en-GB" sz="2800" dirty="0" smtClean="0"/>
          </a:p>
          <a:p>
            <a:r>
              <a:rPr lang="en-GB" sz="2800" dirty="0" smtClean="0"/>
              <a:t> </a:t>
            </a:r>
            <a:r>
              <a:rPr lang="en-GB" sz="2800" dirty="0" smtClean="0"/>
              <a:t>This is especially evident during abnormally high tides (such as king tides) that can be considerably higher than the average local sea level. </a:t>
            </a:r>
            <a:endParaRPr lang="en-GB" sz="2800" dirty="0" smtClean="0"/>
          </a:p>
          <a:p>
            <a:endParaRPr lang="en-GB" sz="2800" dirty="0" smtClean="0"/>
          </a:p>
          <a:p>
            <a:r>
              <a:rPr lang="en-GB" sz="2800" dirty="0" smtClean="0"/>
              <a:t>Under </a:t>
            </a:r>
            <a:r>
              <a:rPr lang="en-GB" sz="2800" dirty="0" smtClean="0"/>
              <a:t>increasing climate-induced sea level rise, the occurrence of extreme tide events is projected to increase. </a:t>
            </a:r>
            <a:endParaRPr lang="en-US"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1196752"/>
            <a:ext cx="6912768" cy="4524315"/>
          </a:xfrm>
          <a:prstGeom prst="rect">
            <a:avLst/>
          </a:prstGeom>
        </p:spPr>
        <p:txBody>
          <a:bodyPr wrap="square">
            <a:spAutoFit/>
          </a:bodyPr>
          <a:lstStyle/>
          <a:p>
            <a:r>
              <a:rPr lang="en-US" sz="3200" dirty="0" smtClean="0"/>
              <a:t>Sea level </a:t>
            </a:r>
            <a:r>
              <a:rPr lang="en-US" sz="3200" dirty="0" smtClean="0"/>
              <a:t>is controlled by many factors, some periodic (like the tides), some brief but violent (like cyclones), and some prolonged (like El Niño), </a:t>
            </a:r>
            <a:endParaRPr lang="en-US" sz="3200" dirty="0" smtClean="0"/>
          </a:p>
          <a:p>
            <a:endParaRPr lang="en-US" sz="3200" dirty="0" smtClean="0"/>
          </a:p>
          <a:p>
            <a:r>
              <a:rPr lang="en-US" sz="3200" dirty="0" smtClean="0"/>
              <a:t>In Vanuatu</a:t>
            </a:r>
            <a:r>
              <a:rPr lang="en-US" sz="3200" dirty="0" smtClean="0"/>
              <a:t>, tides are predominantly diurnal, or once daily, while elsewhere the tide tends to have two highs and two lows each day. </a:t>
            </a:r>
            <a:endParaRPr lang="en-US" sz="3200"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ZGODQ4OCIvPg0KCQk8dWljb2xvciBuYW1lPSJnbG93IiB2YWx1ZT0iMHgzNUQzMzQiLz4NCgkJPHVpY29sb3IgbmFtZT0idGV4dCIgdmFsdWU9IjB4RkZGRkZGIi8+DQoJCTx1aWNvbG9yIG5hbWU9ImxpZ2h0IiB2YWx1ZT0iMHg0RTVENjAiLz4NCgkJPHVpY29sb3IgbmFtZT0ic2hhZG93IiB2YWx1ZT0iMHgwMDAwMDAiLz4NCgkJPHVpY29sb3IgbmFtZT0iYmFja2dyb3VuZCIgdmFsdWU9IjB4NzI3OTcxIi8+DQoJPC9jb2xvcnM+DQoJPGxheW91dD4NCgkJPHVpc2hvdyBuYW1lPSJwcmVzZW50YXRpb250aXRsZSIgdmFsdWU9InRydWUiLz4NCgkJPHVpc2hvdyBuYW1lPSJwcmVzZW50ZXJwaG90byIgdmFsdWU9ImZhbHNlIi8+DQoJCTx1aXNob3cgbmFtZT0icHJlc2VudGVybmFtZSIgdmFsdWU9ImZhbHNlIi8+DQoJCTx1aXNob3cgbmFtZT0icHJlc2VudGVydGl0bGUiIHZhbHVlPSJmYWxzZSIvPg0KCQk8dWlzaG93IG5hbWU9InByZXNlbnRlcmVtYWlsIiB2YWx1ZT0iZmFsc2UiLz4NCgkJPHVpc2hvdyBuYW1lPSJwcmVzZW50ZXJiaW8iIHZhbHVlPSJmYWxzZSIvPg0KCQk8dWlzaG93IG5hbWU9ImNvbXBhbnlsb2dvIiB2YWx1ZT0idHJ1ZSIvPg0KCQk8dWlzaG93IG5hbWU9InNpZGViYXIiIHZhbHVlPSJmYWxzZSIvPg0KCQk8dWlzaG93IG5hbWU9Im91dGxpbmUiIHZhbHVlPSJmYWxzZSIvPg0KCQk8dWlzaG93IG5hbWU9InRodW1ibmFpbCIgdmFsdWU9ImZhbHNlIi8+DQoJCTx1aXNob3cgbmFtZT0ibm90ZXMiIHZhbHVlPSJmYWxzZSIvPg0KCQk8dWlzaG93IG5hbWU9InNlYXJjaCIgdmFsdWU9ImZhbHNlIi8+DQoJCTx1aXNob3cgbmFtZT0icXVpeiIgdmFsdWU9ImZhbHNlIi8+DQoJCTx1aXNob3cgbmFtZT0iYXR0YWNobWVudHMiIHZhbHVlPSJ0cnVlIi8+DQoJCTx1aXNob3cgbmFtZT0idXRpbHMiIHZhbHVlPSJ0cnVlIi8+DQoJCTx1aXNob3cgbmFtZT0idm9sdW1lIiB2YWx1ZT0idHJ1ZSIvPg0KCQk8dWlzaG93IG5hbWU9InBsYXliYXIiIHZhbHVlPSJ0cnVlIi8+DQoJCTx1aXNob3cgbmFtZT0idGFsa2luZ2hlYWQiIHZhbHVlPSJ0cnVlIi8+DQoJCTx1aXNob3cgbmFtZT0ic2lkZWJhcm9ucmlnaHQiIHZhbHVlPSJ0cnVlIi8+DQoJCTx1aXNob3cgbmFtZT0idmlld2NoYW5nZSIgdmFsdWU9ImZhbHNlIi8+DQoJCTx1aXNob3cgbmFtZT0iYWx3YXlzU2NydW5jaCIgdmFsdWU9InRydWUiLz4NCgkJPHVpc2hvdyBuYW1lPSJpbml0aWFsZGlzcGxheW1vZGVpc25vcm1hbCIgdmFsdWU9ImZhbHNlIi8+DQoJCTx1aXJlcGxhY2UgbmFtZT0ibG9nbyIgdmFsdWU9IiIvPg0KCQk8dWlyZXBsYWNlIG5hbWU9ImJnaW1hZ2UiIHZhbHVlPSJlbGVzdGF2YSAoNylncGFsLkpQRyIvPg0KCQk8dWlyZXBsYWNlIG5hbWU9ImluaXRpYWx0YWIiIHZhbHVlPSIiLz4NCgk8L2xheW91dD4NCgk8bGFuZ3VhZ2UgaWQ9ImVu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N0b3BwZWQiLz4NCgkJPHVpdGV4dCBuYW1lPSJTQ1JVQkJBUlNUQVRVU19QTEFZSU5HIiB2YWx1ZT0iUGxheWluZyIvPg0KCQk8dWl0ZXh0IG5hbWU9IlNDUlVCQkFSU1RBVFVTX05PQVVESU8iIHZhbHVlPSJObyBBdWRpbyIvPg0KCQk8dWl0ZXh0IG5hbWU9IlNDUlVCQkFSU1RBVFVTX1ZJRFBMQVlJTkciIHZhbHVlPSJWaWRlbyBQbGF5aW5nIi8+DQoJCTx1aXRleHQgbmFtZT0iU0NSVUJCQVJTVEFUVVNfTE9BRElORyIgdmFsdWU9IkxvYWRpbmciLz4NCgkJPHVpdGV4dCBuYW1lPSJTQ1JVQkJBUlNUQVRVU19CVUZGRVJJTkciIHZhbHVlPSJCdWZmZXJpbmciLz4NCgkJPHVpdGV4dCBuYW1lPSJTQ1JVQkJBUlNUQVRVU19RVUVTVElPTiIgdmFsdWU9IkFuc3dlciBRdWVzdGlvbiIvPg0KCQk8dWl0ZXh0IG5hbWU9IlNDUlVCQkFSU1RBVFVTX1JFVklFV1FVSVoiIHZhbHVlPSJSZXZpZXdpbmcgUXVpeiIvPg0KCQk8IS0tIHN1YnN0aXR1dGlvbjogJW0gPT0gbWludXRlcyByZW1haW5pbmcgLS0+DQoJCTwhLS0gc3Vic3RpdHV0aW9uOiAlcyA9PSBzZWNvbmRzIHJlbWFpbmluZyAtLT4NCgkJPHVpdGV4dCBuYW1lPSJFTEFQU0VEIiB2YWx1ZT0iJW0gTWludXRlcyAlcyBTZWNvbmRzIFJlbWFpbmluZyIvPg0KCQk8dWl0ZXh0IG5hbWU9Ik5PVEZPVU5EIiB2YWx1ZT0iTm90aGluZyBGb3VuZCIvPg0KCQk8dWl0ZXh0IG5hbWU9IkFUVEFDSE1FTlRTIiB2YWx1ZT0iQXR0YWNobWVudH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WN0Ii8+DQoJCTx1aXRleHQgbmFtZT0iVEFCX1FVSVoiIHZhbHVlPSJRdWl6Ii8+DQoJCTx1aXRleHQgbmFtZT0iVEFCX09VVExJTkUiIHZhbHVlPSJPdXRsaW5lIi8+DQoJCTx1aXRleHQgbmFtZT0iVEFCX1RIVU1CIiB2YWx1ZT0iVGh1bWIiLz4NCgkJPHVpdGV4dCBuYW1lPSJUQUJfTk9URVMiIHZhbHVlPSJOb3RlcyIvPg0KCQk8dWl0ZXh0IG5hbWU9IlRBQl9TRUFSQ0giIHZhbHVlPSJTZWFyY2giLz4NCgkJPHVpdGV4dCBuYW1lPSJTTElERV9IRUFESU5HIiB2YWx1ZT0iU2xpZGUgVGl0bGUiLz4NCgkJPHVpdGV4dCBuYW1lPSJEVVJBVElPTl9IRUFESU5HIiB2YWx1ZT0iRHVyYXRpb24iLz4NCgkJPHVpdGV4dCBuYW1lPSJTRUFSQ0hfSEVBRElORyIgdmFsdWU9IlNlYXJjaCBmb3IgdGV4dDoiLz4NCgkJPHVpdGV4dCBuYW1lPSJUSFVNQl9IRUFESU5HIiB2YWx1ZT0iU2xpZGUiLz4NCgkJPHVpdGV4dCBuYW1lPSJUSFVNQl9JTkZPIiB2YWx1ZT0iU2xpZGUgVGl0bGUvRHVyYXRpb24iLz4NCgkJPHVpdGV4dCBuYW1lPSJBVFRBQ0hOQU1FX0hFQURJTkciIHZhbHVlPSJGaWxlIE5hbWUiLz4NCgkJPHVpdGV4dCBuYW1lPSJBVFRBQ0hTSVpFX0hFQURJTkciIHZhbHVlPSJTaXplIi8+DQoJCTx1aXRleHQgbmFtZT0iU0xJREVfTk9URVMiIHZhbHVlPSJTbGlkZSBOb3RlcyIvPg0KCQk8IS0tcXVpeiBwb2QgYW5kIG1lc3NhZ2UgYm94IHRleHRzLS0+DQoJCTx1aXRleHQgbmFtZT0iUVVJWlBPRF9RVUlaX0FUVEVNUFQiIHZhbHVlPSJRdWl6IEF0dGVtcHQ6Ii8+DQoJCTx1aXRleHQgbmFtZT0iUVVJWlBPRF9RVUlaX0FUVEVNUFRfVkFMVUUiIHZhbHVlPSIlbiBvZiAldCIvPg0KCQk8dWl0ZXh0IG5hbWU9IlFVSVpQT0RfUVVJWl9TQ09SRSIgdmFsdWU9IlNjb3JlZDoiLz4NCgkJPHVpdGV4dCBuYW1lPSJRVUlaUE9EX1FVSVpfUEFTU1NDT1JFIiB2YWx1ZT0iUGFzc2luZyBTY29yZToiLz4NCgkJPHVpdGV4dCBuYW1lPSJRVUlaUE9EX1FVSVpfTUFYU0NPUkUiIHZhbHVlPSJNYXggU2NvcmU6Ii8+DQoJCTx1aXRleHQgbmFtZT0iUVVJWlBPRF9RVUVTQVRNUFRfU1RSIiB2YWx1ZT0iQXR0ZW1wdDogJW4gb2YgJXQiLz4NCgkJPHVpdGV4dCBuYW1lPSJRVUlaUE9EX1FVRVNUWVBFX1NUUiIgdmFsdWU9IlR5cGU6ICVzIi8+DQoJCTx1aXRleHQgbmFtZT0iUVVJWlBPRF9RVUVTVFlQRV9HUkQiIHZhbHVlPSJHcmFkZWQiLz4NCgkJPHVpdGV4dCBuYW1lPSJRVUlaUE9EX1FVRVNUWVBFX1NWWSIgdmFsdWU9IlN1cnZleSIvPg0KCQk8dWl0ZXh0IG5hbWU9IlFVSVpQT0RfUVVJWkFUTVBUX0lORiIgdmFsdWU9IkluZmluaXRlIi8+DQoJCTx1aXRleHQgbmFtZT0iUVVJWlBPRF9RVUVTQVRNUFRfSU5GIiB2YWx1ZT0iSW5maW5pdGUiLz4NCgkJPHVpdGV4dCBuYW1lPSJXQVJOSU5HTVNHX1lFU1NUUklORyIgdmFsdWU9IlllcyIvPg0KCQk8dWl0ZXh0IG5hbWU9IldBUk5JTkdNU0dfTk9TVFJJTkciIHZhbHVlPSJObyIvPg0KCQk8dWl0ZXh0IG5hbWU9IldBUk5JTkdNU0dfVElUTEVTVFJJTkciIHZhbHVlPSJRdWl6IE5hdmlnYXRpb24gV2FybmluZyIvPg0KCQk8dWl0ZXh0IG5hbWU9IldBUk5JTkdNU0dfTVNHU1RSSU5HIiB2YWx1ZT0iVGhlcmUgYXJlIHVuLWF0dGVtcHRlZCBxdWVzdGlvbnMgaW4gdGhpcyBRdWl6LiYjeEE7JiN4QTtDbGlja2luZyBZZXMgd2lsbCB0YWtlIHlvdSBvdXQgb2YgdGhlIFF1aXouIENsaWNrIE5vIHRvIGNvbnRpbnVlIHRoZSBRdWl6Li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Nob3cgc2lkZWJhciB0byBwYXJ0aWNpcGFudHMiLz4NCgkJPHVpdGV4dCBuYW1lPSJNVVRFIiB2YWx1ZT0iTXV0ZSIvPg0KCQk8dWl0ZXh0IG5hbWU9IkRPQ1dSQVBfVElUTEUiIHZhbHVlPSJQcmVzZW50ZXIgRmlsZSBBdHRhY2htZW50Ii8+DQoJCTx1aXRleHQgbmFtZT0iRE9DV1JBUF9NU0ciIHZhbHVlPSJTYXZlIHRvIE15IENvbXB1dGVyIi8+DQoJCTx1aXRleHQgbmFtZT0iRE9DV1JBUF9QUk9NUFQiIHZhbHVlPSJDbGljayB0byBEb3dubG9hZCIvPg0KCTwvbGFuZ3VhZ2U+DQoJPGxhbmd1YWdlIGlkPSJkZ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VG9uIGF1cyIvPg0KCQk8dWl0ZXh0IG5hbWU9IkRPQ1dSQVBfVElUTEUiIHZhbHVlPSJQcmVzZW50ZXItQW5oYW5nIi8+DQoJCTx1aXRleHQgbmFtZT0iRE9DV1JBUF9NU0ciIHZhbHVlPSJBdWYgbWVpbmVtIEFyYmVpdHNwbGF0eiBzcGVpY2hlcm4iLz4NCgkJPHVpdGV4dCBuYW1lPSJET0NXUkFQX1BST01QVCIgdmFsdWU9Ilp1bSBIZXJ1bnRlcmxhZGVuIGtsaWNrZW4iLz4NCgk8L2xhbmd1YWdlPg0KCTxsYW5ndWFnZSBpZD0iZn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UgJW4iLz4NCgkJPCEtLSBzdWJzdGl0dXRpb246ICVuID09IHNsaWRlIG51bWJlciAtLT4NCgkJPCEtLSBzdWJzdGl0dXRpb246ICV0ID09IHRvdGFsIHNsaWRlIGNvdW50IC0tPg0KCQk8dWl0ZXh0IG5hbWU9IlNDUlVCQkFSU1RBVFVTX1NMSURFSU5GTyIgdmFsdWU9IkRpYXBvc2l0aXZlICVuIC8gJXQgfCAiLz4NCgkJPHVpdGV4dCBuYW1lPSJTQ1JVQkJBUlNUQVRVU19TVE9QUEVEIiB2YWx1ZT0iQXJyw6p0w6llIi8+DQoJCTx1aXRleHQgbmFtZT0iU0NSVUJCQVJTVEFUVVNfUExBWUlORyIgdmFsdWU9IkxlY3R1cmUiLz4NCgkJPHVpdGV4dCBuYW1lPSJTQ1JVQkJBUlNUQVRVU19OT0FVRElPIiB2YWx1ZT0iUGFzIGRlIHNvbiIvPg0KCQk8dWl0ZXh0IG5hbWU9IlNDUlVCQkFSU1RBVFVTX1ZJRFBMQVlJTkciIHZhbHVlPSJMZWN0dXJlIHZpZMOpbyBlbiBjb3VycyIvPg0KCQk8dWl0ZXh0IG5hbWU9IlNDUlVCQkFSU1RBVFVTX0xPQURJTkciIHZhbHVlPSJDaGFyZ2VtZW50IGVuIGNvdXJzIi8+DQoJCTx1aXRleHQgbmFtZT0iU0NSVUJCQVJTVEFUVVNfQlVGRkVSSU5HIiB2YWx1ZT0iTWlzZSBlbiBtw6ltb2lyZSIvPg0KCQk8dWl0ZXh0IG5hbWU9IlNDUlVCQkFSU1RBVFVTX1FVRVNUSU9OIiB2YWx1ZT0iUsOpcG9uZHJlIMOgIGxhIHF1ZXN0aW9uIi8+DQoJCTx1aXRleHQgbmFtZT0iU0NSVUJCQVJTVEFUVVNfUkVWSUVXUVVJWiIgdmFsdWU9IlLDqXZpc2lvbiBkdSBxdWVzdGlvbm5haXJlIi8+DQoJCTwhLS0gc3Vic3RpdHV0aW9uOiAlbSA9PSBtaW51dGVzIHJlbWFpbmluZyAtLT4NCgkJPCEtLSBzdWJzdGl0dXRpb246ICVzID09IHNlY29uZHMgcmVtYWluaW5nIC0tPg0KCQk8dWl0ZXh0IG5hbWU9IkVMQVBTRUQiIHZhbHVlPSIlbSBtaW51dGVzICVzIHNlY29uZGVzIHJlc3RhbnRlcyIvPg0KCQk8dWl0ZXh0IG5hbWU9Ik5PVEZPVU5EIiB2YWx1ZT0iUmllbiB0cm91dsOpIi8+DQoJCTx1aXRleHQgbmFtZT0iQVRUQUNITUVOVFMiIHZhbHVlPSJQacOoY2VzIGpvaW50ZXMiLz4NCgkJPCEtLSBzdWJzdGl0dXRpb246ICVwID09IGN1cnJlbnQgc3BlYWtlcidzIHRpdGxlIC0tPg0KCQk8dWl0ZXh0IG5hbWU9IkJJT1dJTl9USVRMRSIgdmFsdWU9IkJpbyA6ICVwIi8+DQoJCTx1aXRleHQgbmFtZT0iQklPQlROX1RJVExFIiB2YWx1ZT0iQmlvIDoiLz4NCgkJPHVpdGV4dCBuYW1lPSJESVZJREVSQlROX1RJVExFIiB2YWx1ZT0ifCIvPg0KCQk8dWl0ZXh0IG5hbWU9IkNPTlRBQ1RCVE5fVElUTEUiIHZhbHVlPSJDb250YWN0Ii8+DQoJCTx1aXRleHQgbmFtZT0iVEFCX1FVSVoiIHZhbHVlPSJRdWl6Ii8+DQoJCTx1aXRleHQgbmFtZT0iVEFCX09VVExJTkUiIHZhbHVlPSJQbGFuIi8+DQoJCTx1aXRleHQgbmFtZT0iVEFCX1RIVU1CIiB2YWx1ZT0iRGlhcG9zIi8+DQoJCTx1aXRleHQgbmFtZT0iVEFCX05PVEVTIiB2YWx1ZT0iTm90ZXMiLz4NCgkJPHVpdGV4dCBuYW1lPSJUQUJfU0VBUkNIIiB2YWx1ZT0iUmVjaGVyY2hlIi8+DQoJCTx1aXRleHQgbmFtZT0iU0xJREVfSEVBRElORyIgdmFsdWU9IlRpdHJlIGRlIGxhIGRpYXBvc2l0aXZlIi8+DQoJCTx1aXRleHQgbmFtZT0iRFVSQVRJT05fSEVBRElORyIgdmFsdWU9IkR1csOpZSIvPg0KCQk8dWl0ZXh0IG5hbWU9IlNFQVJDSF9IRUFESU5HIiB2YWx1ZT0iUmVjaGVyY2hlIGRlIHRleHRlIDoiLz4NCgkJPHVpdGV4dCBuYW1lPSJUSFVNQl9IRUFESU5HIiB2YWx1ZT0iRGlhcG9zaXRpdmUiLz4NCgkJPHVpdGV4dCBuYW1lPSJUSFVNQl9JTkZPIiB2YWx1ZT0iVGl0cmUvZHVyw6llIi8+DQoJCTx1aXRleHQgbmFtZT0iQVRUQUNITkFNRV9IRUFESU5HIiB2YWx1ZT0iTm9tIGRlIGZpY2hpZXIiLz4NCgkJPHVpdGV4dCBuYW1lPSJBVFRBQ0hTSVpFX0hFQURJTkciIHZhbHVlPSJUYWlsbGUiLz4NCgkJPHVpdGV4dCBuYW1lPSJTTElERV9OT1RFUyIgdmFsdWU9IkNvbW1lbnRhaXJlcyBkZXMgZGlhcG9zaXRpdmVzIi8+DQoJCTwhLS1xdWl6IHBvZCBhbmQgbWVzc2FnZSBib3ggdGV4dHMtLT4NCgkJPHVpdGV4dCBuYW1lPSJRVUlaUE9EX1FVSVpfQVRURU1QVCIgdmFsdWU9IlRlbnRhdGl2ZSBkZSBxdWVzdGlvbm5haXJlIDoiLz4NCgkJPHVpdGV4dCBuYW1lPSJRVUlaUE9EX1FVSVpfQVRURU1QVF9WQUxVRSIgdmFsdWU9IiVuIHN1ciAldCIvPg0KCQk8dWl0ZXh0IG5hbWU9IlFVSVpQT0RfUVVJWl9TQ09SRSIgdmFsdWU9Ik5vdGUgb2J0ZW51ZSA6Ii8+DQoJCTx1aXRleHQgbmFtZT0iUVVJWlBPRF9RVUlaX1BBU1NTQ09SRSIgdmFsdWU9Ik5vdGUgZCdhZG1pc3NpYmlsaXTDqcKgOiIvPg0KCQk8dWl0ZXh0IG5hbWU9IlFVSVpQT0RfUVVJWl9NQVhTQ09SRSIgdmFsdWU9Ik5vdGUgbWF4aW1hbGUgOiIvPg0KCQk8dWl0ZXh0IG5hbWU9IlFVSVpQT0RfUVVFU0FUTVBUX1NUUiIgdmFsdWU9IlRlbnRhdGl2ZSA6ICVuIHN1ciAldCIvPg0KCQk8dWl0ZXh0IG5hbWU9IlFVSVpQT0RfUVVFU1RZUEVfU1RSIiB2YWx1ZT0iVHlwZTogJXMiLz4NCgkJPHVpdGV4dCBuYW1lPSJRVUlaUE9EX1FVRVNUWVBFX0dSRCIgdmFsdWU9Ik5vdMOpIi8+DQoJCTx1aXRleHQgbmFtZT0iUVVJWlBPRF9RVUVTVFlQRV9TVlkiIHZhbHVlPSJFbnF1w6p0ZSIvPg0KCQk8dWl0ZXh0IG5hbWU9IlFVSVpQT0RfUVVJWkFUTVBUX0lORiIgdmFsdWU9IklsbGltaXTDqSIvPg0KCQk8dWl0ZXh0IG5hbWU9IlFVSVpQT0RfUVVFU0FUTVBUX0lORiIgdmFsdWU9IklsbGltaXTDqSIvPg0KCQk8dWl0ZXh0IG5hbWU9IldBUk5JTkdNU0dfWUVTU1RSSU5HIiB2YWx1ZT0iT3VpIi8+DQoJCTx1aXRleHQgbmFtZT0iV0FSTklOR01TR19OT1NUUklORyIgdmFsdWU9Ik5vbiIvPg0KCQk8dWl0ZXh0IG5hbWU9IldBUk5JTkdNU0dfVElUTEVTVFJJTkciIHZhbHVlPSJBdmVydGlzc2VtZW50IGRlIG5hdmlnYXRpb24gZHUgcXVlc3Rpb25uYWlyZSIvPg0KCQk8dWl0ZXh0IG5hbWU9IldBUk5JTkdNU0dfTVNHU1RSSU5HIiB2YWx1ZT0iVm91cyBuJ2F2ZXogcGFzIHLDqXBvbmR1IMOgIGNlcnRhaW5lcyBxdWVzdGlvbnMgZGUgY2UgcXVlc3Rpb25uYWlyZS4mI3hBOyYjeEE7U2kgdm91cyBjbGlxdWV6IHN1ciBPdWksIHZvdXMgcXVpdHRlcmV6IGxlIHF1ZXN0aW9ubmFpcmUuIENsaXF1ZXogc3VyIE5vbiBwb3VyIGNvbnRpbnVlciBsZSBxdWVzdGlvbm5haXJlLiIvPg0KCQk8dWl0ZXh0IG5hbWU9IklORk9STUFUSU9OX0gyNjRfRkxBU0hQTEFZRVIiIHZhbHVlPSJMYSB2ZXJzaW9uIGRlIEZsYXNoIFBsYXllciBhY3R1ZWxsZW1lbnQgaW5zdGFsbMOpZSBzdXIgdm90cmUgbWFjaGluZSBuZSBwcmVuZCBwYXMgZW4gY2hhcmdlIGNlIHR5cGUgZGUgdmlkw6lvLiBDbGlxdWV6IHN1ciBsYSB6b25lIHZpZMOpbyBwb3VyIHTDqWzDqWNoYXJnZXIgbGEgZGVybmnDqHJlIHZlcnNpb24gZGU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250cmVyIGwnZW5jYWRyw6kgYXV4IHBhcnRpY2lwYW50cyIvPg0KCQk8dWl0ZXh0IG5hbWU9Ik1VVEUiIHZhbHVlPSJNdWV0Ii8+DQoJCTx1aXRleHQgbmFtZT0iRE9DV1JBUF9USVRMRSIgdmFsdWU9IlBpw6hjZSBqb2ludGUgUHJlc2VudGVyIi8+DQoJCTx1aXRleHQgbmFtZT0iRE9DV1JBUF9NU0ciIHZhbHVlPSJFbnJlZ2lzdHJlciBzdXIgbW9uIG9yZGluYXRldXIiLz4NCgkJPHVpdGV4dCBuYW1lPSJET0NXUkFQX1BST01QVCIgdmFsdWU9IkNsaXF1ZXIgcG91ciB0w6lsw6ljaGFyZ2VyIi8+DQoJPC9sYW5ndWFnZT4NCgk8bGFuZ3VhZ2UgaWQ9Imph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A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7Iqs65287J2065OcICVuIi8+DQoJCTwhLS0gc3Vic3RpdHV0aW9uOiAlbiA9PSBzbGlkZSBudW1iZXIgLS0+DQoJCTwhLS0gc3Vic3RpdHV0aW9uOiAldCA9PSB0b3RhbCBzbGlkZSBjb3VudCAtLT4NCgkJPHVpdGV4dCBuYW1lPSJTQ1JVQkJBUlNUQVRVU19TTElERUlORk8iIHZhbHVlPSLsiqzrnbzsnbTrk5wgJW4gLyAldCB8ICIvPg0KCQk8dWl0ZXh0IG5hbWU9IlNDUlVCQkFSU1RBVFVTX1NUT1BQRUQiIHZhbHVlPSLspJHsp4DrkKgiLz4NCgkJPHVpdGV4dCBuYW1lPSJTQ1JVQkJBUlNUQVRVU19QTEFZSU5HIiB2YWx1ZT0i7J6s7IOdIi8+DQoJCTx1aXRleHQgbmFtZT0iU0NSVUJCQVJTVEFUVVNfTk9BVURJTyIgdmFsdWU9IuyYpOuUlOyYpCDsl4bsnYwiLz4NCgkJPHVpdGV4dCBuYW1lPSJTQ1JVQkJBUlNUQVRVU19WSURQTEFZSU5HIiB2YWx1ZT0i67mE65SU7JikIOyerOyDnSDspJEiLz4NCgkJPHVpdGV4dCBuYW1lPSJTQ1JVQkJBUlNUQVRVU19MT0FESU5HIiB2YWx1ZT0i66Gc65SpIi8+DQoJCTx1aXRleHQgbmFtZT0iU0NSVUJCQVJTVEFUVVNfQlVGRkVSSU5HIiB2YWx1ZT0i67KE7Y2866eBIi8+DQoJCTx1aXRleHQgbmFtZT0iU0NSVUJCQVJTVEFUVVNfUVVFU1RJT04iIHZhbHVlPSLsp4jrrLjsl5Ag64u17ZWY6riwIi8+DQoJCTx1aXRleHQgbmFtZT0iU0NSVUJCQVJTVEFUVVNfUkVWSUVXUVVJWiIgdmFsdWU9IuyniOusuCDri6Tsi5zrs7TquLAiLz4NCgkJPCEtLSBzdWJzdGl0dXRpb246ICVtID09IG1pbnV0ZXMgcmVtYWluaW5nIC0tPg0KCQk8IS0tIHN1YnN0aXR1dGlvbjogJXMgPT0gc2Vjb25kcyByZW1haW5pbmcgLS0+DQoJCTx1aXRleHQgbmFtZT0iRUxBUFNFRCIgdmFsdWU9IiVt67aEICVz7LSIIOuCqOydjCIvPg0KCQk8dWl0ZXh0IG5hbWU9Ik5PVEZPVU5EIiB2YWx1ZT0i7JeG7J2MIi8+DQoJCTx1aXRleHQgbmFtZT0iQVRUQUNITUVOVFMiIHZhbHVlPSLssqjrtoAg7YyM7J28Ii8+DQoJCTwhLS0gc3Vic3RpdHV0aW9uOiAlcCA9PSBjdXJyZW50IHNwZWFrZXIncyB0aXRsZSAtLT4NCgkJPHVpdGV4dCBuYW1lPSJCSU9XSU5fVElUTEUiIHZhbHVlPSLqsr3roKUg7IaM6rCcOiAlcCIvPg0KCQk8dWl0ZXh0IG5hbWU9IkJJT0JUTl9USVRMRSIgdmFsdWU9IuqyveugpSDshozqsJwiLz4NCgkJPHVpdGV4dCBuYW1lPSJESVZJREVSQlROX1RJVExFIiB2YWx1ZT0ifCIvPg0KCQk8dWl0ZXh0IG5hbWU9IkNPTlRBQ1RCVE5fVElUTEUiIHZhbHVlPSLsl7Drnb3sspgiLz4NCgkJPHVpdGV4dCBuYW1lPSJUQUJfUVVJWiIgdmFsdWU9Iu2AtOymiCIvPg0KCQk8dWl0ZXh0IG5hbWU9IlRBQl9PVVRMSU5FIiB2YWx1ZT0i6rCc7JqUIi8+DQoJCTx1aXRleHQgbmFtZT0iVEFCX1RIVU1CIiB2YWx1ZT0i7LaV7IaM7YyQIi8+DQoJCTx1aXRleHQgbmFtZT0iVEFCX05PVEVTIiB2YWx1ZT0i64W47Yq4Ii8+DQoJCTx1aXRleHQgbmFtZT0iVEFCX1NFQVJDSCIgdmFsdWU9IuqygOyDiSIvPg0KCQk8dWl0ZXh0IG5hbWU9IlNMSURFX0hFQURJTkciIHZhbHVlPSLsiqzrnbzsnbTrk5wg7KCc66qpIi8+DQoJCTx1aXRleHQgbmFtZT0iRFVSQVRJT05fSEVBRElORyIgdmFsdWU9IuyerOyDneyLnOqwhCIvPg0KCQk8dWl0ZXh0IG5hbWU9IlNFQVJDSF9IRUFESU5HIiB2YWx1ZT0i7YWN7Iqk7Yq4IOqygOyDiToiLz4NCgkJPHVpdGV4dCBuYW1lPSJUSFVNQl9IRUFESU5HIiB2YWx1ZT0i7Iqs65287J2065OcIi8+DQoJCTx1aXRleHQgbmFtZT0iVEhVTUJfSU5GTyIgdmFsdWU9IuygnOuqqS/snqzsg53si5zqsIQiLz4NCgkJPHVpdGV4dCBuYW1lPSJBVFRBQ0hOQU1FX0hFQURJTkciIHZhbHVlPSLtjIzsnbwg7J2066aEIi8+DQoJCTx1aXRleHQgbmFtZT0iQVRUQUNIU0laRV9IRUFESU5HIiB2YWx1ZT0i7YGs6riwIi8+DQoJCTx1aXRleHQgbmFtZT0iU0xJREVfTk9URVMiIHZhbHVlPSLsiqzrnbzsnbTrk5wg64W47Yq4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CEtLXF1aXogcG9kIGFuZCBtZXNzYWdlIGJveCB0ZXh0cy0tPg0KCQk8dWl0ZXh0IG5hbWU9IlFVSVpQT0RfUVVJWl9BVFRFTVBUIiB2YWx1ZT0iSW50ZW50byBkZSBwcnVlYmE6Ii8+DQoJCTx1aXRleHQgbmFtZT0iUVVJWlBPRF9RVUlaX0FUVEVNUFRfVkFMVUUiIHZhbHVlPSIlbiBkZSAldCIvPg0KCQk8dWl0ZXh0IG5hbWU9IlFVSVpQT0RfUVVJWl9TQ09SRSIgdmFsdWU9IlB1bnR1YWNpw7NuOiIvPg0KCQk8dWl0ZXh0IG5hbWU9IlFVSVpQT0RfUVVJWl9QQVNTU0NPUkUiIHZhbHVlPSJQdW50dWFjacOzbiBwYXJhIGFwcm9iYXI6Ii8+DQoJCTx1aXRleHQgbmFtZT0iUVVJWlBPRF9RVUlaX01BWFNDT1JFIiB2YWx1ZT0iUHVudHVhY2nDs24gbcOheGltYToiLz4NCgkJPHVpdGV4dCBuYW1lPSJRVUlaUE9EX1FVRVNBVE1QVF9TVFIiIHZhbHVlPSJJbnRlbnRvczogJW4gZGUgJXQiLz4NCgkJPHVpdGV4dCBuYW1lPSJRVUlaUE9EX1FVRVNUWVBFX1NUUiIgdmFsdWU9IlRpcG86ICVzIi8+DQoJCTx1aXRleHQgbmFtZT0iUVVJWlBPRF9RVUVTVFlQRV9HUkQiIHZhbHVlPSJDb24gcHVudHVhY2nDs24iLz4NCgkJPHVpdGV4dCBuYW1lPSJRVUlaUE9EX1FVRVNUWVBFX1NWWSIgdmFsdWU9IkVuY3Vlc3RhIi8+DQoJCTx1aXRleHQgbmFtZT0iUVVJWlBPRF9RVUlaQVRNUFRfSU5GIiB2YWx1ZT0iSW5maW5pdG8iLz4NCgkJPHVpdGV4dCBuYW1lPSJRVUlaUE9EX1FVRVNBVE1QVF9JTkYiIHZhbHVlPSJJbmZpbml0byIvPg0KCQk8dWl0ZXh0IG5hbWU9IldBUk5JTkdNU0dfWUVTU1RSSU5HIiB2YWx1ZT0iU8OtIi8+DQoJCTx1aXRleHQgbmFtZT0iV0FSTklOR01TR19OT1NUUklORyIgdmFsdWU9Ik5vIi8+DQoJCTx1aXRleHQgbmFtZT0iV0FSTklOR01TR19USVRMRVNUUklORyIgdmFsdWU9IkF2aXNvIGRlIG5hdmVnYWNpw7NuIGRlIHBydWViYSIvPg0KCQk8dWl0ZXh0IG5hbWU9IldBUk5JTkdNU0dfTVNHU1RSSU5HIiB2YWx1ZT0iSGF5IHByZWd1bnRhcyBzaW4gaW50ZW50b3MgZW4gZXN0YSBwcnVlYmEuJiN4QTsmI3hBO1BhcmEgc2FsaXIgZGUgbGEgcHJ1ZWJhLCBoYWdhIGNsaWMgZW4gU8OtLiBQYXJhIGNvbnRpbnVhciwgaGFnYSBjbGljIGVuIE5vLiIvPg0KCQk8dWl0ZXh0IG5hbWU9IklORk9STUFUSU9OX0gyNjRfRkxBU0hQTEFZRVIiIHZhbHVlPSJMYSB2ZXJzacOzbiBhY3R1YWwgZGUgRmxhc2ggUGxheWVyIGluc3RhbGFkYSBlbiBlbCBvcmRlbmFkb3Igbm8gZXMgY29tcGF0aWJsZSBjb24gZXN0ZSB2w61kZW8uIEhhZ2EgY2xpYyBlbiBlbCDDoXJlYSBkZSB2w61kZW8gcGFyYSBkZXNjYXJnYXIgbGEgw7psdGltYSB2ZXJzacOzbiBkZSBGbGFzaCBQbGF5ZXIuIi8+DQoJCTwhLS0gc3Vic3RpdHV0aW9uOiAlcCA9PSBwcmVzZW50YXRpb24gdGl0bGUgLS0+DQoJCTwhLS0gc3Vic3RpdHV0aW9uOiAlcyA9PSBzbGlkZSB0aXRsZSAtLT4NCgkJPCEtLSBzdWJzdGl0dXRpb246ICVuID09IHNsaWRlIG51bWJlciAtLT4NCgkJPHVpdGV4dCBuYW1lPSJCT09LTUFSSyIgdmFsdWU9IkFkb2JlIFByZXNlbnRlcjogJXAiLz4NCgkJPCEtLSBzdWJzdGl0dXRpb246ICVwID09IHByZXNlbnRhdGlvbiB0aXRsZSAtLT4NCgkJPCEtLSBzdWJzdGl0dXRpb246ICVzID09IHNsaWRlIHRpdGxlIC0tPg0KCQk8IS0tIHN1YnN0aXR1dGlvbjogJW4gPT0gc2xpZGUgbnVtYmVyIC0tPg0KCQk8dWl0ZXh0IG5hbWU9IkJPT0tNQVJLU0xJREUiIHZhbHVlPSJBZG9iZSBQcmVzZW50ZXI6ICVwICVzIi8+DQoJCTx1aXRleHQgbmFtZT0iU0hPV1NJREVCQVIiIHZhbHVlPSJNb3N0cmFyIGJhcnJhIGxhdGVyYWwgYSBsb3MgcGFydGljaXBhbnRlcyIvPg0KCQk8dWl0ZXh0IG5hbWU9Ik1VVEUiIHZhbHVlPSJTaWxlbmNpYXI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IS0tIHN1YnN0aXR1dGlvbjogJW4gPT0gc2xpZGUgbnVtYmVyIC0tPg0KCQk8IS0tIHN1YnN0aXR1dGlvbjogJXQgPT0gdG90YWwgc2xpZGUgY291bnQgLS0+DQoJCTx1aXRleHQgbmFtZT0iU0NSVUJCQVJTVEFUVVNfU0xJREVJTkZPIiB2YWx1ZT0iU2xpZGUgJW4gLyAldCB8ICIvPg0KCQk8dWl0ZXh0IG5hbWU9IlNDUlVCQkFSU1RBVFVTX1NUT1BQRUQiIHZhbHVlPSJQYXJhZG8iLz4NCgkJPHVpdGV4dCBuYW1lPSJTQ1JVQkJBUlNUQVRVU19QTEFZSU5HIiB2YWx1ZT0iUmVwcm9kdXppbmRvIi8+DQoJCTx1aXRleHQgbmFtZT0iU0NSVUJCQVJTVEFUVVNfTk9BVURJTyIgdmFsdWU9IlNlbSDDoXVkaW8iLz4NCgkJPHVpdGV4dCBuYW1lPSJTQ1JVQkJBUlNUQVRVU19WSURQTEFZSU5HIiB2YWx1ZT0iVsOtZGVvIGVtIHJlcHJvZHXDp8OjbyIvPg0KCQk8dWl0ZXh0IG5hbWU9IlNDUlVCQkFSU1RBVFVTX0xPQURJTkciIHZhbHVlPSJDYXJyZWdhbmRvIi8+DQoJCTx1aXRleHQgbmFtZT0iU0NSVUJCQVJTVEFUVVNfQlVGRkVSSU5HIiB2YWx1ZT0iQXJtYXplbmFuZG8gZW0gYnVmZmVyIi8+DQoJCTx1aXRleHQgbmFtZT0iU0NSVUJCQVJTVEFUVVNfUVVFU1RJT04iIHZhbHVlPSJSZXNwb25kZXIgcGVyZ3VudGEiLz4NCgkJPHVpdGV4dCBuYW1lPSJTQ1JVQkJBUlNUQVRVU19SRVZJRVdRVUlaIiB2YWx1ZT0iUmV2aXNhbmRvIHF1ZXN0aW9uw6FyaW8iLz4NCgkJPCEtLSBzdWJzdGl0dXRpb246ICVtID09IG1pbnV0ZXMgcmVtYWluaW5nIC0tPg0KCQk8IS0tIHN1YnN0aXR1dGlvbjogJXMgPT0gc2Vjb25kcyByZW1haW5pbmcgLS0+DQoJCTx1aXRleHQgbmFtZT0iRUxBUFNFRCIgdmFsdWU9IiVtIG1pbnV0b3MgJXMgc2VndW5kb3MgcmVzdGFudGVzIi8+DQoJCTx1aXRleHQgbmFtZT0iTk9URk9VTkQiIHZhbHVlPSJOYWRhIGVuY29udHJhZG8iLz4NCgkJPHVpdGV4dCBuYW1lPSJBVFRBQ0hNRU5UUyIgdmFsdWU9IkFuZXhv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dG8iLz4NCgkJPHVpdGV4dCBuYW1lPSJUQUJfUVVJWiIgdmFsdWU9IlF1ZXN0LiIvPg0KCQk8dWl0ZXh0IG5hbWU9IlRBQl9PVVRMSU5FIiB2YWx1ZT0iRXNxdWVtYSIvPg0KCQk8dWl0ZXh0IG5hbWU9IlRBQl9USFVNQiIgdmFsdWU9Ik1pbmkiLz4NCgkJPHVpdGV4dCBuYW1lPSJUQUJfTk9URVMiIHZhbHVlPSJOb3RhcyIvPg0KCQk8dWl0ZXh0IG5hbWU9IlRBQl9TRUFSQ0giIHZhbHVlPSJCdXNjYSIvPg0KCQk8dWl0ZXh0IG5hbWU9IlNMSURFX0hFQURJTkciIHZhbHVlPSJUw610dWxvIGRvIHNsaWRlIi8+DQoJCTx1aXRleHQgbmFtZT0iRFVSQVRJT05fSEVBRElORyIgdmFsdWU9IkR1cmHDp8OjbyIvPg0KCQk8dWl0ZXh0IG5hbWU9IlNFQVJDSF9IRUFESU5HIiB2YWx1ZT0iUHJvY3VyYXIgdGV4dG86Ii8+DQoJCTx1aXRleHQgbmFtZT0iVEhVTUJfSEVBRElORyIgdmFsdWU9IlNsaWRlIi8+DQoJCTx1aXRleHQgbmFtZT0iVEhVTUJfSU5GTyIgdmFsdWU9IlTDrXR1bG8vRHVyYcOnw6NvIGRvIHNsaWRlIi8+DQoJCTx1aXRleHQgbmFtZT0iQVRUQUNITkFNRV9IRUFESU5HIiB2YWx1ZT0iTm9tZSBkbyBhcnF1aXZvIi8+DQoJCTx1aXRleHQgbmFtZT0iQVRUQUNIU0laRV9IRUFESU5HIiB2YWx1ZT0iVGFtYW5obyIvPg0KCQk8dWl0ZXh0IG5hbWU9IlNMSURFX05PVEVTIiB2YWx1ZT0iQW5vdGHDp8O1ZXMgZG8gc2xpZGUiLz4NCgkJPCEtLXF1aXogcG9kIGFuZCBtZXNzYWdlIGJveCB0ZXh0cy0tPg0KCQk8dWl0ZXh0IG5hbWU9IlFVSVpQT0RfUVVJWl9BVFRFTVBUIiB2YWx1ZT0iVGVudGF0aXZhIG5vIHF1ZXN0aW9uw6FyaW86Ii8+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DQoJCTx1aXRleHQgbmFtZT0iUVVJWlBPRF9RVUVTVFlQRV9HUkQiIHZhbHVlPSJDbGFzc2lmaWNhdMOzcmlhIi8+DQoJCTx1aXRleHQgbmFtZT0iUVVJWlBPRF9RVUVTVFlQRV9TVlkiIHZhbHVlPSJQZXNxdWlzYSIvPg0KCQk8dWl0ZXh0IG5hbWU9IlFVSVpQT0RfUVVJWkFUTVBUX0lORiIgdmFsdWU9IkluZmluaXRvIi8+DQoJCTx1aXRleHQgbmFtZT0iUVVJWlBPRF9RVUVTQVRNUFRfSU5GIiB2YWx1ZT0iSW5maW5pdG8iLz4NCgkJPHVpdGV4dCBuYW1lPSJXQVJOSU5HTVNHX1lFU1NUUklORyIgdmFsdWU9IlNpbSIvPg0KCQk8dWl0ZXh0IG5hbWU9IldBUk5JTkdNU0dfTk9TVFJJTkciIHZhbHVlPSJOw6NvIi8+DQoJCTx1aXRleHQgbmFtZT0iV0FSTklOR01TR19USVRMRVNUUklORyIgdmFsdWU9IkFsZXJ0YSBkZSBuYXZlZ2HDp8OjbyBkbyBxdWVzdGlvbsOhcmlvIi8+DQoJCTx1aXRleHQgbmFtZT0iV0FSTklOR01TR19NU0dTVFJJTkciIHZhbHVlPSJFeGlzdGVtIHBlcmd1bnRhcyBxdWUgbsOjbyBmb3JhbSByZXNwb25kaWRhcyBuZXN0ZSBxdWVzdGlvbsOhcmlvLiYjeEE7JiN4QTt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FyIGJhcnJhIGxhdGVyYWwgYW8gcGFydGljaXBhbnRlcyIvPg0KCQk8dWl0ZXh0IG5hbWU9Ik1VVEUiIHZhbHVlPSJNdWRvIi8+DQoJCTx1aXRleHQgbmFtZT0iRE9DV1JBUF9USVRMRSIgdmFsdWU9IkFuZXhvIGRlIGFycXVpdm8gZG8gUHJlc2VudGVyIi8+DQoJCTx1aXRleHQgbmFtZT0iRE9DV1JBUF9NU0ciIHZhbHVlPSJTYWx2YXIgZW0gTWV1IGNvbXB1dGFkb3IiLz4NCgkJPHVpdGV4dCBuYW1lPSJET0NXUkFQX1BST01QVCIgdmFsdWU9IkNsaXF1ZSBwYXJhIGJhaXhhciIvPg0KCTwvbGFuZ3VhZ2U+DQoJPGxhbmd1YWdlIGlkPSJp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YSAlbiIvPg0KCQk8IS0tIHN1YnN0aXR1dGlvbjogJW4gPT0gc2xpZGUgbnVtYmVyIC0tPg0KCQk8IS0tIHN1YnN0aXR1dGlvbjogJXQgPT0gdG90YWwgc2xpZGUgY291bnQgLS0+DQoJCTx1aXRleHQgbmFtZT0iU0NSVUJCQVJTVEFUVVNfU0xJREVJTkZPIiB2YWx1ZT0iRGlhcG9zaXRpdmEgJW4gLyAldCB8ICIvPg0KCQk8dWl0ZXh0IG5hbWU9IlNDUlVCQkFSU1RBVFVTX1NUT1BQRUQiIHZhbHVlPSJJbnRlcnJvdHRvIi8+DQoJCTx1aXRleHQgbmFtZT0iU0NSVUJCQVJTVEFUVVNfUExBWUlORyIgdmFsdWU9IlJpcHJvZHV6aW9uZSIvPg0KCQk8dWl0ZXh0IG5hbWU9IlNDUlVCQkFSU1RBVFVTX05PQVVESU8iIHZhbHVlPSJBdWRpbyBpbmF0dC4iLz4NCgkJPHVpdGV4dCBuYW1lPSJTQ1JVQkJBUlNUQVRVU19WSURQTEFZSU5HIiB2YWx1ZT0iVmlkZW8gaW4gcmlwcm9kdXppb25lIi8+DQoJCTx1aXRleHQgbmFtZT0iU0NSVUJCQVJTVEFUVVNfTE9BRElORyIgdmFsdWU9IkNhcmljYW1lbnRvIi8+DQoJCTx1aXRleHQgbmFtZT0iU0NSVUJCQVJTVEFUVVNfQlVGRkVSSU5HIiB2YWx1ZT0iQnVmZmVyaW5nIi8+DQoJCTx1aXRleHQgbmFtZT0iU0NSVUJCQVJTVEFUVVNfUVVFU1RJT04iIHZhbHVlPSJSaXNwb25kaSBhIGRvbWFuZGEiLz4NCgkJPHVpdGV4dCBuYW1lPSJTQ1JVQkJBUlNUQVRVU19SRVZJRVdRVUlaIiB2YWx1ZT0iUmV2aXNpb25lIGRlbCBxdWl6Ii8+DQoJCTwhLS0gc3Vic3RpdHV0aW9uOiAlbSA9PSBtaW51dGVzIHJlbWFpbmluZyAtLT4NCgkJPCEtLSBzdWJzdGl0dXRpb246ICVzID09IHNlY29uZHMgcmVtYWluaW5nIC0tPg0KCQk8dWl0ZXh0IG5hbWU9IkVMQVBTRUQiIHZhbHVlPSIlbSBNaW51dGkgJXMgU2Vjb25kaSByaW1hbmVudGkiLz4NCgkJPHVpdGV4dCBuYW1lPSJOT1RGT1VORCIgdmFsdWU9Ik5lc3N1biBlbGVtZW50byB0cm92YXRvIi8+DQoJCTx1aXRleHQgbmFtZT0iQVRUQUNITUVOVFMiIHZhbHVlPSJBbGxlZ2F0aS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QuIi8+DQoJCTx1aXRleHQgbmFtZT0iVEFCX1FVSVoiIHZhbHVlPSJRdWl6Ii8+DQoJCTx1aXRleHQgbmFtZT0iVEFCX09VVExJTkUiIHZhbHVlPSJTdHJ1dHR1cmEiLz4NCgkJPHVpdGV4dCBuYW1lPSJUQUJfVEhVTUIiIHZhbHVlPSJNaW5pYXR1cmUiLz4NCgkJPHVpdGV4dCBuYW1lPSJUQUJfTk9URVMiIHZhbHVlPSJOb3RlIi8+DQoJCTx1aXRleHQgbmFtZT0iVEFCX1NFQVJDSCIgdmFsdWU9IkNlcmNhIi8+DQoJCTx1aXRleHQgbmFtZT0iU0xJREVfSEVBRElORyIgdmFsdWU9IlRpdG9sbyBkaWFwb3NpdGl2YSIvPg0KCQk8dWl0ZXh0IG5hbWU9IkRVUkFUSU9OX0hFQURJTkciIHZhbHVlPSJEdXJhdGEiLz4NCgkJPHVpdGV4dCBuYW1lPSJTRUFSQ0hfSEVBRElORyIgdmFsdWU9IkNlcmNhIHRlc3RvOiIvPg0KCQk8dWl0ZXh0IG5hbWU9IlRIVU1CX0hFQURJTkciIHZhbHVlPSJEaWFwb3NpdGl2YSIvPg0KCQk8dWl0ZXh0IG5hbWU9IlRIVU1CX0lORk8iIHZhbHVlPSJUaXRvbG8vVGVtcG8iLz4NCgkJPHVpdGV4dCBuYW1lPSJBVFRBQ0hOQU1FX0hFQURJTkciIHZhbHVlPSJOb21lIGZpbGUiLz4NCgkJPHVpdGV4dCBuYW1lPSJBVFRBQ0hTSVpFX0hFQURJTkciIHZhbHVlPSJEaW1lbnNpb25lIi8+DQoJCTx1aXRleHQgbmFtZT0iU0xJREVfTk9URVMiIHZhbHVlPSJOb3RlIGRpYXBvc2l0aXZh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EgJW4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IS0tcXVpeiBwb2QgYW5kIG1lc3NhZ2UgYm94IHRleHRzLS0+DQoJCTx1aXRleHQgbmFtZT0iUVVJWlBPRF9RVUlaX0FUVEVNUFQiIHZhbHVlPSJRdWl6cG9naW5nOiIvPg0KCQk8dWl0ZXh0IG5hbWU9IlFVSVpQT0RfUVVJWl9BVFRFTVBUX1ZBTFVFIiB2YWx1ZT0iJW4gdmFuICV0Ii8+DQoJCTx1aXRleHQgbmFtZT0iUVVJWlBPRF9RVUlaX1NDT1JFIiB2YWx1ZT0iQmVoYWFsZGUgc2NvcmU6Ii8+DQoJCTx1aXRleHQgbmFtZT0iUVVJWlBPRF9RVUlaX1BBU1NTQ09SRSIgdmFsdWU9IlZvbGRvZW5kZSBzY29yZToiLz4NCgkJPHVpdGV4dCBuYW1lPSJRVUlaUE9EX1FVSVpfTUFYU0NPUkUiIHZhbHVlPSJNYXhpbWFhbCBoYWFsYmFyZSBzY29yZToiLz4NCgkJPHVpdGV4dCBuYW1lPSJRVUlaUE9EX1FVRVNBVE1QVF9TVFIiIHZhbHVlPSJQb2dpbmc6ICVuIHZhbiAldCIvPg0KCQk8dWl0ZXh0IG5hbWU9IlFVSVpQT0RfUVVFU1RZUEVfU1RSIiB2YWx1ZT0iVHlwZTogJXMiLz4NCgkJPHVpdGV4dCBuYW1lPSJRVUlaUE9EX1FVRVNUWVBFX0dSRCIgdmFsdWU9IlRlbHQgdm9vciBzY29yZSIvPg0KCQk8dWl0ZXh0IG5hbWU9IlFVSVpQT0RfUVVFU1RZUEVfU1ZZIiB2YWx1ZT0iRW5xdcOqdGUiLz4NCgkJPHVpdGV4dCBuYW1lPSJRVUlaUE9EX1FVSVpBVE1QVF9JTkYiIHZhbHVlPSJPbmJlcGVya3QiLz4NCgkJPHVpdGV4dCBuYW1lPSJRVUlaUE9EX1FVRVNBVE1QVF9JTkYiIHZhbHVlPSJPbmJlcGVya3QiLz4NCgkJPHVpdGV4dCBuYW1lPSJXQVJOSU5HTVNHX1lFU1NUUklORyIgdmFsdWU9IkphIi8+DQoJCTx1aXRleHQgbmFtZT0iV0FSTklOR01TR19OT1NUUklORyIgdmFsdWU9Ik5lZSIvPg0KCQk8dWl0ZXh0IG5hbWU9IldBUk5JTkdNU0dfVElUTEVTVFJJTkciIHZhbHVlPSJXYWFyc2NodXdpbmcgbWV0IGJldHJla2tpbmcgdG90IHF1aXpuYXZpZ2F0aWUiLz4NCgkJPHVpdGV4dCBuYW1lPSJXQVJOSU5HTVNHX01TR1NUUklORyIgdmFsdWU9IlUgaGVidCBuaWV0IGFsbGUgdnJhZ2VuIGluIGRlemUgcXVpeiBiZWFudHdvb3JkLiYjeEE7JiN4QTtLbGlrIG9wIEphIG9tIGRlIHF1aXogYWYgdGUgc2x1aXRlbi4gS2xpayBvcCBOZWUgb20gZGUgcXVpeiB2b29ydCB0ZSB6ZXR0ZW4uIi8+DQoJCTx1aXRleHQgbmFtZT0iSU5GT1JNQVRJT05fSDI2NF9GTEFTSFBMQVlFUiIgdmFsdWU9IkRlemUgdmlkZW8gd29yZHQgbmlldCBvbmRlcnN0ZXVuZCBkb29yIGRlIHZlcnNpZSB2YW4gRmxhc2ggUGxheWVyIGRpZSBtb21lbnRlZWwgb3AgdXcgY29tcHV0ZXIgaXMgZ2XDr25zdGFsbGVlcmQuIEtsaWsgaW4gZGUgdmlkZW8gb20gZGUgbmlldXdzdGUgRmxhc2ggUGxheWVyIHRlIGRvd25sb2FkZW4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ppanBhbmVlbCBhYW4gZGVlbG5lbWVycyB3ZWVyZ2V2ZW4iLz4NCgkJPHVpdGV4dCBuYW1lPSJNVVRFIiB2YWx1ZT0iRGVtcGVuIi8+DQoJCTx1aXRleHQgbmFtZT0iRE9DV1JBUF9USVRMRSIgdmFsdWU9IlByZXNlbnRlci1iZXN0YW5kc2JpamxhZ2UiLz4NCgkJPHVpdGV4dCBuYW1lPSJET0NXUkFQX01TRyIgdmFsdWU9Ik9wc2xhYW4gaW4gRGV6ZSBjb21wdXRlciIvPg0KCQk8dWl0ZXh0IG5hbWU9IkRPQ1dSQVBfUFJPTVBUIiB2YWx1ZT0iS2xpayBvbSB0ZSBkb3dubG9hZGVuIi8+DQoJPC9sYW5ndWFnZT4NCgk8bGFuZ3VhZ2UgaWQ9ImNuIj4NCgkJPCEtLSBmb3JtYXQgZm9yIHVpZm9udCB2YWx1ZSBpcyAiZm9udCxzaXplLGlzYm9sZCxpc2l0YWxpYyxpc3NoYWRvd2VkIiAtLT4NCgkJPHVpZm9udCBuYW1lPSJGT05UX1FVSVpaSU5HIiB2YWx1ZT0i5a6L5L2TLTE4MDMwLDEwLGZhbHNlLGZhbHNlLGZhbHNlIi8+DQoJCTx1aWZvbnQgbmFtZT0iRk9OVF9TQ1JVQlNUQVRVUyIgdmFsdWU9IuWui+S9ky0xODAzMCwxMCx0cnVlLGZhbHNlLHRydWUiLz4NCgkJPHVpZm9udCBuYW1lPSJGT05UX1NDUlVCVElNRSIgdmFsdWU9IuWui+S9ky0xODAzMCwxMCxmYWxzZSxmYWxzZSx0cnVlIi8+DQoJCTx1aWZvbnQgbmFtZT0iRk9OVF9FTEFQU0VEVElNRSIgdmFsdWU9IuWui+S9ky0xODAzMCwxMCx0cnVlLGZhbHNlLHRydWUiLz4NCgkJPHVpZm9udCBuYW1lPSJGT05UX1VUSUxTTUVOVSIgdmFsdWU9IuWui+S9ky0xODAzMCwxMCx0cnVlLGZhbHNlLGZhbHNlIi8+DQoJCTx1aWZvbnQgbmFtZT0iRk9OVF9UQUJTIiB2YWx1ZT0i5a6L5L2TLTE4MDMwLDE0LHRydWUsZmFsc2UsdHJ1ZSIvPg0KCQk8dWlmb250IG5hbWU9IkZPTlRfUFJFU0VOVEFUSU9OTkFNRSIgdmFsdWU9IuWui+S9ky0xODAzMCwxNCxmYWxzZSxmYWxzZSx0cnVlIi8+DQoJCTx1aWZvbnQgbmFtZT0iRk9OVF9QUkVTRU5URVJOQU1FIiB2YWx1ZT0i5a6L5L2TLTE4MDMwLDE0LHRydWUsZmFsc2UsdHJ1ZSIvPg0KCQk8dWlmb250IG5hbWU9IkZPTlRfUFJFU0VOVEVSVElUTEUiIHZhbHVlPSLlrovkvZMtMTgwMzAsMTMsZmFsc2UsZmFsc2UsdHJ1ZSIvPg0KCQk8dWlmb250IG5hbWU9IkZPTlRfQklPQlROIiB2YWx1ZT0i5a6L5L2TLTE4MDMwLDEwLGZhbHNlLGZhbHNlLHRydWUiLz4NCgkJPHVpZm9udCBuYW1lPSJGT05UX05PVEVTIiB2YWx1ZT0i5a6L5L2TLTE4MDMwLDEyLGZhbHNlLGZhbHNlLGZhbHNlIi8+DQoJCTx1aWZvbnQgbmFtZT0iRk9OVF9PVVRMSU5FIiB2YWx1ZT0i5a6L5L2TLTE4MDMwLDEyLGZhbHNlLGZhbHNlLHRydWUiLz4NCgkJPHVpZm9udCBuYW1lPSJGT05UX1NFQVJDSCIgdmFsdWU9IuWui+S9ky0xODAzMCwxMixmYWxzZSxmYWxzZSx0cnVlIi8+DQoJCTx1aWZvbnQgbmFtZT0iRk9OVF9USFVNQiIgdmFsdWU9IuWui+S9ky0xODAzMCwxMCxmYWxzZSxmYWxzZSx0cnVlIi8+DQoJCTx1aWZvbnQgbmFtZT0iRk9OVF9CSU9XSU4iIHZhbHVlPSLlrovkvZMtMTgwMzAsMTIsZmFsc2UsZmFsc2UsZmFsc2UiLz4NCgkJPHVpZm9udCBuYW1lPSJGT05UX0xJU1RIRUFESU5HIiB2YWx1ZT0i5a6L5L2TLTE4MDMwLDEwLGZhbHNlLGZhbHNlLGZhbHNlIi8+DQoJCTx1aWZvbnQgbmFtZT0iRk9OVF9XSU5USVRMRSIgdmFsdWU9IuWui+S9ky0xODAzMCwxMCxmYWxzZSxmYWxzZSx0cnVlIi8+DQoJCTx1aWZvbnQgbmFtZT0iRk9OVF9BVFRBQ0hNRU5UUyIgdmFsdWU9IuWui+S9ky0xODAzMCwxMixmYWxzZSxmYWxzZSx0cnVlIi8+DQoJCTwhLS1xdWl6IHBvZCBhbmQgbWVzc2FnZSBib3ggdGV4dCBmb250cy0tPg0KCQk8dWlmb250IG5hbWU9IkZPTlRfTVNHQk9YX1dJTlRJVExFIiB2YWx1ZT0i5a6L5L2TLTE4MDMwLDEyLHRydWUsZmFsc2UsdHJ1ZSIvPg0KCQk8dWlmb250IG5hbWU9IkZPTlRfTVNHQk9YX01TRyIgdmFsdWU9IuWui+S9ky0xODAzMCwxMixmYWxzZSxmYWxzZSx0cnVlIi8+DQoJCTx1aWZvbnQgbmFtZT0iRk9OVF9NU0dCT1hfT1BUSU9OUyIgdmFsdWU9IuWui+S9ky0xODAzMCwxMCx0cnVlLGZhbHNlLHRydWUiLz4NCgkJPHVpZm9udCBuYW1lPSJGT05UX1FVSVpQT0RfUVVJWl9USVRMRSIgdmFsdWU9IuWui+S9ky0xODAzMCwxMix0cnVlLGZhbHNlLHRydWUiLz4NCgkJPHVpZm9udCBuYW1lPSJGT05UX1FVSVpQT0RfUVVJWl9BVFRFTVBUIiB2YWx1ZT0i5a6L5L2TLTE4MDMwLDEwLGZhbHNlLGZhbHNlLHRydWUiLz4NCgkJPHVpZm9udCBuYW1lPSJGT05UX1FVSVpQT0RfUVVJWl9BVFRFTVBUX1ZBTFVFIiB2YWx1ZT0i5a6L5L2TLTE4MDMwLDEwLHRydWUsZmFsc2UsdHJ1ZSIvPg0KCQk8dWlmb250IG5hbWU9IkZPTlRfUVVJWlBPRF9RVUVTVElPTl9TQ09SRSIgdmFsdWU9IuWui+S9ky0xODAzMCwxMCxmYWxzZSxmYWxzZSx0cnVlIi8+DQoJCTx1aWZvbnQgbmFtZT0iRk9OVF9RVUlaUE9EX1FVRVNUSU9OX1NDT1JFX1ZBTFVFIiB2YWx1ZT0i5a6L5L2TLTE4MDMwLDEwLHRydWUsZmFsc2UsdHJ1ZSIvPg0KCQk8dWlmb250IG5hbWU9IkZPTlRfUVVJWlBPRF9RVUVTVElPTl9BVFRFTVBUIiB2YWx1ZT0i5a6L5L2TLTE4MDMwLDEwLGZhbHNlLGZhbHNlLHRydWUiLz4NCgkJPHVpZm9udCBuYW1lPSJGT05UX1FVSVpQT0RfUVVFU1RJT05fQVRURU1QVF9WQUxVRSIgdmFsdWU9IuWui+S9ky0xODAzMCwxMCx0cnVlLGZhbHNlLHRydWUiLz4NCgkJPHVpZm9udCBuYW1lPSJGT05UX1FVSVpQT0RfUVVFU1RJT05fVEFHIiB2YWx1ZT0i5a6L5L2TLTE4MDMwLDEyLHRydWUsZmFsc2UsdHJ1ZSIvPg0KCQk8dWlmb250IG5hbWU9IkZPTlRfUVVJWlBPRF9RVUlaX1FVRVNUSU9OX0NPVU5UIiB2YWx1ZT0i5a6L5L2TLTE4MDMwLDEwLGZhbHNlLGZhbHNlLHRydWUiLz4NCgkJPHVpZm9udCBuYW1lPSJGT05UX1FVSVpQT0RfUVVJWl9RVUVTVElPTl9DT1VOVF9WQUxVRSIgdmFsdWU9IuWui+S9ky0xODAzMCwxMCx0cnVlLGZhbHNlLHRydWUiLz4NCgkJPHVpZm9udCBuYW1lPSJGT05UX1FVSVpQT0RfUVVJWl9RVUVTVElPTl9BVFRFTVBURUQiIHZhbHVlPSLlrovkvZMtMTgwMzAsMTAsZmFsc2UsZmFsc2UsdHJ1ZSIvPg0KCQk8dWlmb250IG5hbWU9IkZPTlRfUVVJWlBPRF9RVUlaX1FVRVNUSU9OX0FUVEVNUFRFRF9WQUxVRSIgdmFsdWU9IuWui+S9ky0xODAzMCwxMCx0cnVlLGZhbHNlLHRydWUiLz4NCgkJPHVpZm9udCBuYW1lPSJGT05UX1FVSVpQT0RfUVVJWl9TQ09SRV9UQUciIHZhbHVlPSLlrovkvZMtMTgwMzAsMTIsdHJ1ZSxmYWxzZSx0cnVlIi8+DQoJCTx1aWZvbnQgbmFtZT0iRk9OVF9RVUlaUE9EX1FVSVpfU0NPUkUiIHZhbHVlPSLlrovkvZMtMTgwMzAsMTAsZmFsc2UsZmFsc2UsdHJ1ZSIvPg0KCQk8dWlmb250IG5hbWU9IkZPTlRfUVVJWlBPRF9RVUlaX1NDT1JFX1ZBTFVFIiB2YWx1ZT0i5a6L5L2TLTE4MDMwLDEwLHRydWUsZmFsc2UsdHJ1ZSIvPg0KCQk8dWlmb250IG5hbWU9IkZPTlRfUVVJWlBPRF9RVUlaX01BWFNDT1JFIiB2YWx1ZT0i5a6L5L2TLTE4MDMwLDEwLGZhbHNlLGZhbHNlLHRydWUiLz4NCgkJPHVpZm9udCBuYW1lPSJGT05UX1FVSVpQT0RfUVVJWl9NQVhTQ09SRV9WQUxVRSIgdmFsdWU9IuWui+S9ky0xODAzMCwxMCx0cnVlLGZhbHNlLHRydWUiLz4NCgkJPHVpZm9udCBuYW1lPSJGT05UX1FVSVpQT0RfUVVJWl9QQVNTU0NPUkUiIHZhbHVlPSLlrovkvZMtMTgwMzAsMTAsZmFsc2UsZmFsc2UsdHJ1ZSIvPg0KCQk8dWlmb250IG5hbWU9IkZPTlRfUVVJWlBPRF9RVUlaX1BBU1NTQ09SRV9WQUxVRSIgdmFsdWU9IuWui+S9ky0xODAzMCwxMCx0cnVlLGZhbHNlLHRydWUiLz4NCgkJPCEtLSB1aXRleHQgLS0+DQoJCTwhLS0gc3Vic3RpdHV0aW9uOiAlbiA9PSBzbGlkZSBudW1iZXIgLS0+DQoJCTx1aXRleHQgbmFtZT0iVU5OQU1FRFNMSURFVElUTEUiIHZhbHVlPSLlubvnga/niYcgJW4iLz4NCgkJPCEtLSBzdWJzdGl0dXRpb246ICVuID09IHNsaWRlIG51bWJlciAtLT4NCgkJPCEtLSBzdWJzdGl0dXRpb246ICV0ID09IHRvdGFsIHNsaWRlIGNvdW50IC0tPg0KCQk8dWl0ZXh0IG5hbWU9IlNDUlVCQkFSU1RBVFVTX1NMSURFSU5GTyIgdmFsdWU9IuW5u+eBr+eJhyAlbiAvICV0IHwgIi8+DQoJCTx1aXRleHQgbmFtZT0iU0NSVUJCQVJTVEFUVVNfU1RPUFBFRCIgdmFsdWU9IuW3suWBnOatoiIvPg0KCQk8dWl0ZXh0IG5hbWU9IlNDUlVCQkFSU1RBVFVTX1BMQVlJTkciIHZhbHVlPSLmraPlnKjmkq3mlL4iLz4NCgkJPHVpdGV4dCBuYW1lPSJTQ1JVQkJBUlNUQVRVU19OT0FVRElPIiB2YWx1ZT0i5peg6Z+z6aKRIi8+DQoJCTx1aXRleHQgbmFtZT0iU0NSVUJCQVJTVEFUVVNfVklEUExBWUlORyIgdmFsdWU9IuinhumikeaSreaUviIvPg0KCQk8dWl0ZXh0IG5hbWU9IlNDUlVCQkFSU1RBVFVTX0xPQURJTkciIHZhbHVlPSLmraPlnKjovb3lhaUiLz4NCgkJPHVpdGV4dCBuYW1lPSJTQ1JVQkJBUlNUQVRVU19CVUZGRVJJTkciIHZhbHVlPSLmraPlnKjov5vooYznvJPlhrLlpITnkIYiLz4NCgkJPHVpdGV4dCBuYW1lPSJTQ1JVQkJBUlNUQVRVU19RVUVTVElPTiIgdmFsdWU9IuWbnuetlOmXrumimCIvPg0KCQk8dWl0ZXh0IG5hbWU9IlNDUlVCQkFSU1RBVFVTX1JFVklFV1FVSVoiIHZhbHVlPSLmraPlnKjlrqHpmIXmtYvpqowiLz4NCgkJPCEtLSBzdWJzdGl0dXRpb246ICVtID09IG1pbnV0ZXMgcmVtYWluaW5nIC0tPg0KCQk8IS0tIHN1YnN0aXR1dGlvbjogJXMgPT0gc2Vjb25kcyByZW1haW5pbmcgLS0+DQoJCTx1aXRleHQgbmFtZT0iRUxBUFNFRCIgdmFsdWU9IuWJqeS9mSAlbSDliIbpkp8gJXMg56eSIi8+DQoJCTx1aXRleHQgbmFtZT0iTk9URk9VTkQiIHZhbHVlPSLmnKrmib7liLDku7vkvZXlhoXlrrkiLz4NCgkJPHVpdGV4dCBuYW1lPSJBVFRBQ0hNRU5UUyIgdmFsdWU9IumZhOS7tiIvPg0KCQk8IS0tIHN1YnN0aXR1dGlvbjogJXAgPT0gY3VycmVudCBzcGVha2VyJ3MgdGl0bGUgLS0+DQoJCTx1aXRleHQgbmFtZT0iQklPV0lOX1RJVExFIiB2YWx1ZT0i5Liq5Lq6566A5LuLOiAlcCIvPg0KCQk8dWl0ZXh0IG5hbWU9IkJJT0JUTl9USVRMRSIgdmFsdWU9IuS4quS6uueugOS7iyIvPg0KCQk8dWl0ZXh0IG5hbWU9IkRJVklERVJCVE5fVElUTEUiIHZhbHVlPSJ8Ii8+DQoJCTx1aXRleHQgbmFtZT0iQ09OVEFDVEJUTl9USVRMRSIgdmFsdWU9IuiBlOezu+aWueW8jyIvPg0KCQk8dWl0ZXh0IG5hbWU9IlRBQl9RVUlaIiB2YWx1ZT0i5rWL6aqMIi8+DQoJCTx1aXRleHQgbmFtZT0iVEFCX09VVExJTkUiIHZhbHVlPSLlpKfnurIiLz4NCgkJPHVpdGV4dCBuYW1lPSJUQUJfVEhVTUIiIHZhbHVlPSLnvKnnlaXlm74iLz4NCgkJPHVpdGV4dCBuYW1lPSJUQUJfTk9URVMiIHZhbHVlPSLlpIfms6giLz4NCgkJPHVpdGV4dCBuYW1lPSJUQUJfU0VBUkNIIiB2YWx1ZT0i5pCc57SiIi8+DQoJCTx1aXRleHQgbmFtZT0iU0xJREVfSEVBRElORyIgdmFsdWU9IuW5u+eBr+eJh+agh+mimCIvPg0KCQk8dWl0ZXh0IG5hbWU9IkRVUkFUSU9OX0hFQURJTkciIHZhbHVlPSLmjIHnu63ml7bpl7QiLz4NCgkJPHVpdGV4dCBuYW1lPSJTRUFSQ0hfSEVBRElORyIgdmFsdWU9IuaQnOe0ouaWh+acrDoiLz4NCgkJPHVpdGV4dCBuYW1lPSJUSFVNQl9IRUFESU5HIiB2YWx1ZT0i5bm754Gv54mHIi8+DQoJCTx1aXRleHQgbmFtZT0iVEhVTUJfSU5GTyIgdmFsdWU9IuW5u+eBr+eJh+agh+mimC/mjIHnu63ml7bpl7QiLz4NCgkJPHVpdGV4dCBuYW1lPSJBVFRBQ0hOQU1FX0hFQURJTkciIHZhbHVlPSLmlofku7blkI0iLz4NCgkJPHVpdGV4dCBuYW1lPSJBVFRBQ0hTSVpFX0hFQURJTkciIHZhbHVlPSLlpKflsI8iLz4NCgkJPHVpdGV4dCBuYW1lPSJTTElERV9OT1RFUyIgdmFsdWU9IuW5u+eBr+eJh+Wkh+azqCIvPg0KCQk8IS0tcXVpeiBwb2QgYW5kIG1lc3NhZ2UgYm94IHRleHRzLS0+DQoJCTx1aXRleHQgbmFtZT0iUVVJWlBPRF9RVUlaX0FUVEVNUFQiIHZhbHVlPSLmtYvpqozlsJ3or5XmrKHmlbA6Ii8+DQoJCTx1aXRleHQgbmFtZT0iUVVJWlBPRF9RVUlaX0FUVEVNUFRfVkFMVUUiIHZhbHVlPSLnrKwgJW4g5qyh77yM5YWxICV0IOasoSIvPg0KCQk8dWl0ZXh0IG5hbWU9IlFVSVpQT0RfUVVJWl9TQ09SRSIgdmFsdWU9IuW+l+WIhjoiLz4NCgkJPHVpdGV4dCBuYW1lPSJRVUlaUE9EX1FVSVpfUEFTU1NDT1JFIiB2YWx1ZT0i5Y+K5qC85YiG5pWwOiIvPg0KCQk8dWl0ZXh0IG5hbWU9IlFVSVpQT0RfUVVJWl9NQVhTQ09SRSIgdmFsdWU9IuacgOmrmOWIhuaVsDoiLz4NCgkJPHVpdGV4dCBuYW1lPSJRVUlaUE9EX1FVRVNBVE1QVF9TVFIiIHZhbHVlPSLlsJ3or5XmrKHmlbA6IOesrCAlbiDmrKHvvIzlhbEgJXQg5qyhIi8+DQoJCTx1aXRleHQgbmFtZT0iUVVJWlBPRF9RVUVTVFlQRV9TVFIiIHZhbHVlPSLnsbvlnos6ICVzIi8+DQoJCTx1aXRleHQgbmFtZT0iUVVJWlBPRF9RVUVTVFlQRV9HUkQiIHZhbHVlPSLor4TnuqciLz4NCgkJPHVpdGV4dCBuYW1lPSJRVUlaUE9EX1FVRVNUWVBFX1NWWSIgdmFsdWU9Iuiwg+afpSIvPg0KCQk8dWl0ZXh0IG5hbWU9IlFVSVpQT0RfUVVJWkFUTVBUX0lORiIgdmFsdWU9IuaXoOmZkCIvPg0KCQk8dWl0ZXh0IG5hbWU9IlFVSVpQT0RfUVVFU0FUTVBUX0lORiIgdmFsdWU9IuaXoOmZkCIvPg0KCQk8dWl0ZXh0IG5hbWU9IldBUk5JTkdNU0dfWUVTU1RSSU5HIiB2YWx1ZT0i5pivIi8+DQoJCTx1aXRleHQgbmFtZT0iV0FSTklOR01TR19OT1NUUklORyIgdmFsdWU9IuWQpiIvPg0KCQk8dWl0ZXh0IG5hbWU9IldBUk5JTkdNU0dfVElUTEVTVFJJTkciIHZhbHVlPSLmtYvpqozlr7zoiKrorablkYoiLz4NCgkJPHVpdGV4dCBuYW1lPSJXQVJOSU5HTVNHX01TR1NUUklORyIgdmFsdWU9IuatpOa1i+mqjOS4reacieacquWwneivleS9nOetlOeahOmXrumimOOAgiYjeEE7JiN4QTvljZXlh7vigJzmmK/igJ3pgIDlh7rmraTmtYvpqozjgILljZXlh7vigJzlkKbigJ3nu6fnu63mtYvpqozjgIIiLz4NCgkJPHVpdGV4dCBuYW1lPSJJTkZPUk1BVElPTl9IMjY0X0ZMQVNIUExBWUVSIiB2YWx1ZT0i5b2T5YmN5a6J6KOF5Zyo5oKo55qE6K6h566X5py65LiK55qEIEZsYXNoIFBsYXllciDniYjmnKzkuI3mlK/mjIHor6Xop4bpopHjgILljZXlh7vop4bpopHljLrln5/kuIvovb3mnIDmlrDniYjmnKznmoQgRmxhc2ggUGxheWVy44CC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WQkeWPguWKoOiAheaYvuekuuaPkOimgeagjyIvPg0KCQk8dWl0ZXh0IG5hbWU9Ik1VVEUiIHZhbHVlPSLpnZnpn7MiLz4NCgkJPHVpdGV4dCBuYW1lPSJET0NXUkFQX1RJVExFIiB2YWx1ZT0iUHJlc2VudGVyIOaWh+S7tumZhOS7tiIvPg0KCQk8dWl0ZXh0IG5hbWU9IkRPQ1dSQVBfTVNHIiB2YWx1ZT0i5L+d5a2Y5Yiw5oiR55qE6K6h566X5py6Ii8+DQoJCTx1aXRleHQgbmFtZT0iRE9DV1JBUF9QUk9NUFQiIHZhbHVlPSLljZXlh7vku6XkuIvovb0iLz4NCgk8L2xhbmd1YWdlPg0KPC9jb25maWd1cmF0aW9uPg0K"/>
  <p:tag name="MMPROD_UIDATA" val="&lt;database version=&quot;7.0&quot;&gt;&lt;object type=&quot;1&quot; unique_id=&quot;10001&quot;&gt;&lt;property id=&quot;20141&quot; value=&quot;SPC-GTZ Climate Change in Vanuatu &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224&quot; value=&quot;H:\Climate\Climate Large Files&quot;/&gt;&lt;property id=&quot;20250&quot; value=&quot;7&quot;/&gt;&lt;property id=&quot;20251&quot; value=&quot;1&quot;/&gt;&lt;property id=&quot;20259&quot; value=&quot;1&quot;/&gt;&lt;property id=&quot;20501&quot; value=&quot;C:\Users\christopherb\Documents\My Adobe Presentations\&quot;/&gt;&lt;object type=&quot;8&quot; unique_id=&quot;10002&quot;&gt;&lt;/object&gt;&lt;object type=&quot;2&quot; unique_id=&quot;10003&quot;&gt;&lt;object type=&quot;3&quot; unique_id=&quot;11638&quot;&gt;&lt;property id=&quot;20148&quot; value=&quot;5&quot;/&gt;&lt;property id=&quot;20300&quot; value=&quot;Slide 3 - &amp;quot;TERMS&amp;quot;&quot;/&gt;&lt;property id=&quot;20303&quot; value=&quot;-1&quot;/&gt;&lt;property id=&quot;20307&quot; value=&quot;318&quot;/&gt;&lt;property id=&quot;20309&quot; value=&quot;-1&quot;/&gt;&lt;/object&gt;&lt;object type=&quot;3&quot; unique_id=&quot;11641&quot;&gt;&lt;property id=&quot;20148&quot; value=&quot;5&quot;/&gt;&lt;property id=&quot;20300&quot; value=&quot;Slide 12&quot;/&gt;&lt;property id=&quot;20303&quot; value=&quot;-1&quot;/&gt;&lt;property id=&quot;20307&quot; value=&quot;293&quot;/&gt;&lt;property id=&quot;20309&quot; value=&quot;-1&quot;/&gt;&lt;/object&gt;&lt;object type=&quot;3&quot; unique_id=&quot;14177&quot;&gt;&lt;property id=&quot;20148&quot; value=&quot;5&quot;/&gt;&lt;property id=&quot;20300&quot; value=&quot;Slide 6&quot;/&gt;&lt;property id=&quot;20303&quot; value=&quot;-1&quot;/&gt;&lt;property id=&quot;20307&quot; value=&quot;328&quot;/&gt;&lt;property id=&quot;20309&quot; value=&quot;-1&quot;/&gt;&lt;/object&gt;&lt;object type=&quot;3&quot; unique_id=&quot;16731&quot;&gt;&lt;property id=&quot;20148&quot; value=&quot;5&quot;/&gt;&lt;property id=&quot;20300&quot; value=&quot;Slide 18&quot;/&gt;&lt;property id=&quot;20303&quot; value=&quot;-1&quot;/&gt;&lt;property id=&quot;20307&quot; value=&quot;341&quot;/&gt;&lt;property id=&quot;20309&quot; value=&quot;-1&quot;/&gt;&lt;/object&gt;&lt;object type=&quot;3&quot; unique_id=&quot;17974&quot;&gt;&lt;property id=&quot;20148&quot; value=&quot;5&quot;/&gt;&lt;property id=&quot;20300&quot; value=&quot;Slide 16&quot;/&gt;&lt;property id=&quot;20303&quot; value=&quot;-1&quot;/&gt;&lt;property id=&quot;20307&quot; value=&quot;350&quot;/&gt;&lt;property id=&quot;20309&quot; value=&quot;-1&quot;/&gt;&lt;/object&gt;&lt;object type=&quot;3&quot; unique_id=&quot;18159&quot;&gt;&lt;property id=&quot;20148&quot; value=&quot;5&quot;/&gt;&lt;property id=&quot;20300&quot; value=&quot;Slide 17&quot;/&gt;&lt;property id=&quot;20303&quot; value=&quot;-1&quot;/&gt;&lt;property id=&quot;20307&quot; value=&quot;351&quot;/&gt;&lt;property id=&quot;20309&quot; value=&quot;-1&quot;/&gt;&lt;/object&gt;&lt;object type=&quot;3&quot; unique_id=&quot;20347&quot;&gt;&lt;property id=&quot;20148&quot; value=&quot;5&quot;/&gt;&lt;property id=&quot;20300&quot; value=&quot;Slide 1&quot;/&gt;&lt;property id=&quot;20303&quot; value=&quot;-1&quot;/&gt;&lt;property id=&quot;20307&quot; value=&quot;359&quot;/&gt;&lt;property id=&quot;20309&quot; value=&quot;-1&quot;/&gt;&lt;/object&gt;&lt;object type=&quot;3&quot; unique_id=&quot;21971&quot;&gt;&lt;property id=&quot;20148&quot; value=&quot;5&quot;/&gt;&lt;property id=&quot;20300&quot; value=&quot;Slide 19&quot;/&gt;&lt;property id=&quot;20307&quot; value=&quot;371&quot;/&gt;&lt;/object&gt;&lt;object type=&quot;3&quot; unique_id=&quot;22727&quot;&gt;&lt;property id=&quot;20148&quot; value=&quot;5&quot;/&gt;&lt;property id=&quot;20300&quot; value=&quot;Slide 13&quot;/&gt;&lt;property id=&quot;20307&quot; value=&quot;374&quot;/&gt;&lt;/object&gt;&lt;object type=&quot;3&quot; unique_id=&quot;22728&quot;&gt;&lt;property id=&quot;20148&quot; value=&quot;5&quot;/&gt;&lt;property id=&quot;20300&quot; value=&quot;Slide 14&quot;/&gt;&lt;property id=&quot;20307&quot; value=&quot;375&quot;/&gt;&lt;/object&gt;&lt;object type=&quot;3&quot; unique_id=&quot;22729&quot;&gt;&lt;property id=&quot;20148&quot; value=&quot;5&quot;/&gt;&lt;property id=&quot;20300&quot; value=&quot;Slide 15&quot;/&gt;&lt;property id=&quot;20307&quot; value=&quot;376&quot;/&gt;&lt;/object&gt;&lt;object type=&quot;3&quot; unique_id=&quot;22730&quot;&gt;&lt;property id=&quot;20148&quot; value=&quot;5&quot;/&gt;&lt;property id=&quot;20300&quot; value=&quot;Slide 20&quot;/&gt;&lt;property id=&quot;20307&quot; value=&quot;377&quot;/&gt;&lt;/object&gt;&lt;object type=&quot;3&quot; unique_id=&quot;22945&quot;&gt;&lt;property id=&quot;20148&quot; value=&quot;5&quot;/&gt;&lt;property id=&quot;20300&quot; value=&quot;Slide 2 - &amp;quot;The Fact: &amp;#x0D;&amp;#x0A;Climate has Changed/Is Changing, &amp;#x0D;&amp;#x0A;Vanuatu Must Adapt Now&amp;#x0D;&amp;#x0A;&amp;#x0D;&amp;#x0A;The Problem: How to Adapt? &amp;#x0D;&amp;#x0A;&amp;quot;&quot;/&gt;&lt;property id=&quot;20307&quot; value=&quot;384&quot;/&gt;&lt;/object&gt;&lt;object type=&quot;3&quot; unique_id=&quot;22946&quot;&gt;&lt;property id=&quot;20148&quot; value=&quot;5&quot;/&gt;&lt;property id=&quot;20300&quot; value=&quot;Slide 4&quot;/&gt;&lt;property id=&quot;20307&quot; value=&quot;382&quot;/&gt;&lt;/object&gt;&lt;object type=&quot;3&quot; unique_id=&quot;22947&quot;&gt;&lt;property id=&quot;20148&quot; value=&quot;5&quot;/&gt;&lt;property id=&quot;20300&quot; value=&quot;Slide 5&quot;/&gt;&lt;property id=&quot;20307&quot; value=&quot;379&quot;/&gt;&lt;/object&gt;&lt;object type=&quot;3&quot; unique_id=&quot;22948&quot;&gt;&lt;property id=&quot;20148&quot; value=&quot;5&quot;/&gt;&lt;property id=&quot;20300&quot; value=&quot;Slide 7&quot;/&gt;&lt;property id=&quot;20307&quot; value=&quot;378&quot;/&gt;&lt;/object&gt;&lt;object type=&quot;3&quot; unique_id=&quot;22949&quot;&gt;&lt;property id=&quot;20148&quot; value=&quot;5&quot;/&gt;&lt;property id=&quot;20300&quot; value=&quot;Slide 8 - &amp;quot;NAPA&amp;quot;&quot;/&gt;&lt;property id=&quot;20307&quot; value=&quot;380&quot;/&gt;&lt;/object&gt;&lt;object type=&quot;3&quot; unique_id=&quot;22950&quot;&gt;&lt;property id=&quot;20148&quot; value=&quot;5&quot;/&gt;&lt;property id=&quot;20300&quot; value=&quot;Slide 9 - &amp;quot;NAPA&amp;quot;&quot;/&gt;&lt;property id=&quot;20307&quot; value=&quot;381&quot;/&gt;&lt;/object&gt;&lt;object type=&quot;3&quot; unique_id=&quot;22951&quot;&gt;&lt;property id=&quot;20148&quot; value=&quot;5&quot;/&gt;&lt;property id=&quot;20300&quot; value=&quot;Slide 10&quot;/&gt;&lt;property id=&quot;20307&quot; value=&quot;383&quot;/&gt;&lt;/object&gt;&lt;object type=&quot;3&quot; unique_id=&quot;23056&quot;&gt;&lt;property id=&quot;20148&quot; value=&quot;5&quot;/&gt;&lt;property id=&quot;20300&quot; value=&quot;Slide 21&quot;/&gt;&lt;property id=&quot;20307&quot; value=&quot;385&quot;/&gt;&lt;/object&gt;&lt;object type=&quot;3&quot; unique_id=&quot;23089&quot;&gt;&lt;property id=&quot;20148&quot; value=&quot;5&quot;/&gt;&lt;property id=&quot;20300&quot; value=&quot;Slide 34 - &amp;quot;CURRENT CO2: 389.69ppm &amp;#x0D;&amp;#x0A;(280 pre 1750)&amp;quot;&quot;/&gt;&lt;property id=&quot;20307&quot; value=&quot;386&quot;/&gt;&lt;/object&gt;&lt;object type=&quot;3&quot; unique_id=&quot;23202&quot;&gt;&lt;property id=&quot;20148&quot; value=&quot;5&quot;/&gt;&lt;property id=&quot;20300&quot; value=&quot;Slide 38 - &amp;quot;Sea Level Rise in Vila 5mm/yr&amp;quot;&quot;/&gt;&lt;property id=&quot;20307&quot; value=&quot;387&quot;/&gt;&lt;/object&gt;&lt;object type=&quot;3&quot; unique_id=&quot;23319&quot;&gt;&lt;property id=&quot;20148&quot; value=&quot;5&quot;/&gt;&lt;property id=&quot;20300&quot; value=&quot;Slide 29 - &amp;quot;Climate Scenarios &amp;amp; Predictions &amp;quot;&quot;/&gt;&lt;property id=&quot;20307&quot; value=&quot;388&quot;/&gt;&lt;/object&gt;&lt;object type=&quot;3&quot; unique_id=&quot;23320&quot;&gt;&lt;property id=&quot;20148&quot; value=&quot;5&quot;/&gt;&lt;property id=&quot;20300&quot; value=&quot;Slide 30 - &amp;quot;1. Models: Intergovernmental Panel on Climate Change (IPCC)&amp;quot;&quot;/&gt;&lt;property id=&quot;20307&quot; value=&quot;389&quot;/&gt;&lt;/object&gt;&lt;object type=&quot;3&quot; unique_id=&quot;23357&quot;&gt;&lt;property id=&quot;20148&quot; value=&quot;5&quot;/&gt;&lt;property id=&quot;20300&quot; value=&quot;Slide 11 - &amp;quot;Project Summary &amp;quot;&quot;/&gt;&lt;property id=&quot;20307&quot; value=&quot;390&quot;/&gt;&lt;/object&gt;&lt;object type=&quot;3&quot; unique_id=&quot;23774&quot;&gt;&lt;property id=&quot;20148&quot; value=&quot;5&quot;/&gt;&lt;property id=&quot;20300&quot; value=&quot;Slide 22 - &amp;quot;CC and Biodiversity &amp;quot;&quot;/&gt;&lt;property id=&quot;20307&quot; value=&quot;391&quot;/&gt;&lt;/object&gt;&lt;object type=&quot;3&quot; unique_id=&quot;23775&quot;&gt;&lt;property id=&quot;20148&quot; value=&quot;5&quot;/&gt;&lt;property id=&quot;20300&quot; value=&quot;Slide 23&quot;/&gt;&lt;property id=&quot;20307&quot; value=&quot;393&quot;/&gt;&lt;/object&gt;&lt;object type=&quot;3&quot; unique_id=&quot;23776&quot;&gt;&lt;property id=&quot;20148&quot; value=&quot;5&quot;/&gt;&lt;property id=&quot;20300&quot; value=&quot;Slide 24&quot;/&gt;&lt;property id=&quot;20307&quot; value=&quot;392&quot;/&gt;&lt;/object&gt;&lt;object type=&quot;3&quot; unique_id=&quot;23777&quot;&gt;&lt;property id=&quot;20148&quot; value=&quot;5&quot;/&gt;&lt;property id=&quot;20300&quot; value=&quot;Slide 25&quot;/&gt;&lt;property id=&quot;20307&quot; value=&quot;394&quot;/&gt;&lt;/object&gt;&lt;object type=&quot;3&quot; unique_id=&quot;23778&quot;&gt;&lt;property id=&quot;20148&quot; value=&quot;5&quot;/&gt;&lt;property id=&quot;20300&quot; value=&quot;Slide 26&quot;/&gt;&lt;property id=&quot;20307&quot; value=&quot;395&quot;/&gt;&lt;/object&gt;&lt;object type=&quot;3&quot; unique_id=&quot;23779&quot;&gt;&lt;property id=&quot;20148&quot; value=&quot;5&quot;/&gt;&lt;property id=&quot;20300&quot; value=&quot;Slide 27&quot;/&gt;&lt;property id=&quot;20307&quot; value=&quot;396&quot;/&gt;&lt;/object&gt;&lt;object type=&quot;3&quot; unique_id=&quot;23780&quot;&gt;&lt;property id=&quot;20148&quot; value=&quot;5&quot;/&gt;&lt;property id=&quot;20300&quot; value=&quot;Slide 28&quot;/&gt;&lt;property id=&quot;20307&quot; value=&quot;397&quot;/&gt;&lt;/object&gt;&lt;object type=&quot;3&quot; unique_id=&quot;24093&quot;&gt;&lt;property id=&quot;20148&quot; value=&quot;5&quot;/&gt;&lt;property id=&quot;20300&quot; value=&quot;Slide 33 - &amp;quot;2. GreenHouse Gas Emissions &amp;quot;&quot;/&gt;&lt;property id=&quot;20307&quot; value=&quot;398&quot;/&gt;&lt;/object&gt;&lt;object type=&quot;3&quot; unique_id=&quot;24498&quot;&gt;&lt;property id=&quot;20148&quot; value=&quot;5&quot;/&gt;&lt;property id=&quot;20300&quot; value=&quot;Slide 31&quot;/&gt;&lt;property id=&quot;20307&quot; value=&quot;399&quot;/&gt;&lt;/object&gt;&lt;object type=&quot;3&quot; unique_id=&quot;24499&quot;&gt;&lt;property id=&quot;20148&quot; value=&quot;5&quot;/&gt;&lt;property id=&quot;20300&quot; value=&quot;Slide 35&quot;/&gt;&lt;property id=&quot;20307&quot; value=&quot;401&quot;/&gt;&lt;/object&gt;&lt;object type=&quot;3&quot; unique_id=&quot;24500&quot;&gt;&lt;property id=&quot;20148&quot; value=&quot;5&quot;/&gt;&lt;property id=&quot;20300&quot; value=&quot;Slide 36 - &amp;quot;3. Climate Sensitivity &amp;quot;&quot;/&gt;&lt;property id=&quot;20307&quot; value=&quot;400&quot;/&gt;&lt;/object&gt;&lt;object type=&quot;3&quot; unique_id=&quot;24845&quot;&gt;&lt;property id=&quot;20148&quot; value=&quot;5&quot;/&gt;&lt;property id=&quot;20300&quot; value=&quot;Slide 37&quot;/&gt;&lt;property id=&quot;20307&quot; value=&quot;402&quot;/&gt;&lt;/object&gt;&lt;object type=&quot;3&quot; unique_id=&quot;24895&quot;&gt;&lt;property id=&quot;20148&quot; value=&quot;5&quot;/&gt;&lt;property id=&quot;20300&quot; value=&quot;Slide 32&quot;/&gt;&lt;property id=&quot;20307&quot; value=&quot;403&quot;/&gt;&lt;/object&gt;&lt;/object&gt;&lt;object type=&quot;10&quot; unique_id=&quot;18160&quot;&gt;&lt;object type=&quot;11&quot; unique_id=&quot;18161&quot;&gt;&lt;property id=&quot;20180&quot; value=&quot;0&quot;/&gt;&lt;property id=&quot;20181&quot; value=&quot;0&quot;/&gt;&lt;property id=&quot;20182&quot; value=&quot;0&quot;/&gt;&lt;property id=&quot;20183&quot; value=&quot;1&quot;/&gt;&lt;/object&gt;&lt;object type=&quot;12&quot; unique_id=&quot;18163&quot;&gt;&lt;/object&gt;&lt;object type=&quot;13&quot; unique_id=&quot;20352&quot;&gt;&lt;/object&gt;&lt;/object&gt;&lt;object type=&quot;4&quot; unique_id=&quot;18162&quo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PSNARRATION" val="47,1734074827,C:\Users\christopherb\Documents\Vanuatu 2010 new\GTZ Vanuatu\awareness\mainstreaming\DEPC CC Adaptation meeting_pptx\Media.ppcx"/>
</p:tagLst>
</file>

<file path=ppt/tags/tag3.xml><?xml version="1.0" encoding="utf-8"?>
<p:tagLst xmlns:a="http://schemas.openxmlformats.org/drawingml/2006/main" xmlns:r="http://schemas.openxmlformats.org/officeDocument/2006/relationships" xmlns:p="http://schemas.openxmlformats.org/presentationml/2006/main">
  <p:tag name="PPSNARRATION" val="20,1734074827,C:\Users\christopherb\Documents\Vanuatu 2010 new\GTZ Vanuatu\awareness\mainstreaming\Makira 2011 Jan_pptx\Media.ppcx"/>
</p:tagLst>
</file>

<file path=ppt/tags/tag4.xml><?xml version="1.0" encoding="utf-8"?>
<p:tagLst xmlns:a="http://schemas.openxmlformats.org/drawingml/2006/main" xmlns:r="http://schemas.openxmlformats.org/officeDocument/2006/relationships" xmlns:p="http://schemas.openxmlformats.org/presentationml/2006/main">
  <p:tag name="PPSNARRATION" val="21,1734074827,C:\Users\christopherb\Documents\Vanuatu 2010 new\GTZ Vanuatu\awareness\mainstreaming\Makira 2011 Jan_pptx\Media.ppcx"/>
</p:tagLst>
</file>

<file path=ppt/tags/tag5.xml><?xml version="1.0" encoding="utf-8"?>
<p:tagLst xmlns:a="http://schemas.openxmlformats.org/drawingml/2006/main" xmlns:r="http://schemas.openxmlformats.org/officeDocument/2006/relationships" xmlns:p="http://schemas.openxmlformats.org/presentationml/2006/main">
  <p:tag name="PPSNARRATION" val="24,1734074827,C:\Users\christopherb\Documents\Vanuatu 2010 new\GTZ Vanuatu\awareness\mainstreaming\Makira 2011 Jan_pptx\Media.ppcx"/>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6385</TotalTime>
  <Words>585</Words>
  <Application>Microsoft Office PowerPoint</Application>
  <PresentationFormat>On-screen Show (4:3)</PresentationFormat>
  <Paragraphs>64</Paragraphs>
  <Slides>19</Slides>
  <Notes>19</Notes>
  <HiddenSlides>1</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SPC/CPS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christopherb</dc:creator>
  <cp:lastModifiedBy>ChristopherB</cp:lastModifiedBy>
  <cp:revision>366</cp:revision>
  <dcterms:created xsi:type="dcterms:W3CDTF">2010-07-14T04:28:09Z</dcterms:created>
  <dcterms:modified xsi:type="dcterms:W3CDTF">2012-03-14T20:56:13Z</dcterms:modified>
</cp:coreProperties>
</file>