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75" r:id="rId2"/>
    <p:sldId id="257" r:id="rId3"/>
    <p:sldId id="258" r:id="rId4"/>
    <p:sldId id="260" r:id="rId5"/>
    <p:sldId id="261" r:id="rId6"/>
    <p:sldId id="262" r:id="rId7"/>
    <p:sldId id="259" r:id="rId8"/>
    <p:sldId id="273" r:id="rId9"/>
    <p:sldId id="269" r:id="rId10"/>
    <p:sldId id="271" r:id="rId11"/>
    <p:sldId id="263" r:id="rId12"/>
    <p:sldId id="268" r:id="rId13"/>
    <p:sldId id="276" r:id="rId14"/>
    <p:sldId id="277"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1" autoAdjust="0"/>
    <p:restoredTop sz="60097" autoAdjust="0"/>
  </p:normalViewPr>
  <p:slideViewPr>
    <p:cSldViewPr snapToGrid="0">
      <p:cViewPr varScale="1">
        <p:scale>
          <a:sx n="50" d="100"/>
          <a:sy n="50" d="100"/>
        </p:scale>
        <p:origin x="2203"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DB621C-F0CC-431B-B935-5AAD8CD532FA}"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AU"/>
        </a:p>
      </dgm:t>
    </dgm:pt>
    <dgm:pt modelId="{730134DB-0761-4E8D-A016-C76E330F07EC}">
      <dgm:prSet phldrT="[Text]" custT="1"/>
      <dgm:spPr/>
      <dgm:t>
        <a:bodyPr/>
        <a:lstStyle/>
        <a:p>
          <a:r>
            <a:rPr lang="en-AU" sz="1400" b="1" dirty="0" smtClean="0"/>
            <a:t>Locate</a:t>
          </a:r>
          <a:endParaRPr lang="en-AU" sz="1400" b="1" dirty="0"/>
        </a:p>
      </dgm:t>
    </dgm:pt>
    <dgm:pt modelId="{6F8EE55F-DDE1-4CDC-A490-0C51FF25F5DB}" type="parTrans" cxnId="{4562CAE9-3FDF-4624-B2E9-9C38E2EA4288}">
      <dgm:prSet/>
      <dgm:spPr/>
      <dgm:t>
        <a:bodyPr/>
        <a:lstStyle/>
        <a:p>
          <a:endParaRPr lang="en-AU"/>
        </a:p>
      </dgm:t>
    </dgm:pt>
    <dgm:pt modelId="{153F3B51-4515-4F97-8BDB-A7299E2335A7}" type="sibTrans" cxnId="{4562CAE9-3FDF-4624-B2E9-9C38E2EA4288}">
      <dgm:prSet/>
      <dgm:spPr/>
      <dgm:t>
        <a:bodyPr/>
        <a:lstStyle/>
        <a:p>
          <a:endParaRPr lang="en-AU"/>
        </a:p>
      </dgm:t>
    </dgm:pt>
    <dgm:pt modelId="{3FFC7105-5255-4B1F-BE0D-42AF76E53A36}">
      <dgm:prSet phldrT="[Text]" custT="1"/>
      <dgm:spPr/>
      <dgm:t>
        <a:bodyPr/>
        <a:lstStyle/>
        <a:p>
          <a:r>
            <a:rPr lang="en-AU" sz="1400" b="1" dirty="0" smtClean="0"/>
            <a:t>Understand</a:t>
          </a:r>
          <a:endParaRPr lang="en-AU" sz="1400" b="1" dirty="0"/>
        </a:p>
      </dgm:t>
    </dgm:pt>
    <dgm:pt modelId="{73813CB4-B6C2-4F65-9122-72D0B4F02ABF}" type="parTrans" cxnId="{48DCEBE6-B2BA-4261-AFB8-F12CC3323F6A}">
      <dgm:prSet/>
      <dgm:spPr/>
      <dgm:t>
        <a:bodyPr/>
        <a:lstStyle/>
        <a:p>
          <a:endParaRPr lang="en-AU"/>
        </a:p>
      </dgm:t>
    </dgm:pt>
    <dgm:pt modelId="{BCA793C8-ACE8-44A0-A810-622DF22BC104}" type="sibTrans" cxnId="{48DCEBE6-B2BA-4261-AFB8-F12CC3323F6A}">
      <dgm:prSet/>
      <dgm:spPr/>
      <dgm:t>
        <a:bodyPr/>
        <a:lstStyle/>
        <a:p>
          <a:endParaRPr lang="en-AU"/>
        </a:p>
      </dgm:t>
    </dgm:pt>
    <dgm:pt modelId="{C8B41209-2AAD-4F81-AB0A-7BFD501654CC}">
      <dgm:prSet phldrT="[Text]" custT="1"/>
      <dgm:spPr/>
      <dgm:t>
        <a:bodyPr/>
        <a:lstStyle/>
        <a:p>
          <a:r>
            <a:rPr lang="en-AU" sz="1400" b="1" dirty="0" smtClean="0"/>
            <a:t>Evaluate</a:t>
          </a:r>
          <a:endParaRPr lang="en-AU" sz="1400" b="1" dirty="0"/>
        </a:p>
      </dgm:t>
    </dgm:pt>
    <dgm:pt modelId="{1EE4EB51-2C57-4734-9404-ED9A01072627}" type="parTrans" cxnId="{1FA85282-9406-4378-8A8C-E6276E9004F1}">
      <dgm:prSet/>
      <dgm:spPr/>
      <dgm:t>
        <a:bodyPr/>
        <a:lstStyle/>
        <a:p>
          <a:endParaRPr lang="en-AU"/>
        </a:p>
      </dgm:t>
    </dgm:pt>
    <dgm:pt modelId="{B584DC25-1CD1-4766-AD2F-277544E1B9B4}" type="sibTrans" cxnId="{1FA85282-9406-4378-8A8C-E6276E9004F1}">
      <dgm:prSet/>
      <dgm:spPr/>
      <dgm:t>
        <a:bodyPr/>
        <a:lstStyle/>
        <a:p>
          <a:endParaRPr lang="en-AU"/>
        </a:p>
      </dgm:t>
    </dgm:pt>
    <dgm:pt modelId="{F9458BF4-8529-4F34-95A3-AB0DC2C9C69D}">
      <dgm:prSet phldrT="[Text]"/>
      <dgm:spPr/>
      <dgm:t>
        <a:bodyPr/>
        <a:lstStyle/>
        <a:p>
          <a:r>
            <a:rPr lang="en-AU" dirty="0" smtClean="0"/>
            <a:t>USE</a:t>
          </a:r>
          <a:endParaRPr lang="en-AU" dirty="0"/>
        </a:p>
      </dgm:t>
    </dgm:pt>
    <dgm:pt modelId="{152574EE-ADEA-4FC6-AD27-300A73C137A6}" type="parTrans" cxnId="{6B863A8F-734E-488C-BACE-2A108F30397A}">
      <dgm:prSet/>
      <dgm:spPr/>
      <dgm:t>
        <a:bodyPr/>
        <a:lstStyle/>
        <a:p>
          <a:endParaRPr lang="en-AU"/>
        </a:p>
      </dgm:t>
    </dgm:pt>
    <dgm:pt modelId="{F83DEA09-11D9-4202-9962-BD9A26687521}" type="sibTrans" cxnId="{6B863A8F-734E-488C-BACE-2A108F30397A}">
      <dgm:prSet/>
      <dgm:spPr/>
      <dgm:t>
        <a:bodyPr/>
        <a:lstStyle/>
        <a:p>
          <a:endParaRPr lang="en-AU"/>
        </a:p>
      </dgm:t>
    </dgm:pt>
    <dgm:pt modelId="{8C9F425D-5846-44DB-AE3D-5255766535E3}" type="pres">
      <dgm:prSet presAssocID="{49DB621C-F0CC-431B-B935-5AAD8CD532FA}" presName="Name0" presStyleCnt="0">
        <dgm:presLayoutVars>
          <dgm:chMax val="4"/>
          <dgm:resizeHandles val="exact"/>
        </dgm:presLayoutVars>
      </dgm:prSet>
      <dgm:spPr/>
      <dgm:t>
        <a:bodyPr/>
        <a:lstStyle/>
        <a:p>
          <a:endParaRPr lang="en-AU"/>
        </a:p>
      </dgm:t>
    </dgm:pt>
    <dgm:pt modelId="{18099EE6-1FA0-4E93-9CA1-C2D30846FEB6}" type="pres">
      <dgm:prSet presAssocID="{49DB621C-F0CC-431B-B935-5AAD8CD532FA}" presName="ellipse" presStyleLbl="trBgShp" presStyleIdx="0" presStyleCnt="1"/>
      <dgm:spPr/>
    </dgm:pt>
    <dgm:pt modelId="{8BEC9D83-1204-4E07-8FDE-9F4B324D2307}" type="pres">
      <dgm:prSet presAssocID="{49DB621C-F0CC-431B-B935-5AAD8CD532FA}" presName="arrow1" presStyleLbl="fgShp" presStyleIdx="0" presStyleCnt="1" custLinFactNeighborX="10315" custLinFactNeighborY="35463"/>
      <dgm:spPr/>
    </dgm:pt>
    <dgm:pt modelId="{E36CD73B-974F-47B5-9EC9-66B66DD7E6FE}" type="pres">
      <dgm:prSet presAssocID="{49DB621C-F0CC-431B-B935-5AAD8CD532FA}" presName="rectangle" presStyleLbl="revTx" presStyleIdx="0" presStyleCnt="1" custScaleY="74261" custLinFactNeighborX="4182" custLinFactNeighborY="25749">
        <dgm:presLayoutVars>
          <dgm:bulletEnabled val="1"/>
        </dgm:presLayoutVars>
      </dgm:prSet>
      <dgm:spPr/>
      <dgm:t>
        <a:bodyPr/>
        <a:lstStyle/>
        <a:p>
          <a:endParaRPr lang="en-AU"/>
        </a:p>
      </dgm:t>
    </dgm:pt>
    <dgm:pt modelId="{C6411E17-A8F1-428F-8816-25D9E5FF745C}" type="pres">
      <dgm:prSet presAssocID="{3FFC7105-5255-4B1F-BE0D-42AF76E53A36}" presName="item1" presStyleLbl="node1" presStyleIdx="0" presStyleCnt="3" custScaleX="122701" custScaleY="123973">
        <dgm:presLayoutVars>
          <dgm:bulletEnabled val="1"/>
        </dgm:presLayoutVars>
      </dgm:prSet>
      <dgm:spPr/>
      <dgm:t>
        <a:bodyPr/>
        <a:lstStyle/>
        <a:p>
          <a:endParaRPr lang="en-AU"/>
        </a:p>
      </dgm:t>
    </dgm:pt>
    <dgm:pt modelId="{D2AC6FDC-1300-4D9D-911B-7A8E33F1733D}" type="pres">
      <dgm:prSet presAssocID="{C8B41209-2AAD-4F81-AB0A-7BFD501654CC}" presName="item2" presStyleLbl="node1" presStyleIdx="1" presStyleCnt="3" custScaleX="129958" custScaleY="123917" custLinFactNeighborX="11470" custLinFactNeighborY="-38">
        <dgm:presLayoutVars>
          <dgm:bulletEnabled val="1"/>
        </dgm:presLayoutVars>
      </dgm:prSet>
      <dgm:spPr/>
      <dgm:t>
        <a:bodyPr/>
        <a:lstStyle/>
        <a:p>
          <a:endParaRPr lang="en-AU"/>
        </a:p>
      </dgm:t>
    </dgm:pt>
    <dgm:pt modelId="{B36BCA26-FE77-40AC-8741-FF5081B38DD7}" type="pres">
      <dgm:prSet presAssocID="{F9458BF4-8529-4F34-95A3-AB0DC2C9C69D}" presName="item3" presStyleLbl="node1" presStyleIdx="2" presStyleCnt="3" custScaleX="122701" custScaleY="123973" custLinFactNeighborX="17625" custLinFactNeighborY="-10107">
        <dgm:presLayoutVars>
          <dgm:bulletEnabled val="1"/>
        </dgm:presLayoutVars>
      </dgm:prSet>
      <dgm:spPr/>
      <dgm:t>
        <a:bodyPr/>
        <a:lstStyle/>
        <a:p>
          <a:endParaRPr lang="en-AU"/>
        </a:p>
      </dgm:t>
    </dgm:pt>
    <dgm:pt modelId="{FC514E24-7DC0-4664-8759-9E8F97EE5929}" type="pres">
      <dgm:prSet presAssocID="{49DB621C-F0CC-431B-B935-5AAD8CD532FA}" presName="funnel" presStyleLbl="trAlignAcc1" presStyleIdx="0" presStyleCnt="1" custScaleX="103737" custScaleY="110713" custLinFactNeighborX="1369" custLinFactNeighborY="794"/>
      <dgm:spPr/>
    </dgm:pt>
  </dgm:ptLst>
  <dgm:cxnLst>
    <dgm:cxn modelId="{7FD59031-1995-42F8-8FB5-8C98D6CBB2CF}" type="presOf" srcId="{C8B41209-2AAD-4F81-AB0A-7BFD501654CC}" destId="{C6411E17-A8F1-428F-8816-25D9E5FF745C}" srcOrd="0" destOrd="0" presId="urn:microsoft.com/office/officeart/2005/8/layout/funnel1"/>
    <dgm:cxn modelId="{6B863A8F-734E-488C-BACE-2A108F30397A}" srcId="{49DB621C-F0CC-431B-B935-5AAD8CD532FA}" destId="{F9458BF4-8529-4F34-95A3-AB0DC2C9C69D}" srcOrd="3" destOrd="0" parTransId="{152574EE-ADEA-4FC6-AD27-300A73C137A6}" sibTransId="{F83DEA09-11D9-4202-9962-BD9A26687521}"/>
    <dgm:cxn modelId="{DF013053-33C9-46A2-98B1-F5A24B7A2A6F}" type="presOf" srcId="{3FFC7105-5255-4B1F-BE0D-42AF76E53A36}" destId="{D2AC6FDC-1300-4D9D-911B-7A8E33F1733D}" srcOrd="0" destOrd="0" presId="urn:microsoft.com/office/officeart/2005/8/layout/funnel1"/>
    <dgm:cxn modelId="{4562CAE9-3FDF-4624-B2E9-9C38E2EA4288}" srcId="{49DB621C-F0CC-431B-B935-5AAD8CD532FA}" destId="{730134DB-0761-4E8D-A016-C76E330F07EC}" srcOrd="0" destOrd="0" parTransId="{6F8EE55F-DDE1-4CDC-A490-0C51FF25F5DB}" sibTransId="{153F3B51-4515-4F97-8BDB-A7299E2335A7}"/>
    <dgm:cxn modelId="{54FD9F6D-E57B-4942-BC79-56E92FEB10F2}" type="presOf" srcId="{49DB621C-F0CC-431B-B935-5AAD8CD532FA}" destId="{8C9F425D-5846-44DB-AE3D-5255766535E3}" srcOrd="0" destOrd="0" presId="urn:microsoft.com/office/officeart/2005/8/layout/funnel1"/>
    <dgm:cxn modelId="{1FA85282-9406-4378-8A8C-E6276E9004F1}" srcId="{49DB621C-F0CC-431B-B935-5AAD8CD532FA}" destId="{C8B41209-2AAD-4F81-AB0A-7BFD501654CC}" srcOrd="2" destOrd="0" parTransId="{1EE4EB51-2C57-4734-9404-ED9A01072627}" sibTransId="{B584DC25-1CD1-4766-AD2F-277544E1B9B4}"/>
    <dgm:cxn modelId="{48DCEBE6-B2BA-4261-AFB8-F12CC3323F6A}" srcId="{49DB621C-F0CC-431B-B935-5AAD8CD532FA}" destId="{3FFC7105-5255-4B1F-BE0D-42AF76E53A36}" srcOrd="1" destOrd="0" parTransId="{73813CB4-B6C2-4F65-9122-72D0B4F02ABF}" sibTransId="{BCA793C8-ACE8-44A0-A810-622DF22BC104}"/>
    <dgm:cxn modelId="{F2CEC543-B35F-45A3-A4F4-17195033C04B}" type="presOf" srcId="{F9458BF4-8529-4F34-95A3-AB0DC2C9C69D}" destId="{E36CD73B-974F-47B5-9EC9-66B66DD7E6FE}" srcOrd="0" destOrd="0" presId="urn:microsoft.com/office/officeart/2005/8/layout/funnel1"/>
    <dgm:cxn modelId="{E03DE7C1-9557-4D01-A58E-3A0DA371768C}" type="presOf" srcId="{730134DB-0761-4E8D-A016-C76E330F07EC}" destId="{B36BCA26-FE77-40AC-8741-FF5081B38DD7}" srcOrd="0" destOrd="0" presId="urn:microsoft.com/office/officeart/2005/8/layout/funnel1"/>
    <dgm:cxn modelId="{08EBF0F8-AB25-41A8-A6B9-10CAA3D66B0C}" type="presParOf" srcId="{8C9F425D-5846-44DB-AE3D-5255766535E3}" destId="{18099EE6-1FA0-4E93-9CA1-C2D30846FEB6}" srcOrd="0" destOrd="0" presId="urn:microsoft.com/office/officeart/2005/8/layout/funnel1"/>
    <dgm:cxn modelId="{E291F714-3498-46C8-9D67-4C1B3B2E5639}" type="presParOf" srcId="{8C9F425D-5846-44DB-AE3D-5255766535E3}" destId="{8BEC9D83-1204-4E07-8FDE-9F4B324D2307}" srcOrd="1" destOrd="0" presId="urn:microsoft.com/office/officeart/2005/8/layout/funnel1"/>
    <dgm:cxn modelId="{B3EDED44-913D-42C2-BF33-7850F8470F7A}" type="presParOf" srcId="{8C9F425D-5846-44DB-AE3D-5255766535E3}" destId="{E36CD73B-974F-47B5-9EC9-66B66DD7E6FE}" srcOrd="2" destOrd="0" presId="urn:microsoft.com/office/officeart/2005/8/layout/funnel1"/>
    <dgm:cxn modelId="{C043F4D6-83BB-4F21-B48F-8EF0F998CECA}" type="presParOf" srcId="{8C9F425D-5846-44DB-AE3D-5255766535E3}" destId="{C6411E17-A8F1-428F-8816-25D9E5FF745C}" srcOrd="3" destOrd="0" presId="urn:microsoft.com/office/officeart/2005/8/layout/funnel1"/>
    <dgm:cxn modelId="{5533174C-BAFD-4850-A018-EB213CEC0A22}" type="presParOf" srcId="{8C9F425D-5846-44DB-AE3D-5255766535E3}" destId="{D2AC6FDC-1300-4D9D-911B-7A8E33F1733D}" srcOrd="4" destOrd="0" presId="urn:microsoft.com/office/officeart/2005/8/layout/funnel1"/>
    <dgm:cxn modelId="{07665D8E-E126-49B4-A9C6-D9060C45447C}" type="presParOf" srcId="{8C9F425D-5846-44DB-AE3D-5255766535E3}" destId="{B36BCA26-FE77-40AC-8741-FF5081B38DD7}" srcOrd="5" destOrd="0" presId="urn:microsoft.com/office/officeart/2005/8/layout/funnel1"/>
    <dgm:cxn modelId="{84E0987F-F470-4C41-911B-599A609599C8}" type="presParOf" srcId="{8C9F425D-5846-44DB-AE3D-5255766535E3}" destId="{FC514E24-7DC0-4664-8759-9E8F97EE5929}"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099EE6-1FA0-4E93-9CA1-C2D30846FEB6}">
      <dsp:nvSpPr>
        <dsp:cNvPr id="0" name=""/>
        <dsp:cNvSpPr/>
      </dsp:nvSpPr>
      <dsp:spPr>
        <a:xfrm>
          <a:off x="1327470" y="312237"/>
          <a:ext cx="3523919" cy="1223810"/>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EC9D83-1204-4E07-8FDE-9F4B324D2307}">
      <dsp:nvSpPr>
        <dsp:cNvPr id="0" name=""/>
        <dsp:cNvSpPr/>
      </dsp:nvSpPr>
      <dsp:spPr>
        <a:xfrm>
          <a:off x="2823872" y="3463934"/>
          <a:ext cx="682930" cy="437075"/>
        </a:xfrm>
        <a:prstGeom prst="down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6CD73B-974F-47B5-9EC9-66B66DD7E6FE}">
      <dsp:nvSpPr>
        <dsp:cNvPr id="0" name=""/>
        <dsp:cNvSpPr/>
      </dsp:nvSpPr>
      <dsp:spPr>
        <a:xfrm>
          <a:off x="1592949" y="3764062"/>
          <a:ext cx="3278064" cy="608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AU" sz="2100" kern="1200" dirty="0" smtClean="0"/>
            <a:t>USE</a:t>
          </a:r>
          <a:endParaRPr lang="en-AU" sz="2100" kern="1200" dirty="0"/>
        </a:p>
      </dsp:txBody>
      <dsp:txXfrm>
        <a:off x="1592949" y="3764062"/>
        <a:ext cx="3278064" cy="608580"/>
      </dsp:txXfrm>
    </dsp:sp>
    <dsp:sp modelId="{C6411E17-A8F1-428F-8816-25D9E5FF745C}">
      <dsp:nvSpPr>
        <dsp:cNvPr id="0" name=""/>
        <dsp:cNvSpPr/>
      </dsp:nvSpPr>
      <dsp:spPr>
        <a:xfrm>
          <a:off x="2469118" y="1483218"/>
          <a:ext cx="1508331" cy="152396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AU" sz="1400" b="1" kern="1200" dirty="0" smtClean="0"/>
            <a:t>Evaluate</a:t>
          </a:r>
          <a:endParaRPr lang="en-AU" sz="1400" b="1" kern="1200" dirty="0"/>
        </a:p>
      </dsp:txBody>
      <dsp:txXfrm>
        <a:off x="2690008" y="1706398"/>
        <a:ext cx="1066551" cy="1077608"/>
      </dsp:txXfrm>
    </dsp:sp>
    <dsp:sp modelId="{D2AC6FDC-1300-4D9D-911B-7A8E33F1733D}">
      <dsp:nvSpPr>
        <dsp:cNvPr id="0" name=""/>
        <dsp:cNvSpPr/>
      </dsp:nvSpPr>
      <dsp:spPr>
        <a:xfrm>
          <a:off x="1685897" y="560867"/>
          <a:ext cx="1597540" cy="152327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AU" sz="1400" b="1" kern="1200" dirty="0" smtClean="0"/>
            <a:t>Understand</a:t>
          </a:r>
          <a:endParaRPr lang="en-AU" sz="1400" b="1" kern="1200" dirty="0"/>
        </a:p>
      </dsp:txBody>
      <dsp:txXfrm>
        <a:off x="1919851" y="783946"/>
        <a:ext cx="1129632" cy="1077121"/>
      </dsp:txXfrm>
    </dsp:sp>
    <dsp:sp modelId="{B36BCA26-FE77-40AC-8741-FF5081B38DD7}">
      <dsp:nvSpPr>
        <dsp:cNvPr id="0" name=""/>
        <dsp:cNvSpPr/>
      </dsp:nvSpPr>
      <dsp:spPr>
        <a:xfrm>
          <a:off x="3062755" y="139536"/>
          <a:ext cx="1508331" cy="152396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AU" sz="1400" b="1" kern="1200" dirty="0" smtClean="0"/>
            <a:t>Locate</a:t>
          </a:r>
          <a:endParaRPr lang="en-AU" sz="1400" b="1" kern="1200" dirty="0"/>
        </a:p>
      </dsp:txBody>
      <dsp:txXfrm>
        <a:off x="3283645" y="362716"/>
        <a:ext cx="1066551" cy="1077608"/>
      </dsp:txXfrm>
    </dsp:sp>
    <dsp:sp modelId="{FC514E24-7DC0-4664-8759-9E8F97EE5929}">
      <dsp:nvSpPr>
        <dsp:cNvPr id="0" name=""/>
        <dsp:cNvSpPr/>
      </dsp:nvSpPr>
      <dsp:spPr>
        <a:xfrm>
          <a:off x="1163586" y="22401"/>
          <a:ext cx="3967327" cy="3387294"/>
        </a:xfrm>
        <a:prstGeom prst="funnel">
          <a:avLst/>
        </a:prstGeom>
        <a:solidFill>
          <a:schemeClr val="lt1">
            <a:alpha val="40000"/>
            <a:hueOff val="0"/>
            <a:satOff val="0"/>
            <a:lumOff val="0"/>
            <a:alphaOff val="0"/>
          </a:schemeClr>
        </a:solidFill>
        <a:ln w="100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54831-A391-45D9-B6DE-54A8B8BC2BC3}" type="datetimeFigureOut">
              <a:rPr lang="en-AU" smtClean="0"/>
              <a:t>15/08/2016</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CEBD0B-7B6B-424E-AE7C-9BCB304EC98B}" type="slidenum">
              <a:rPr lang="en-AU" smtClean="0"/>
              <a:t>‹#›</a:t>
            </a:fld>
            <a:endParaRPr lang="en-AU"/>
          </a:p>
        </p:txBody>
      </p:sp>
    </p:spTree>
    <p:extLst>
      <p:ext uri="{BB962C8B-B14F-4D97-AF65-F5344CB8AC3E}">
        <p14:creationId xmlns:p14="http://schemas.microsoft.com/office/powerpoint/2010/main" val="3632402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smtClean="0"/>
              <a:t>We’re going to be spending the rest of the day learning how to add new resources to the NAB Portal. And when you add new resources to the portal, you’re going to be asked to provide a variety of information that </a:t>
            </a:r>
            <a:r>
              <a:rPr lang="en-AU" b="1" baseline="0" dirty="0" smtClean="0"/>
              <a:t>describes</a:t>
            </a:r>
            <a:r>
              <a:rPr lang="en-AU" baseline="0" dirty="0" smtClean="0"/>
              <a:t> the resource you’re adding.  And this descriptive information or documentation is known as </a:t>
            </a:r>
            <a:r>
              <a:rPr lang="en-AU" b="1" baseline="0" dirty="0" smtClean="0"/>
              <a:t>metadata</a:t>
            </a:r>
            <a:r>
              <a:rPr lang="en-AU" baseline="0" dirty="0" smtClean="0"/>
              <a:t>.</a:t>
            </a:r>
            <a:endParaRPr lang="en-AU" baseline="0" dirty="0" smtClean="0"/>
          </a:p>
          <a:p>
            <a:endParaRPr lang="en-AU" b="1" baseline="0" dirty="0" smtClean="0"/>
          </a:p>
          <a:p>
            <a:r>
              <a:rPr lang="en-AU" baseline="0" dirty="0" smtClean="0"/>
              <a:t>So </a:t>
            </a:r>
            <a:r>
              <a:rPr lang="en-AU" baseline="0" dirty="0" smtClean="0"/>
              <a:t>before you start adding resources to the Portal, I wanted to give a </a:t>
            </a:r>
            <a:r>
              <a:rPr lang="en-AU" baseline="0" dirty="0" smtClean="0"/>
              <a:t>bit of background on exactly what metadata is and </a:t>
            </a:r>
            <a:r>
              <a:rPr lang="en-AU" baseline="0" dirty="0" smtClean="0"/>
              <a:t>share some tips for creating good </a:t>
            </a:r>
            <a:r>
              <a:rPr lang="en-AU" baseline="0" dirty="0" smtClean="0"/>
              <a:t>quality metadata.</a:t>
            </a:r>
          </a:p>
          <a:p>
            <a:endParaRPr lang="en-AU" baseline="0" dirty="0" smtClean="0"/>
          </a:p>
          <a:p>
            <a:r>
              <a:rPr lang="en-AU" baseline="0" dirty="0" smtClean="0"/>
              <a:t>Why do we spend time describing the resources we want to make available via the Portal? Why do we not just dump 100s of files into a big folder?  The reasons are twofold. </a:t>
            </a:r>
          </a:p>
          <a:p>
            <a:r>
              <a:rPr lang="en-AU" baseline="0" dirty="0" smtClean="0"/>
              <a:t>Firstly we need to give people a quick and easy way of </a:t>
            </a:r>
            <a:r>
              <a:rPr lang="en-AU" b="1" baseline="0" dirty="0" smtClean="0"/>
              <a:t>finding</a:t>
            </a:r>
            <a:r>
              <a:rPr lang="en-AU" baseline="0" dirty="0" smtClean="0"/>
              <a:t> relevant information, whether they’re searching via the NAB Portal, or the PCCP, or via a search engine like Google.</a:t>
            </a:r>
          </a:p>
          <a:p>
            <a:endParaRPr lang="en-AU" baseline="0" dirty="0" smtClean="0"/>
          </a:p>
          <a:p>
            <a:r>
              <a:rPr lang="en-AU" baseline="0" dirty="0" smtClean="0"/>
              <a:t>Secondly, we want people to be able to </a:t>
            </a:r>
            <a:r>
              <a:rPr lang="en-AU" b="1" baseline="0" dirty="0" smtClean="0"/>
              <a:t>understand</a:t>
            </a:r>
            <a:r>
              <a:rPr lang="en-AU" baseline="0" dirty="0" smtClean="0"/>
              <a:t> what a resource is all about, decide </a:t>
            </a:r>
            <a:r>
              <a:rPr lang="en-AU" b="1" baseline="0" dirty="0" smtClean="0"/>
              <a:t>whether</a:t>
            </a:r>
            <a:r>
              <a:rPr lang="en-AU" baseline="0" dirty="0" smtClean="0"/>
              <a:t> it would be useful to them and </a:t>
            </a:r>
            <a:r>
              <a:rPr lang="en-AU" b="1" baseline="0" dirty="0" smtClean="0"/>
              <a:t>how</a:t>
            </a:r>
            <a:r>
              <a:rPr lang="en-AU" baseline="0" dirty="0" smtClean="0"/>
              <a:t> they would use it – without them having to download a large file or read a long report.</a:t>
            </a:r>
            <a:endParaRPr lang="en-AU" baseline="0" dirty="0" smtClean="0"/>
          </a:p>
        </p:txBody>
      </p:sp>
      <p:sp>
        <p:nvSpPr>
          <p:cNvPr id="4" name="Slide Number Placeholder 3"/>
          <p:cNvSpPr>
            <a:spLocks noGrp="1"/>
          </p:cNvSpPr>
          <p:nvPr>
            <p:ph type="sldNum" sz="quarter" idx="10"/>
          </p:nvPr>
        </p:nvSpPr>
        <p:spPr/>
        <p:txBody>
          <a:bodyPr/>
          <a:lstStyle/>
          <a:p>
            <a:fld id="{B94057DE-3B75-144E-9447-97AE0AB8CF60}"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931534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Here’s the same chapter, with</a:t>
            </a:r>
            <a:r>
              <a:rPr lang="en-AU" baseline="0" dirty="0" smtClean="0"/>
              <a:t> good quality metadata added.  </a:t>
            </a:r>
            <a:endParaRPr lang="en-AU" dirty="0"/>
          </a:p>
        </p:txBody>
      </p:sp>
      <p:sp>
        <p:nvSpPr>
          <p:cNvPr id="4" name="Slide Number Placeholder 3"/>
          <p:cNvSpPr>
            <a:spLocks noGrp="1"/>
          </p:cNvSpPr>
          <p:nvPr>
            <p:ph type="sldNum" sz="quarter" idx="10"/>
          </p:nvPr>
        </p:nvSpPr>
        <p:spPr/>
        <p:txBody>
          <a:bodyPr/>
          <a:lstStyle/>
          <a:p>
            <a:fld id="{A4CEBD0B-7B6B-424E-AE7C-9BCB304EC98B}" type="slidenum">
              <a:rPr lang="en-AU" smtClean="0"/>
              <a:t>10</a:t>
            </a:fld>
            <a:endParaRPr lang="en-AU"/>
          </a:p>
        </p:txBody>
      </p:sp>
    </p:spTree>
    <p:extLst>
      <p:ext uri="{BB962C8B-B14F-4D97-AF65-F5344CB8AC3E}">
        <p14:creationId xmlns:p14="http://schemas.microsoft.com/office/powerpoint/2010/main" val="1721773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Creating</a:t>
            </a:r>
            <a:r>
              <a:rPr lang="en-AU" baseline="0" dirty="0" smtClean="0"/>
              <a:t> good quality metadata can take time and effort, but it’ll also save time and effort in the long run, by making information easier to discover and use.</a:t>
            </a: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When you’re creating metadata, You should start by thinking about your target audience and their needs as information users.</a:t>
            </a: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smtClean="0"/>
          </a:p>
          <a:p>
            <a:endParaRPr lang="en-AU" dirty="0"/>
          </a:p>
        </p:txBody>
      </p:sp>
      <p:sp>
        <p:nvSpPr>
          <p:cNvPr id="4" name="Slide Number Placeholder 3"/>
          <p:cNvSpPr>
            <a:spLocks noGrp="1"/>
          </p:cNvSpPr>
          <p:nvPr>
            <p:ph type="sldNum" sz="quarter" idx="10"/>
          </p:nvPr>
        </p:nvSpPr>
        <p:spPr/>
        <p:txBody>
          <a:bodyPr/>
          <a:lstStyle/>
          <a:p>
            <a:fld id="{5916E84E-840B-4B27-8453-E10B3EBE7983}" type="slidenum">
              <a:rPr lang="en-AU" smtClean="0">
                <a:solidFill>
                  <a:prstClr val="black"/>
                </a:solidFill>
              </a:rPr>
              <a:pPr/>
              <a:t>11</a:t>
            </a:fld>
            <a:endParaRPr lang="en-AU">
              <a:solidFill>
                <a:prstClr val="black"/>
              </a:solidFill>
            </a:endParaRPr>
          </a:p>
        </p:txBody>
      </p:sp>
    </p:spTree>
    <p:extLst>
      <p:ext uri="{BB962C8B-B14F-4D97-AF65-F5344CB8AC3E}">
        <p14:creationId xmlns:p14="http://schemas.microsoft.com/office/powerpoint/2010/main" val="21362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smtClean="0"/>
              <a:t>Use clear, descriptive writing and avoid jargon where possible.</a:t>
            </a:r>
          </a:p>
          <a:p>
            <a:pPr lvl="0"/>
            <a:endParaRPr lang="en-AU" dirty="0" smtClean="0"/>
          </a:p>
          <a:p>
            <a:pPr lvl="0"/>
            <a:r>
              <a:rPr lang="en-AU" dirty="0" smtClean="0"/>
              <a:t>If you are in charge of naming an item, make sure you create a meaningful title that conveys as much information as possible using the least number of words.</a:t>
            </a:r>
          </a:p>
          <a:p>
            <a:pPr lvl="0"/>
            <a:endParaRPr lang="en-AU" dirty="0" smtClean="0"/>
          </a:p>
          <a:p>
            <a:pPr lvl="0"/>
            <a:r>
              <a:rPr lang="en-AU" dirty="0" smtClean="0"/>
              <a:t>For digital items, create good file names that are brief but meaningful. Avoid the use of spaces, symbols or characters that might be misinterpreted by a computer, e.g. !, @, &lt;, &gt;, (, ).</a:t>
            </a:r>
          </a:p>
          <a:p>
            <a:pPr lvl="0"/>
            <a:endParaRPr lang="en-AU" dirty="0" smtClean="0"/>
          </a:p>
          <a:p>
            <a:pPr lvl="0"/>
            <a:r>
              <a:rPr lang="en-AU" dirty="0" smtClean="0"/>
              <a:t>Use standard and consistent terminology for dates, languages, countries, and organisation names. For example, when creating metadata for reports published by the UNDP, decide on whether you are going to write the publisher name as “United Nations Development Programme” or “UNDP”. Once you’ve made a decision, try to stick to it.</a:t>
            </a:r>
          </a:p>
          <a:p>
            <a:pPr lvl="0"/>
            <a:endParaRPr lang="en-AU" dirty="0" smtClean="0"/>
          </a:p>
          <a:p>
            <a:pPr lvl="0"/>
            <a:r>
              <a:rPr lang="en-AU" dirty="0" smtClean="0"/>
              <a:t>Select descriptive keywords that explain the subject matter of the item.  Use a controlled vocabulary or thesaurus as a source of keywords if possible. Include “topic” keywords and “place” keywords.</a:t>
            </a:r>
          </a:p>
          <a:p>
            <a:endParaRPr lang="en-AU" dirty="0"/>
          </a:p>
        </p:txBody>
      </p:sp>
      <p:sp>
        <p:nvSpPr>
          <p:cNvPr id="4" name="Slide Number Placeholder 3"/>
          <p:cNvSpPr>
            <a:spLocks noGrp="1"/>
          </p:cNvSpPr>
          <p:nvPr>
            <p:ph type="sldNum" sz="quarter" idx="10"/>
          </p:nvPr>
        </p:nvSpPr>
        <p:spPr/>
        <p:txBody>
          <a:bodyPr/>
          <a:lstStyle/>
          <a:p>
            <a:fld id="{A4CEBD0B-7B6B-424E-AE7C-9BCB304EC98B}" type="slidenum">
              <a:rPr lang="en-AU" smtClean="0"/>
              <a:t>12</a:t>
            </a:fld>
            <a:endParaRPr lang="en-AU"/>
          </a:p>
        </p:txBody>
      </p:sp>
    </p:spTree>
    <p:extLst>
      <p:ext uri="{BB962C8B-B14F-4D97-AF65-F5344CB8AC3E}">
        <p14:creationId xmlns:p14="http://schemas.microsoft.com/office/powerpoint/2010/main" val="33656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a:t>
            </a:r>
            <a:r>
              <a:rPr lang="en-AU" baseline="0" dirty="0" smtClean="0"/>
              <a:t> want to finish up by mentioning the PCCP Topics Vocabulary that you’ll be using in the NAB Portal.</a:t>
            </a:r>
            <a:endParaRPr lang="en-AU" dirty="0"/>
          </a:p>
        </p:txBody>
      </p:sp>
      <p:sp>
        <p:nvSpPr>
          <p:cNvPr id="4" name="Slide Number Placeholder 3"/>
          <p:cNvSpPr>
            <a:spLocks noGrp="1"/>
          </p:cNvSpPr>
          <p:nvPr>
            <p:ph type="sldNum" sz="quarter" idx="10"/>
          </p:nvPr>
        </p:nvSpPr>
        <p:spPr/>
        <p:txBody>
          <a:bodyPr/>
          <a:lstStyle/>
          <a:p>
            <a:fld id="{A4CEBD0B-7B6B-424E-AE7C-9BCB304EC98B}" type="slidenum">
              <a:rPr lang="en-AU" smtClean="0"/>
              <a:t>13</a:t>
            </a:fld>
            <a:endParaRPr lang="en-AU"/>
          </a:p>
        </p:txBody>
      </p:sp>
    </p:spTree>
    <p:extLst>
      <p:ext uri="{BB962C8B-B14F-4D97-AF65-F5344CB8AC3E}">
        <p14:creationId xmlns:p14="http://schemas.microsoft.com/office/powerpoint/2010/main" val="3654256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You have the option of choosing a top-level</a:t>
            </a:r>
            <a:r>
              <a:rPr lang="en-AU" baseline="0" dirty="0" smtClean="0"/>
              <a:t> or a second level topic.  You can choose as many as you like.  If you choose a second-level topic, the top level will automatically be selected.</a:t>
            </a:r>
            <a:endParaRPr lang="en-AU" dirty="0"/>
          </a:p>
        </p:txBody>
      </p:sp>
      <p:sp>
        <p:nvSpPr>
          <p:cNvPr id="4" name="Slide Number Placeholder 3"/>
          <p:cNvSpPr>
            <a:spLocks noGrp="1"/>
          </p:cNvSpPr>
          <p:nvPr>
            <p:ph type="sldNum" sz="quarter" idx="10"/>
          </p:nvPr>
        </p:nvSpPr>
        <p:spPr/>
        <p:txBody>
          <a:bodyPr/>
          <a:lstStyle/>
          <a:p>
            <a:fld id="{A4CEBD0B-7B6B-424E-AE7C-9BCB304EC98B}" type="slidenum">
              <a:rPr lang="en-AU" smtClean="0"/>
              <a:t>14</a:t>
            </a:fld>
            <a:endParaRPr lang="en-AU"/>
          </a:p>
        </p:txBody>
      </p:sp>
    </p:spTree>
    <p:extLst>
      <p:ext uri="{BB962C8B-B14F-4D97-AF65-F5344CB8AC3E}">
        <p14:creationId xmlns:p14="http://schemas.microsoft.com/office/powerpoint/2010/main" val="589355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A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What</a:t>
            </a:r>
            <a:r>
              <a:rPr lang="en-AU" baseline="0" dirty="0" smtClean="0"/>
              <a:t> is it? </a:t>
            </a:r>
            <a:r>
              <a:rPr lang="en-AU" dirty="0" smtClean="0"/>
              <a:t>Metadata is structured information which describes a “thing”</a:t>
            </a:r>
            <a:r>
              <a:rPr lang="en-AU" baseline="0" dirty="0" smtClean="0"/>
              <a:t> or an item of some kind</a:t>
            </a:r>
            <a:r>
              <a:rPr lang="en-AU" dirty="0" smtClean="0"/>
              <a:t>.  The item in question could be a report, a photograph,</a:t>
            </a:r>
            <a:r>
              <a:rPr lang="en-AU" baseline="0" dirty="0" smtClean="0"/>
              <a:t> </a:t>
            </a:r>
            <a:r>
              <a:rPr lang="en-AU" dirty="0" smtClean="0"/>
              <a:t>a dataset, or even a person.</a:t>
            </a: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You’re probably familiar with the information you find in Library catalogues – that’s metadata</a:t>
            </a:r>
            <a:r>
              <a:rPr lang="en-AU" baseline="0" dirty="0" smtClean="0"/>
              <a:t>. In the catalogue we don’t find the physical book, but we can read a description of it which helps us to decide whether it’s worth going to the shelf and looking at it.</a:t>
            </a:r>
            <a:endParaRPr lang="en-AU"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 </a:t>
            </a:r>
          </a:p>
          <a:p>
            <a:r>
              <a:rPr lang="en-AU" dirty="0" smtClean="0"/>
              <a:t>Metadata can also describe intangible things, like projects, organisations</a:t>
            </a:r>
            <a:r>
              <a:rPr lang="en-AU" baseline="0" dirty="0" smtClean="0"/>
              <a:t> or events.</a:t>
            </a:r>
            <a:endParaRPr lang="en-AU" dirty="0" smtClean="0"/>
          </a:p>
          <a:p>
            <a:endParaRPr lang="en-AU" dirty="0" smtClean="0"/>
          </a:p>
          <a:p>
            <a:r>
              <a:rPr lang="en-AU" dirty="0" smtClean="0"/>
              <a:t>Metadata can describe individual items or collections of similar items. E.g. a report, a photo, a project.</a:t>
            </a: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(e.g. a series of articles, an album containing related photographs, a data collection consisting</a:t>
            </a:r>
            <a:r>
              <a:rPr lang="en-AU" baseline="0" dirty="0" smtClean="0"/>
              <a:t> of lots of datasets, </a:t>
            </a:r>
            <a:r>
              <a:rPr lang="en-AU" dirty="0" smtClean="0"/>
              <a:t>an aid programme consisting of a number of projects). </a:t>
            </a:r>
          </a:p>
          <a:p>
            <a:endParaRPr lang="en-AU" dirty="0" smtClean="0"/>
          </a:p>
          <a:p>
            <a:r>
              <a:rPr lang="en-AU" dirty="0" smtClean="0"/>
              <a:t>Every</a:t>
            </a:r>
            <a:r>
              <a:rPr lang="en-AU" baseline="0" dirty="0" smtClean="0"/>
              <a:t> time we locate something on google, or in a catalogue or a filing cabinet or a repository like the NAB Portal, it’s because someone has gone to the bother of describing it using metadata.</a:t>
            </a:r>
            <a:endParaRPr lang="en-AU" dirty="0"/>
          </a:p>
        </p:txBody>
      </p:sp>
      <p:sp>
        <p:nvSpPr>
          <p:cNvPr id="4" name="Slide Number Placeholder 3"/>
          <p:cNvSpPr>
            <a:spLocks noGrp="1"/>
          </p:cNvSpPr>
          <p:nvPr>
            <p:ph type="sldNum" sz="quarter" idx="10"/>
          </p:nvPr>
        </p:nvSpPr>
        <p:spPr/>
        <p:txBody>
          <a:bodyPr/>
          <a:lstStyle/>
          <a:p>
            <a:fld id="{5916E84E-840B-4B27-8453-E10B3EBE7983}" type="slidenum">
              <a:rPr lang="en-AU" smtClean="0">
                <a:solidFill>
                  <a:prstClr val="black"/>
                </a:solidFill>
              </a:rPr>
              <a:pPr/>
              <a:t>2</a:t>
            </a:fld>
            <a:endParaRPr lang="en-AU">
              <a:solidFill>
                <a:prstClr val="black"/>
              </a:solidFill>
            </a:endParaRPr>
          </a:p>
        </p:txBody>
      </p:sp>
    </p:spTree>
    <p:extLst>
      <p:ext uri="{BB962C8B-B14F-4D97-AF65-F5344CB8AC3E}">
        <p14:creationId xmlns:p14="http://schemas.microsoft.com/office/powerpoint/2010/main" val="233013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Here’s an OXFAM</a:t>
            </a:r>
            <a:r>
              <a:rPr lang="en-AU" baseline="0" dirty="0" smtClean="0"/>
              <a:t> report – that’s the “Thing” or the “item” itself.  Around it you can see all the metadata that tells us about the item. </a:t>
            </a:r>
          </a:p>
          <a:p>
            <a:endParaRPr lang="en-AU" baseline="0" dirty="0" smtClean="0"/>
          </a:p>
          <a:p>
            <a:r>
              <a:rPr lang="en-AU" baseline="0" dirty="0" smtClean="0"/>
              <a:t>It gives us </a:t>
            </a:r>
            <a:r>
              <a:rPr lang="en-AU" dirty="0" smtClean="0"/>
              <a:t>all the documentation and descriptive information that we would need to locate, understand, evaluate and use this report. </a:t>
            </a:r>
          </a:p>
          <a:p>
            <a:r>
              <a:rPr lang="en-AU" dirty="0" smtClean="0"/>
              <a:t>It gives us a sense of what</a:t>
            </a:r>
            <a:r>
              <a:rPr lang="en-AU" baseline="0" dirty="0" smtClean="0"/>
              <a:t> it’s about, how up to date it is, and how authoritative it is.</a:t>
            </a:r>
            <a:endParaRPr lang="en-AU" dirty="0" smtClean="0"/>
          </a:p>
        </p:txBody>
      </p:sp>
      <p:sp>
        <p:nvSpPr>
          <p:cNvPr id="4" name="Slide Number Placeholder 3"/>
          <p:cNvSpPr>
            <a:spLocks noGrp="1"/>
          </p:cNvSpPr>
          <p:nvPr>
            <p:ph type="sldNum" sz="quarter" idx="10"/>
          </p:nvPr>
        </p:nvSpPr>
        <p:spPr/>
        <p:txBody>
          <a:bodyPr/>
          <a:lstStyle/>
          <a:p>
            <a:fld id="{A4CEBD0B-7B6B-424E-AE7C-9BCB304EC98B}" type="slidenum">
              <a:rPr lang="en-AU" smtClean="0"/>
              <a:t>3</a:t>
            </a:fld>
            <a:endParaRPr lang="en-AU"/>
          </a:p>
        </p:txBody>
      </p:sp>
    </p:spTree>
    <p:extLst>
      <p:ext uri="{BB962C8B-B14F-4D97-AF65-F5344CB8AC3E}">
        <p14:creationId xmlns:p14="http://schemas.microsoft.com/office/powerpoint/2010/main" val="1082016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Metadata</a:t>
            </a:r>
            <a:r>
              <a:rPr lang="en-US" baseline="0" dirty="0" smtClean="0"/>
              <a:t> can be created automatically or manually.  </a:t>
            </a:r>
          </a:p>
          <a:p>
            <a:endParaRPr lang="en-US" baseline="0" dirty="0" smtClean="0"/>
          </a:p>
          <a:p>
            <a:r>
              <a:rPr lang="en-US" baseline="0" dirty="0" smtClean="0"/>
              <a:t>Today we’re going to be creating metadata manually, by filling out a form. Sometimes you might also create metadata by adding extra information to a document, or recording extra information in separate file. For example a dataset might be accompanied by a text file that gives some explanatory information about the data.</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Metadata can also be created automatically.  For example, when you take a photo or create a file on your computer – information about your photo or file is automatically recorded. This is known as “Embedded metadata”.</a:t>
            </a:r>
          </a:p>
          <a:p>
            <a:endParaRPr lang="en-AU" dirty="0" smtClean="0"/>
          </a:p>
          <a:p>
            <a:endParaRPr lang="en-AU" dirty="0"/>
          </a:p>
        </p:txBody>
      </p:sp>
      <p:sp>
        <p:nvSpPr>
          <p:cNvPr id="4" name="Slide Number Placeholder 3"/>
          <p:cNvSpPr>
            <a:spLocks noGrp="1"/>
          </p:cNvSpPr>
          <p:nvPr>
            <p:ph type="sldNum" sz="quarter" idx="10"/>
          </p:nvPr>
        </p:nvSpPr>
        <p:spPr/>
        <p:txBody>
          <a:bodyPr/>
          <a:lstStyle/>
          <a:p>
            <a:fld id="{5916E84E-840B-4B27-8453-E10B3EBE7983}" type="slidenum">
              <a:rPr lang="en-AU" smtClean="0">
                <a:solidFill>
                  <a:prstClr val="black"/>
                </a:solidFill>
              </a:rPr>
              <a:pPr/>
              <a:t>4</a:t>
            </a:fld>
            <a:endParaRPr lang="en-AU">
              <a:solidFill>
                <a:prstClr val="black"/>
              </a:solidFill>
            </a:endParaRPr>
          </a:p>
        </p:txBody>
      </p:sp>
    </p:spTree>
    <p:extLst>
      <p:ext uri="{BB962C8B-B14F-4D97-AF65-F5344CB8AC3E}">
        <p14:creationId xmlns:p14="http://schemas.microsoft.com/office/powerpoint/2010/main" val="665405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A4CEBD0B-7B6B-424E-AE7C-9BCB304EC98B}" type="slidenum">
              <a:rPr lang="en-AU" smtClean="0"/>
              <a:t>5</a:t>
            </a:fld>
            <a:endParaRPr lang="en-AU"/>
          </a:p>
        </p:txBody>
      </p:sp>
    </p:spTree>
    <p:extLst>
      <p:ext uri="{BB962C8B-B14F-4D97-AF65-F5344CB8AC3E}">
        <p14:creationId xmlns:p14="http://schemas.microsoft.com/office/powerpoint/2010/main" val="2855328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AU" dirty="0" smtClean="0"/>
              <a:t>To create quality metadata, you need to include all the documentation and descriptive information that someone would need to locate, understand, evaluate and use an item. </a:t>
            </a:r>
          </a:p>
          <a:p>
            <a:endParaRPr lang="en-AU" dirty="0" smtClean="0"/>
          </a:p>
          <a:p>
            <a:r>
              <a:rPr lang="en-AU" dirty="0" smtClean="0"/>
              <a:t>Depending</a:t>
            </a:r>
            <a:r>
              <a:rPr lang="en-AU" baseline="0" dirty="0" smtClean="0"/>
              <a:t> on what sort of thing or resource you’re describing, you may need to provide different sorts of information.</a:t>
            </a:r>
            <a:endParaRPr lang="en-AU" dirty="0" smtClean="0"/>
          </a:p>
          <a:p>
            <a:endParaRPr lang="en-AU" dirty="0" smtClean="0"/>
          </a:p>
          <a:p>
            <a:r>
              <a:rPr lang="en-AU" dirty="0" smtClean="0"/>
              <a:t>Datasets</a:t>
            </a:r>
            <a:r>
              <a:rPr lang="en-AU" baseline="0" dirty="0" smtClean="0"/>
              <a:t> and data collections typically need more explanatory information than other types of resources.</a:t>
            </a:r>
          </a:p>
          <a:p>
            <a:endParaRPr lang="en-AU" baseline="0" dirty="0" smtClean="0"/>
          </a:p>
          <a:p>
            <a:r>
              <a:rPr lang="en-AU" baseline="0" dirty="0" smtClean="0"/>
              <a:t>How was data collected?</a:t>
            </a:r>
          </a:p>
          <a:p>
            <a:r>
              <a:rPr lang="en-AU" baseline="0" dirty="0" smtClean="0"/>
              <a:t>What instruments were used?</a:t>
            </a:r>
          </a:p>
          <a:p>
            <a:r>
              <a:rPr lang="en-AU" baseline="0" dirty="0" smtClean="0"/>
              <a:t>Where? When? Why?</a:t>
            </a:r>
          </a:p>
          <a:p>
            <a:r>
              <a:rPr lang="en-AU" baseline="0" dirty="0" smtClean="0"/>
              <a:t>What software is needed to read it?</a:t>
            </a:r>
          </a:p>
          <a:p>
            <a:r>
              <a:rPr lang="en-AU" baseline="0" dirty="0" smtClean="0"/>
              <a:t>Has the data been transformed in any way?</a:t>
            </a:r>
          </a:p>
          <a:p>
            <a:r>
              <a:rPr lang="en-AU" baseline="0" dirty="0" smtClean="0"/>
              <a:t>What are the measurement units?</a:t>
            </a:r>
            <a:endParaRPr lang="en-AU" dirty="0"/>
          </a:p>
        </p:txBody>
      </p:sp>
      <p:sp>
        <p:nvSpPr>
          <p:cNvPr id="4" name="Slide Number Placeholder 3"/>
          <p:cNvSpPr>
            <a:spLocks noGrp="1"/>
          </p:cNvSpPr>
          <p:nvPr>
            <p:ph type="sldNum" sz="quarter" idx="10"/>
          </p:nvPr>
        </p:nvSpPr>
        <p:spPr/>
        <p:txBody>
          <a:bodyPr/>
          <a:lstStyle/>
          <a:p>
            <a:fld id="{5916E84E-840B-4B27-8453-E10B3EBE7983}" type="slidenum">
              <a:rPr lang="en-AU" smtClean="0">
                <a:solidFill>
                  <a:prstClr val="black"/>
                </a:solidFill>
              </a:rPr>
              <a:pPr/>
              <a:t>6</a:t>
            </a:fld>
            <a:endParaRPr lang="en-AU">
              <a:solidFill>
                <a:prstClr val="black"/>
              </a:solidFill>
            </a:endParaRPr>
          </a:p>
        </p:txBody>
      </p:sp>
    </p:spTree>
    <p:extLst>
      <p:ext uri="{BB962C8B-B14F-4D97-AF65-F5344CB8AC3E}">
        <p14:creationId xmlns:p14="http://schemas.microsoft.com/office/powerpoint/2010/main" val="1405853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AU" dirty="0" smtClean="0"/>
              <a:t>Different</a:t>
            </a:r>
            <a:r>
              <a:rPr lang="en-AU" baseline="0" dirty="0" smtClean="0"/>
              <a:t> types of things or resources need different metadata so we can understand them.  Here are a few examples.</a:t>
            </a:r>
          </a:p>
          <a:p>
            <a:endParaRPr lang="en-AU" baseline="0" dirty="0" smtClean="0"/>
          </a:p>
          <a:p>
            <a:r>
              <a:rPr lang="en-AU" baseline="0" dirty="0" smtClean="0"/>
              <a:t>Map types: reference map, thematic, topographic, cadastral, navigation</a:t>
            </a:r>
            <a:endParaRPr lang="en-AU" dirty="0"/>
          </a:p>
        </p:txBody>
      </p:sp>
      <p:sp>
        <p:nvSpPr>
          <p:cNvPr id="4" name="Slide Number Placeholder 3"/>
          <p:cNvSpPr>
            <a:spLocks noGrp="1"/>
          </p:cNvSpPr>
          <p:nvPr>
            <p:ph type="sldNum" sz="quarter" idx="10"/>
          </p:nvPr>
        </p:nvSpPr>
        <p:spPr/>
        <p:txBody>
          <a:bodyPr/>
          <a:lstStyle/>
          <a:p>
            <a:fld id="{5916E84E-840B-4B27-8453-E10B3EBE7983}" type="slidenum">
              <a:rPr lang="en-AU" smtClean="0">
                <a:solidFill>
                  <a:prstClr val="black"/>
                </a:solidFill>
              </a:rPr>
              <a:pPr/>
              <a:t>7</a:t>
            </a:fld>
            <a:endParaRPr lang="en-AU">
              <a:solidFill>
                <a:prstClr val="black"/>
              </a:solidFill>
            </a:endParaRPr>
          </a:p>
        </p:txBody>
      </p:sp>
    </p:spTree>
    <p:extLst>
      <p:ext uri="{BB962C8B-B14F-4D97-AF65-F5344CB8AC3E}">
        <p14:creationId xmlns:p14="http://schemas.microsoft.com/office/powerpoint/2010/main" val="1546037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Today</a:t>
            </a:r>
            <a:r>
              <a:rPr lang="en-AU" baseline="0" dirty="0" smtClean="0"/>
              <a:t> we’re going to be practising creating metadata records for different types of content in the NAB Portal. The Portal stores lots of different types of content – these are the ones that will be of most relevance to you.</a:t>
            </a:r>
          </a:p>
          <a:p>
            <a:endParaRPr lang="en-AU" baseline="0" dirty="0" smtClean="0"/>
          </a:p>
          <a:p>
            <a:r>
              <a:rPr lang="en-AU" baseline="0" dirty="0" smtClean="0"/>
              <a:t>When you add a new record to the portal, you also get the opportunity to link it to other records.  So for Example, a Project can be linked to a Document, a Contact Person or an Organisation.</a:t>
            </a:r>
          </a:p>
          <a:p>
            <a:endParaRPr lang="en-AU" baseline="0" dirty="0" smtClean="0"/>
          </a:p>
          <a:p>
            <a:r>
              <a:rPr lang="en-AU" baseline="0" dirty="0" smtClean="0"/>
              <a:t>An Organisation can be linked to a Project, a Document, a News Item or an Event.</a:t>
            </a:r>
          </a:p>
          <a:p>
            <a:endParaRPr lang="en-AU" baseline="0" dirty="0" smtClean="0"/>
          </a:p>
          <a:p>
            <a:r>
              <a:rPr lang="en-AU" baseline="0" dirty="0" smtClean="0"/>
              <a:t>And a Contact person can be linked with an Organisation.</a:t>
            </a:r>
          </a:p>
          <a:p>
            <a:endParaRPr lang="en-AU" dirty="0"/>
          </a:p>
        </p:txBody>
      </p:sp>
      <p:sp>
        <p:nvSpPr>
          <p:cNvPr id="4" name="Slide Number Placeholder 3"/>
          <p:cNvSpPr>
            <a:spLocks noGrp="1"/>
          </p:cNvSpPr>
          <p:nvPr>
            <p:ph type="sldNum" sz="quarter" idx="10"/>
          </p:nvPr>
        </p:nvSpPr>
        <p:spPr/>
        <p:txBody>
          <a:bodyPr/>
          <a:lstStyle/>
          <a:p>
            <a:fld id="{A4CEBD0B-7B6B-424E-AE7C-9BCB304EC98B}" type="slidenum">
              <a:rPr lang="en-AU" smtClean="0"/>
              <a:t>8</a:t>
            </a:fld>
            <a:endParaRPr lang="en-AU"/>
          </a:p>
        </p:txBody>
      </p:sp>
    </p:spTree>
    <p:extLst>
      <p:ext uri="{BB962C8B-B14F-4D97-AF65-F5344CB8AC3E}">
        <p14:creationId xmlns:p14="http://schemas.microsoft.com/office/powerpoint/2010/main" val="1857033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What does good quality metadata look like?</a:t>
            </a:r>
          </a:p>
          <a:p>
            <a:endParaRPr lang="en-AU" dirty="0" smtClean="0"/>
          </a:p>
          <a:p>
            <a:r>
              <a:rPr lang="en-AU" dirty="0" smtClean="0"/>
              <a:t>Example of poor quality metadata for a chapter out of a major report.</a:t>
            </a:r>
            <a:endParaRPr lang="en-AU" dirty="0"/>
          </a:p>
        </p:txBody>
      </p:sp>
      <p:sp>
        <p:nvSpPr>
          <p:cNvPr id="4" name="Slide Number Placeholder 3"/>
          <p:cNvSpPr>
            <a:spLocks noGrp="1"/>
          </p:cNvSpPr>
          <p:nvPr>
            <p:ph type="sldNum" sz="quarter" idx="10"/>
          </p:nvPr>
        </p:nvSpPr>
        <p:spPr/>
        <p:txBody>
          <a:bodyPr/>
          <a:lstStyle/>
          <a:p>
            <a:fld id="{A4CEBD0B-7B6B-424E-AE7C-9BCB304EC98B}" type="slidenum">
              <a:rPr lang="en-AU" smtClean="0"/>
              <a:t>9</a:t>
            </a:fld>
            <a:endParaRPr lang="en-AU"/>
          </a:p>
        </p:txBody>
      </p:sp>
    </p:spTree>
    <p:extLst>
      <p:ext uri="{BB962C8B-B14F-4D97-AF65-F5344CB8AC3E}">
        <p14:creationId xmlns:p14="http://schemas.microsoft.com/office/powerpoint/2010/main" val="3306175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79217E10-5C92-4D29-A6FE-B46892B06517}" type="datetimeFigureOut">
              <a:rPr lang="en-AU" smtClean="0">
                <a:solidFill>
                  <a:srgbClr val="DBF5F9"/>
                </a:solidFill>
              </a:rPr>
              <a:pPr/>
              <a:t>15/08/2016</a:t>
            </a:fld>
            <a:endParaRPr lang="en-AU">
              <a:solidFill>
                <a:srgbClr val="DBF5F9"/>
              </a:solidFill>
            </a:endParaRPr>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5E996685-CB2C-4684-A25F-8D8634A94BAD}" type="slidenum">
              <a:rPr lang="en-AU" smtClean="0"/>
              <a:pPr/>
              <a:t>‹#›</a:t>
            </a:fld>
            <a:endParaRPr lang="en-AU"/>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AU">
              <a:solidFill>
                <a:srgbClr val="DBF5F9"/>
              </a:solidFill>
            </a:endParaRPr>
          </a:p>
        </p:txBody>
      </p:sp>
      <p:sp>
        <p:nvSpPr>
          <p:cNvPr id="13" name="Title 12"/>
          <p:cNvSpPr>
            <a:spLocks noGrp="1"/>
          </p:cNvSpPr>
          <p:nvPr>
            <p:ph type="title"/>
          </p:nvPr>
        </p:nvSpPr>
        <p:spPr>
          <a:xfrm>
            <a:off x="457200" y="2052960"/>
            <a:ext cx="6324600" cy="1828800"/>
          </a:xfrm>
        </p:spPr>
        <p:txBody>
          <a:bodyPr/>
          <a:lstStyle>
            <a:lvl1pPr algn="r">
              <a:defRPr sz="4200" spc="151" baseline="0"/>
            </a:lvl1pPr>
          </a:lstStyle>
          <a:p>
            <a:r>
              <a:rPr lang="en-US" smtClean="0"/>
              <a:t>Click to edit Master title style</a:t>
            </a:r>
            <a:endParaRPr lang="en-US" dirty="0"/>
          </a:p>
        </p:txBody>
      </p:sp>
    </p:spTree>
    <p:extLst>
      <p:ext uri="{BB962C8B-B14F-4D97-AF65-F5344CB8AC3E}">
        <p14:creationId xmlns:p14="http://schemas.microsoft.com/office/powerpoint/2010/main" val="3920365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217E10-5C92-4D29-A6FE-B46892B06517}" type="datetimeFigureOut">
              <a:rPr lang="en-AU" smtClean="0">
                <a:solidFill>
                  <a:srgbClr val="04617B"/>
                </a:solidFill>
              </a:rPr>
              <a:pPr/>
              <a:t>15/08/2016</a:t>
            </a:fld>
            <a:endParaRPr lang="en-AU">
              <a:solidFill>
                <a:srgbClr val="04617B"/>
              </a:solidFill>
            </a:endParaRPr>
          </a:p>
        </p:txBody>
      </p:sp>
      <p:sp>
        <p:nvSpPr>
          <p:cNvPr id="5" name="Footer Placeholder 4"/>
          <p:cNvSpPr>
            <a:spLocks noGrp="1"/>
          </p:cNvSpPr>
          <p:nvPr>
            <p:ph type="ftr" sz="quarter" idx="11"/>
          </p:nvPr>
        </p:nvSpPr>
        <p:spPr/>
        <p:txBody>
          <a:bodyPr/>
          <a:lstStyle/>
          <a:p>
            <a:endParaRPr lang="en-AU">
              <a:solidFill>
                <a:srgbClr val="04617B"/>
              </a:solidFill>
            </a:endParaRPr>
          </a:p>
        </p:txBody>
      </p:sp>
      <p:sp>
        <p:nvSpPr>
          <p:cNvPr id="6" name="Slide Number Placeholder 5"/>
          <p:cNvSpPr>
            <a:spLocks noGrp="1"/>
          </p:cNvSpPr>
          <p:nvPr>
            <p:ph type="sldNum" sz="quarter" idx="12"/>
          </p:nvPr>
        </p:nvSpPr>
        <p:spPr/>
        <p:txBody>
          <a:bodyPr/>
          <a:lstStyle/>
          <a:p>
            <a:fld id="{5E996685-CB2C-4684-A25F-8D8634A94BAD}" type="slidenum">
              <a:rPr lang="en-AU" smtClean="0">
                <a:solidFill>
                  <a:srgbClr val="04617B"/>
                </a:solidFill>
              </a:rPr>
              <a:pPr/>
              <a:t>‹#›</a:t>
            </a:fld>
            <a:endParaRPr lang="en-AU">
              <a:solidFill>
                <a:srgbClr val="04617B"/>
              </a:solidFill>
            </a:endParaRPr>
          </a:p>
        </p:txBody>
      </p:sp>
    </p:spTree>
    <p:extLst>
      <p:ext uri="{BB962C8B-B14F-4D97-AF65-F5344CB8AC3E}">
        <p14:creationId xmlns:p14="http://schemas.microsoft.com/office/powerpoint/2010/main" val="2925317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Vertical Title 1"/>
          <p:cNvSpPr>
            <a:spLocks noGrp="1"/>
          </p:cNvSpPr>
          <p:nvPr>
            <p:ph type="title" orient="vert"/>
          </p:nvPr>
        </p:nvSpPr>
        <p:spPr>
          <a:xfrm>
            <a:off x="7162800" y="274642"/>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217E10-5C92-4D29-A6FE-B46892B06517}" type="datetimeFigureOut">
              <a:rPr lang="en-AU" smtClean="0">
                <a:solidFill>
                  <a:srgbClr val="04617B"/>
                </a:solidFill>
              </a:rPr>
              <a:pPr/>
              <a:t>15/08/2016</a:t>
            </a:fld>
            <a:endParaRPr lang="en-AU">
              <a:solidFill>
                <a:srgbClr val="04617B"/>
              </a:solidFill>
            </a:endParaRPr>
          </a:p>
        </p:txBody>
      </p:sp>
      <p:sp>
        <p:nvSpPr>
          <p:cNvPr id="5" name="Footer Placeholder 4"/>
          <p:cNvSpPr>
            <a:spLocks noGrp="1"/>
          </p:cNvSpPr>
          <p:nvPr>
            <p:ph type="ftr" sz="quarter" idx="11"/>
          </p:nvPr>
        </p:nvSpPr>
        <p:spPr/>
        <p:txBody>
          <a:bodyPr/>
          <a:lstStyle/>
          <a:p>
            <a:endParaRPr lang="en-AU">
              <a:solidFill>
                <a:srgbClr val="04617B"/>
              </a:solidFill>
            </a:endParaRP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5E996685-CB2C-4684-A25F-8D8634A94BAD}" type="slidenum">
              <a:rPr lang="en-AU" smtClean="0">
                <a:solidFill>
                  <a:srgbClr val="DBF5F9"/>
                </a:solidFill>
              </a:rPr>
              <a:pPr/>
              <a:t>‹#›</a:t>
            </a:fld>
            <a:endParaRPr lang="en-AU">
              <a:solidFill>
                <a:srgbClr val="DBF5F9"/>
              </a:solidFill>
            </a:endParaRPr>
          </a:p>
        </p:txBody>
      </p:sp>
    </p:spTree>
    <p:extLst>
      <p:ext uri="{BB962C8B-B14F-4D97-AF65-F5344CB8AC3E}">
        <p14:creationId xmlns:p14="http://schemas.microsoft.com/office/powerpoint/2010/main" val="3852741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217E10-5C92-4D29-A6FE-B46892B06517}" type="datetimeFigureOut">
              <a:rPr lang="en-AU" smtClean="0">
                <a:solidFill>
                  <a:srgbClr val="04617B"/>
                </a:solidFill>
              </a:rPr>
              <a:pPr/>
              <a:t>15/08/2016</a:t>
            </a:fld>
            <a:endParaRPr lang="en-AU">
              <a:solidFill>
                <a:srgbClr val="04617B"/>
              </a:solidFill>
            </a:endParaRPr>
          </a:p>
        </p:txBody>
      </p:sp>
      <p:sp>
        <p:nvSpPr>
          <p:cNvPr id="5" name="Footer Placeholder 4"/>
          <p:cNvSpPr>
            <a:spLocks noGrp="1"/>
          </p:cNvSpPr>
          <p:nvPr>
            <p:ph type="ftr" sz="quarter" idx="11"/>
          </p:nvPr>
        </p:nvSpPr>
        <p:spPr/>
        <p:txBody>
          <a:bodyPr/>
          <a:lstStyle/>
          <a:p>
            <a:endParaRPr lang="en-AU">
              <a:solidFill>
                <a:srgbClr val="04617B"/>
              </a:solidFill>
            </a:endParaRPr>
          </a:p>
        </p:txBody>
      </p:sp>
      <p:sp>
        <p:nvSpPr>
          <p:cNvPr id="6" name="Slide Number Placeholder 5"/>
          <p:cNvSpPr>
            <a:spLocks noGrp="1"/>
          </p:cNvSpPr>
          <p:nvPr>
            <p:ph type="sldNum" sz="quarter" idx="12"/>
          </p:nvPr>
        </p:nvSpPr>
        <p:spPr/>
        <p:txBody>
          <a:bodyPr/>
          <a:lstStyle/>
          <a:p>
            <a:fld id="{5E996685-CB2C-4684-A25F-8D8634A94BAD}" type="slidenum">
              <a:rPr lang="en-AU" smtClean="0">
                <a:solidFill>
                  <a:srgbClr val="04617B"/>
                </a:solidFill>
              </a:rPr>
              <a:pPr/>
              <a:t>‹#›</a:t>
            </a:fld>
            <a:endParaRPr lang="en-AU">
              <a:solidFill>
                <a:srgbClr val="04617B"/>
              </a:solidFill>
            </a:endParaRPr>
          </a:p>
        </p:txBody>
      </p:sp>
      <p:sp>
        <p:nvSpPr>
          <p:cNvPr id="7" name="Title 6"/>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63419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Text Placeholder 2"/>
          <p:cNvSpPr>
            <a:spLocks noGrp="1"/>
          </p:cNvSpPr>
          <p:nvPr>
            <p:ph type="body" idx="1"/>
          </p:nvPr>
        </p:nvSpPr>
        <p:spPr>
          <a:xfrm>
            <a:off x="7162801" y="2892277"/>
            <a:ext cx="1600201" cy="1645920"/>
          </a:xfrm>
        </p:spPr>
        <p:txBody>
          <a:bodyPr anchor="ctr"/>
          <a:lstStyle>
            <a:lvl1pPr marL="0" indent="0">
              <a:buNone/>
              <a:defRPr sz="2000">
                <a:solidFill>
                  <a:schemeClr val="bg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79217E10-5C92-4D29-A6FE-B46892B06517}" type="datetimeFigureOut">
              <a:rPr lang="en-AU" smtClean="0"/>
              <a:pPr/>
              <a:t>15/08/2016</a:t>
            </a:fld>
            <a:endParaRPr lang="en-AU"/>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5E996685-CB2C-4684-A25F-8D8634A94BAD}" type="slidenum">
              <a:rPr lang="en-AU" smtClean="0">
                <a:solidFill>
                  <a:srgbClr val="DBF5F9"/>
                </a:solidFill>
              </a:rPr>
              <a:pPr/>
              <a:t>‹#›</a:t>
            </a:fld>
            <a:endParaRPr lang="en-AU">
              <a:solidFill>
                <a:srgbClr val="DBF5F9"/>
              </a:solidFill>
            </a:endParaRPr>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AU"/>
          </a:p>
        </p:txBody>
      </p:sp>
      <p:sp>
        <p:nvSpPr>
          <p:cNvPr id="12" name="Title 11"/>
          <p:cNvSpPr>
            <a:spLocks noGrp="1"/>
          </p:cNvSpPr>
          <p:nvPr>
            <p:ph type="title"/>
          </p:nvPr>
        </p:nvSpPr>
        <p:spPr>
          <a:xfrm>
            <a:off x="381000" y="2892277"/>
            <a:ext cx="6324600" cy="1645920"/>
          </a:xfrm>
        </p:spPr>
        <p:txBody>
          <a:bodyPr/>
          <a:lstStyle>
            <a:lvl1pPr algn="r">
              <a:defRPr sz="4200" spc="151" baseline="0"/>
            </a:lvl1pPr>
          </a:lstStyle>
          <a:p>
            <a:r>
              <a:rPr lang="en-US" smtClean="0"/>
              <a:t>Click to edit Master title style</a:t>
            </a:r>
            <a:endParaRPr lang="en-US" dirty="0"/>
          </a:p>
        </p:txBody>
      </p:sp>
    </p:spTree>
    <p:extLst>
      <p:ext uri="{BB962C8B-B14F-4D97-AF65-F5344CB8AC3E}">
        <p14:creationId xmlns:p14="http://schemas.microsoft.com/office/powerpoint/2010/main" val="3654292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9217E10-5C92-4D29-A6FE-B46892B06517}" type="datetimeFigureOut">
              <a:rPr lang="en-AU" smtClean="0">
                <a:solidFill>
                  <a:srgbClr val="04617B"/>
                </a:solidFill>
              </a:rPr>
              <a:pPr/>
              <a:t>15/08/2016</a:t>
            </a:fld>
            <a:endParaRPr lang="en-AU">
              <a:solidFill>
                <a:srgbClr val="04617B"/>
              </a:solidFill>
            </a:endParaRPr>
          </a:p>
        </p:txBody>
      </p:sp>
      <p:sp>
        <p:nvSpPr>
          <p:cNvPr id="6" name="Footer Placeholder 5"/>
          <p:cNvSpPr>
            <a:spLocks noGrp="1"/>
          </p:cNvSpPr>
          <p:nvPr>
            <p:ph type="ftr" sz="quarter" idx="11"/>
          </p:nvPr>
        </p:nvSpPr>
        <p:spPr/>
        <p:txBody>
          <a:bodyPr/>
          <a:lstStyle/>
          <a:p>
            <a:endParaRPr lang="en-AU">
              <a:solidFill>
                <a:srgbClr val="04617B"/>
              </a:solidFill>
            </a:endParaRPr>
          </a:p>
        </p:txBody>
      </p:sp>
      <p:sp>
        <p:nvSpPr>
          <p:cNvPr id="7" name="Slide Number Placeholder 6"/>
          <p:cNvSpPr>
            <a:spLocks noGrp="1"/>
          </p:cNvSpPr>
          <p:nvPr>
            <p:ph type="sldNum" sz="quarter" idx="12"/>
          </p:nvPr>
        </p:nvSpPr>
        <p:spPr/>
        <p:txBody>
          <a:bodyPr/>
          <a:lstStyle/>
          <a:p>
            <a:fld id="{5E996685-CB2C-4684-A25F-8D8634A94BAD}" type="slidenum">
              <a:rPr lang="en-AU" smtClean="0">
                <a:solidFill>
                  <a:srgbClr val="04617B"/>
                </a:solidFill>
              </a:rPr>
              <a:pPr/>
              <a:t>‹#›</a:t>
            </a:fld>
            <a:endParaRPr lang="en-AU">
              <a:solidFill>
                <a:srgbClr val="04617B"/>
              </a:solidFill>
            </a:endParaRPr>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22793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3"/>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7" y="1722438"/>
            <a:ext cx="4041775" cy="639762"/>
          </a:xfrm>
        </p:spPr>
        <p:txBody>
          <a:bodyPr anchor="b"/>
          <a:lstStyle>
            <a:lvl1pPr marL="0" indent="0" algn="ctr">
              <a:buNone/>
              <a:defRPr sz="2400" b="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438403"/>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217E10-5C92-4D29-A6FE-B46892B06517}" type="datetimeFigureOut">
              <a:rPr lang="en-AU" smtClean="0">
                <a:solidFill>
                  <a:srgbClr val="04617B"/>
                </a:solidFill>
              </a:rPr>
              <a:pPr/>
              <a:t>15/08/2016</a:t>
            </a:fld>
            <a:endParaRPr lang="en-AU">
              <a:solidFill>
                <a:srgbClr val="04617B"/>
              </a:solidFill>
            </a:endParaRPr>
          </a:p>
        </p:txBody>
      </p:sp>
      <p:sp>
        <p:nvSpPr>
          <p:cNvPr id="8" name="Footer Placeholder 7"/>
          <p:cNvSpPr>
            <a:spLocks noGrp="1"/>
          </p:cNvSpPr>
          <p:nvPr>
            <p:ph type="ftr" sz="quarter" idx="11"/>
          </p:nvPr>
        </p:nvSpPr>
        <p:spPr/>
        <p:txBody>
          <a:bodyPr/>
          <a:lstStyle/>
          <a:p>
            <a:endParaRPr lang="en-AU">
              <a:solidFill>
                <a:srgbClr val="04617B"/>
              </a:solidFill>
            </a:endParaRPr>
          </a:p>
        </p:txBody>
      </p:sp>
      <p:sp>
        <p:nvSpPr>
          <p:cNvPr id="9" name="Slide Number Placeholder 8"/>
          <p:cNvSpPr>
            <a:spLocks noGrp="1"/>
          </p:cNvSpPr>
          <p:nvPr>
            <p:ph type="sldNum" sz="quarter" idx="12"/>
          </p:nvPr>
        </p:nvSpPr>
        <p:spPr/>
        <p:txBody>
          <a:bodyPr/>
          <a:lstStyle/>
          <a:p>
            <a:fld id="{5E996685-CB2C-4684-A25F-8D8634A94BAD}" type="slidenum">
              <a:rPr lang="en-AU" smtClean="0">
                <a:solidFill>
                  <a:srgbClr val="04617B"/>
                </a:solidFill>
              </a:rPr>
              <a:pPr/>
              <a:t>‹#›</a:t>
            </a:fld>
            <a:endParaRPr lang="en-AU">
              <a:solidFill>
                <a:srgbClr val="04617B"/>
              </a:solidFill>
            </a:endParaRPr>
          </a:p>
        </p:txBody>
      </p:sp>
      <p:sp>
        <p:nvSpPr>
          <p:cNvPr id="10" name="Title 9"/>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69656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9217E10-5C92-4D29-A6FE-B46892B06517}" type="datetimeFigureOut">
              <a:rPr lang="en-AU" smtClean="0">
                <a:solidFill>
                  <a:srgbClr val="04617B"/>
                </a:solidFill>
              </a:rPr>
              <a:pPr/>
              <a:t>15/08/2016</a:t>
            </a:fld>
            <a:endParaRPr lang="en-AU">
              <a:solidFill>
                <a:srgbClr val="04617B"/>
              </a:solidFill>
            </a:endParaRPr>
          </a:p>
        </p:txBody>
      </p:sp>
      <p:sp>
        <p:nvSpPr>
          <p:cNvPr id="4" name="Footer Placeholder 3"/>
          <p:cNvSpPr>
            <a:spLocks noGrp="1"/>
          </p:cNvSpPr>
          <p:nvPr>
            <p:ph type="ftr" sz="quarter" idx="11"/>
          </p:nvPr>
        </p:nvSpPr>
        <p:spPr/>
        <p:txBody>
          <a:bodyPr/>
          <a:lstStyle/>
          <a:p>
            <a:endParaRPr lang="en-AU">
              <a:solidFill>
                <a:srgbClr val="04617B"/>
              </a:solidFill>
            </a:endParaRPr>
          </a:p>
        </p:txBody>
      </p:sp>
      <p:sp>
        <p:nvSpPr>
          <p:cNvPr id="5" name="Slide Number Placeholder 4"/>
          <p:cNvSpPr>
            <a:spLocks noGrp="1"/>
          </p:cNvSpPr>
          <p:nvPr>
            <p:ph type="sldNum" sz="quarter" idx="12"/>
          </p:nvPr>
        </p:nvSpPr>
        <p:spPr/>
        <p:txBody>
          <a:bodyPr/>
          <a:lstStyle/>
          <a:p>
            <a:fld id="{5E996685-CB2C-4684-A25F-8D8634A94BAD}" type="slidenum">
              <a:rPr lang="en-AU" smtClean="0">
                <a:solidFill>
                  <a:srgbClr val="04617B"/>
                </a:solidFill>
              </a:rPr>
              <a:pPr/>
              <a:t>‹#›</a:t>
            </a:fld>
            <a:endParaRPr lang="en-AU">
              <a:solidFill>
                <a:srgbClr val="04617B"/>
              </a:solidFill>
            </a:endParaRPr>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88543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Date Placeholder 1"/>
          <p:cNvSpPr>
            <a:spLocks noGrp="1"/>
          </p:cNvSpPr>
          <p:nvPr>
            <p:ph type="dt" sz="half" idx="10"/>
          </p:nvPr>
        </p:nvSpPr>
        <p:spPr/>
        <p:txBody>
          <a:bodyPr/>
          <a:lstStyle/>
          <a:p>
            <a:fld id="{79217E10-5C92-4D29-A6FE-B46892B06517}" type="datetimeFigureOut">
              <a:rPr lang="en-AU" smtClean="0">
                <a:solidFill>
                  <a:srgbClr val="04617B"/>
                </a:solidFill>
              </a:rPr>
              <a:pPr/>
              <a:t>15/08/2016</a:t>
            </a:fld>
            <a:endParaRPr lang="en-AU">
              <a:solidFill>
                <a:srgbClr val="04617B"/>
              </a:solidFill>
            </a:endParaRPr>
          </a:p>
        </p:txBody>
      </p:sp>
      <p:sp>
        <p:nvSpPr>
          <p:cNvPr id="3" name="Footer Placeholder 2"/>
          <p:cNvSpPr>
            <a:spLocks noGrp="1"/>
          </p:cNvSpPr>
          <p:nvPr>
            <p:ph type="ftr" sz="quarter" idx="11"/>
          </p:nvPr>
        </p:nvSpPr>
        <p:spPr/>
        <p:txBody>
          <a:bodyPr/>
          <a:lstStyle/>
          <a:p>
            <a:endParaRPr lang="en-AU">
              <a:solidFill>
                <a:srgbClr val="04617B"/>
              </a:solidFill>
            </a:endParaRPr>
          </a:p>
        </p:txBody>
      </p:sp>
      <p:sp>
        <p:nvSpPr>
          <p:cNvPr id="4" name="Slide Number Placeholder 3"/>
          <p:cNvSpPr>
            <a:spLocks noGrp="1"/>
          </p:cNvSpPr>
          <p:nvPr>
            <p:ph type="sldNum" sz="quarter" idx="12"/>
          </p:nvPr>
        </p:nvSpPr>
        <p:spPr/>
        <p:txBody>
          <a:bodyPr/>
          <a:lstStyle/>
          <a:p>
            <a:fld id="{5E996685-CB2C-4684-A25F-8D8634A94BAD}" type="slidenum">
              <a:rPr lang="en-AU" smtClean="0">
                <a:solidFill>
                  <a:srgbClr val="04617B"/>
                </a:solidFill>
              </a:rPr>
              <a:pPr/>
              <a:t>‹#›</a:t>
            </a:fld>
            <a:endParaRPr lang="en-AU">
              <a:solidFill>
                <a:srgbClr val="04617B"/>
              </a:solidFill>
            </a:endParaRPr>
          </a:p>
        </p:txBody>
      </p:sp>
    </p:spTree>
    <p:extLst>
      <p:ext uri="{BB962C8B-B14F-4D97-AF65-F5344CB8AC3E}">
        <p14:creationId xmlns:p14="http://schemas.microsoft.com/office/powerpoint/2010/main" val="3784048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Content Placeholder 2"/>
          <p:cNvSpPr>
            <a:spLocks noGrp="1"/>
          </p:cNvSpPr>
          <p:nvPr>
            <p:ph idx="1"/>
          </p:nvPr>
        </p:nvSpPr>
        <p:spPr>
          <a:xfrm>
            <a:off x="609600" y="304804"/>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217E10-5C92-4D29-A6FE-B46892B06517}" type="datetimeFigureOut">
              <a:rPr lang="en-AU" smtClean="0">
                <a:solidFill>
                  <a:srgbClr val="04617B"/>
                </a:solidFill>
              </a:rPr>
              <a:pPr/>
              <a:t>15/08/2016</a:t>
            </a:fld>
            <a:endParaRPr lang="en-AU">
              <a:solidFill>
                <a:srgbClr val="04617B"/>
              </a:solidFill>
            </a:endParaRPr>
          </a:p>
        </p:txBody>
      </p:sp>
      <p:sp>
        <p:nvSpPr>
          <p:cNvPr id="6" name="Footer Placeholder 5"/>
          <p:cNvSpPr>
            <a:spLocks noGrp="1"/>
          </p:cNvSpPr>
          <p:nvPr>
            <p:ph type="ftr" sz="quarter" idx="11"/>
          </p:nvPr>
        </p:nvSpPr>
        <p:spPr/>
        <p:txBody>
          <a:bodyPr/>
          <a:lstStyle/>
          <a:p>
            <a:endParaRPr lang="en-AU">
              <a:solidFill>
                <a:srgbClr val="04617B"/>
              </a:solidFill>
            </a:endParaRPr>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5E996685-CB2C-4684-A25F-8D8634A94BAD}" type="slidenum">
              <a:rPr lang="en-AU" smtClean="0"/>
              <a:pPr/>
              <a:t>‹#›</a:t>
            </a:fld>
            <a:endParaRPr lang="en-AU"/>
          </a:p>
        </p:txBody>
      </p:sp>
      <p:sp>
        <p:nvSpPr>
          <p:cNvPr id="11" name="Title 10"/>
          <p:cNvSpPr>
            <a:spLocks noGrp="1"/>
          </p:cNvSpPr>
          <p:nvPr>
            <p:ph type="title"/>
          </p:nvPr>
        </p:nvSpPr>
        <p:spPr>
          <a:xfrm>
            <a:off x="7159752" y="457200"/>
            <a:ext cx="1675660" cy="1673352"/>
          </a:xfrm>
        </p:spPr>
        <p:txBody>
          <a:bodyPr anchor="b"/>
          <a:lstStyle>
            <a:lvl1pPr algn="l">
              <a:defRPr sz="2000" spc="151" baseline="0"/>
            </a:lvl1pPr>
          </a:lstStyle>
          <a:p>
            <a:r>
              <a:rPr lang="en-US" smtClean="0"/>
              <a:t>Click to edit Master title style</a:t>
            </a:r>
            <a:endParaRPr lang="en-US" dirty="0"/>
          </a:p>
        </p:txBody>
      </p:sp>
    </p:spTree>
    <p:extLst>
      <p:ext uri="{BB962C8B-B14F-4D97-AF65-F5344CB8AC3E}">
        <p14:creationId xmlns:p14="http://schemas.microsoft.com/office/powerpoint/2010/main" val="77214590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217E10-5C92-4D29-A6FE-B46892B06517}" type="datetimeFigureOut">
              <a:rPr lang="en-AU" smtClean="0">
                <a:solidFill>
                  <a:srgbClr val="DBF5F9"/>
                </a:solidFill>
              </a:rPr>
              <a:pPr/>
              <a:t>15/08/2016</a:t>
            </a:fld>
            <a:endParaRPr lang="en-AU">
              <a:solidFill>
                <a:srgbClr val="DBF5F9"/>
              </a:solidFill>
            </a:endParaRPr>
          </a:p>
        </p:txBody>
      </p:sp>
      <p:sp>
        <p:nvSpPr>
          <p:cNvPr id="6" name="Footer Placeholder 5"/>
          <p:cNvSpPr>
            <a:spLocks noGrp="1"/>
          </p:cNvSpPr>
          <p:nvPr>
            <p:ph type="ftr" sz="quarter" idx="11"/>
          </p:nvPr>
        </p:nvSpPr>
        <p:spPr/>
        <p:txBody>
          <a:bodyPr/>
          <a:lstStyle/>
          <a:p>
            <a:endParaRPr lang="en-AU">
              <a:solidFill>
                <a:srgbClr val="DBF5F9"/>
              </a:solidFill>
            </a:endParaRPr>
          </a:p>
        </p:txBody>
      </p:sp>
      <p:sp>
        <p:nvSpPr>
          <p:cNvPr id="7" name="Slide Number Placeholder 6"/>
          <p:cNvSpPr>
            <a:spLocks noGrp="1"/>
          </p:cNvSpPr>
          <p:nvPr>
            <p:ph type="sldNum" sz="quarter" idx="12"/>
          </p:nvPr>
        </p:nvSpPr>
        <p:spPr/>
        <p:txBody>
          <a:bodyPr/>
          <a:lstStyle/>
          <a:p>
            <a:fld id="{5E996685-CB2C-4684-A25F-8D8634A94BAD}" type="slidenum">
              <a:rPr lang="en-AU" smtClean="0">
                <a:solidFill>
                  <a:srgbClr val="DBF5F9"/>
                </a:solidFill>
              </a:rPr>
              <a:pPr/>
              <a:t>‹#›</a:t>
            </a:fld>
            <a:endParaRPr lang="en-AU">
              <a:solidFill>
                <a:srgbClr val="DBF5F9"/>
              </a:solidFill>
            </a:endParaRPr>
          </a:p>
        </p:txBody>
      </p:sp>
      <p:sp>
        <p:nvSpPr>
          <p:cNvPr id="10" name="Title 9"/>
          <p:cNvSpPr>
            <a:spLocks noGrp="1"/>
          </p:cNvSpPr>
          <p:nvPr>
            <p:ph type="title"/>
          </p:nvPr>
        </p:nvSpPr>
        <p:spPr>
          <a:xfrm>
            <a:off x="7162800" y="460248"/>
            <a:ext cx="1676400" cy="1673352"/>
          </a:xfrm>
        </p:spPr>
        <p:txBody>
          <a:bodyPr anchor="b"/>
          <a:lstStyle>
            <a:lvl1pPr algn="l">
              <a:defRPr sz="2000" spc="151" baseline="0">
                <a:solidFill>
                  <a:schemeClr val="tx2"/>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67431674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 name="Rectangle 7"/>
          <p:cNvSpPr/>
          <p:nvPr/>
        </p:nvSpPr>
        <p:spPr>
          <a:xfrm>
            <a:off x="152401" y="152404"/>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79217E10-5C92-4D29-A6FE-B46892B06517}" type="datetimeFigureOut">
              <a:rPr lang="en-AU" smtClean="0">
                <a:solidFill>
                  <a:srgbClr val="04617B"/>
                </a:solidFill>
              </a:rPr>
              <a:pPr/>
              <a:t>15/08/2016</a:t>
            </a:fld>
            <a:endParaRPr lang="en-AU">
              <a:solidFill>
                <a:srgbClr val="04617B"/>
              </a:solidFill>
            </a:endParaRPr>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AU">
              <a:solidFill>
                <a:srgbClr val="04617B"/>
              </a:solidFill>
            </a:endParaRPr>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5E996685-CB2C-4684-A25F-8D8634A94BAD}" type="slidenum">
              <a:rPr lang="en-AU" smtClean="0">
                <a:solidFill>
                  <a:srgbClr val="04617B"/>
                </a:solidFill>
              </a:rPr>
              <a:pPr/>
              <a:t>‹#›</a:t>
            </a:fld>
            <a:endParaRPr lang="en-AU">
              <a:solidFill>
                <a:srgbClr val="04617B"/>
              </a:solidFill>
            </a:endParaRPr>
          </a:p>
        </p:txBody>
      </p:sp>
    </p:spTree>
    <p:extLst>
      <p:ext uri="{BB962C8B-B14F-4D97-AF65-F5344CB8AC3E}">
        <p14:creationId xmlns:p14="http://schemas.microsoft.com/office/powerpoint/2010/main" val="23681144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377"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13" indent="-228594" algn="l" defTabSz="914377" rtl="0" eaLnBrk="1" latinLnBrk="0" hangingPunct="1">
        <a:spcBef>
          <a:spcPct val="20000"/>
        </a:spcBef>
        <a:buClr>
          <a:schemeClr val="accent1"/>
        </a:buClr>
        <a:buFont typeface="Wingdings 2" pitchFamily="18" charset="2"/>
        <a:buChar char=""/>
        <a:defRPr sz="2000" kern="1200" spc="151" baseline="0">
          <a:solidFill>
            <a:schemeClr val="tx2"/>
          </a:solidFill>
          <a:latin typeface="+mn-lt"/>
          <a:ea typeface="+mn-ea"/>
          <a:cs typeface="+mn-cs"/>
        </a:defRPr>
      </a:lvl1pPr>
      <a:lvl2pPr marL="548626" indent="-182875" algn="l" defTabSz="914377"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39" indent="-182875" algn="l" defTabSz="914377"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53" indent="-182875" algn="l" defTabSz="914377"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28" indent="-182875" algn="l" defTabSz="914377"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41" indent="-182875" algn="l" defTabSz="914377"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754" indent="-182875" algn="l" defTabSz="914377"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067" indent="-182875" algn="l" defTabSz="914377"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381" indent="-182875" algn="l" defTabSz="914377"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www.pacificclimatechangescience.org/publications/reports/climate-variability-extremes-and-change-in-the-western-tropical-pacific-2014/"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95536" y="1484784"/>
            <a:ext cx="5544616" cy="1446550"/>
          </a:xfrm>
          <a:prstGeom prst="rect">
            <a:avLst/>
          </a:prstGeom>
          <a:noFill/>
        </p:spPr>
        <p:txBody>
          <a:bodyPr wrap="square" rtlCol="0">
            <a:spAutoFit/>
          </a:bodyPr>
          <a:lstStyle/>
          <a:p>
            <a:pPr algn="r"/>
            <a:r>
              <a:rPr lang="en-US" sz="4400" dirty="0" smtClean="0">
                <a:solidFill>
                  <a:prstClr val="white"/>
                </a:solidFill>
              </a:rPr>
              <a:t>Introduction to Metadata</a:t>
            </a:r>
            <a:endParaRPr lang="en-US" sz="2800" dirty="0">
              <a:solidFill>
                <a:prstClr val="white"/>
              </a:solidFill>
            </a:endParaRP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66257" y="5649021"/>
            <a:ext cx="674095" cy="876323"/>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18051" y="6093296"/>
            <a:ext cx="985060" cy="455996"/>
          </a:xfrm>
          <a:prstGeom prst="rect">
            <a:avLst/>
          </a:prstGeom>
        </p:spPr>
      </p:pic>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8051" y="5615011"/>
            <a:ext cx="985060" cy="406277"/>
          </a:xfrm>
          <a:prstGeom prst="rect">
            <a:avLst/>
          </a:prstGeom>
        </p:spPr>
      </p:pic>
      <p:pic>
        <p:nvPicPr>
          <p:cNvPr id="2051" name="Picture 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79511" y="5949146"/>
            <a:ext cx="6660000" cy="744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13855" y="4797152"/>
            <a:ext cx="1644423" cy="696779"/>
          </a:xfrm>
          <a:prstGeom prst="rect">
            <a:avLst/>
          </a:prstGeom>
        </p:spPr>
      </p:pic>
      <p:sp>
        <p:nvSpPr>
          <p:cNvPr id="4" name="TextBox 3"/>
          <p:cNvSpPr txBox="1"/>
          <p:nvPr/>
        </p:nvSpPr>
        <p:spPr>
          <a:xfrm>
            <a:off x="1174424" y="4002370"/>
            <a:ext cx="4765728" cy="923330"/>
          </a:xfrm>
          <a:prstGeom prst="rect">
            <a:avLst/>
          </a:prstGeom>
          <a:noFill/>
        </p:spPr>
        <p:txBody>
          <a:bodyPr wrap="square" rtlCol="0">
            <a:spAutoFit/>
          </a:bodyPr>
          <a:lstStyle/>
          <a:p>
            <a:pPr algn="r"/>
            <a:r>
              <a:rPr lang="en-AU" dirty="0" smtClean="0">
                <a:solidFill>
                  <a:schemeClr val="bg1"/>
                </a:solidFill>
              </a:rPr>
              <a:t>Rebecca Brown, Griffith University </a:t>
            </a:r>
          </a:p>
          <a:p>
            <a:pPr algn="r"/>
            <a:r>
              <a:rPr lang="en-US" dirty="0" smtClean="0">
                <a:solidFill>
                  <a:prstClr val="white"/>
                </a:solidFill>
              </a:rPr>
              <a:t>17</a:t>
            </a:r>
            <a:r>
              <a:rPr lang="en-US" baseline="30000" dirty="0" smtClean="0">
                <a:solidFill>
                  <a:prstClr val="white"/>
                </a:solidFill>
              </a:rPr>
              <a:t>th</a:t>
            </a:r>
            <a:r>
              <a:rPr lang="en-US" dirty="0" smtClean="0">
                <a:solidFill>
                  <a:prstClr val="white"/>
                </a:solidFill>
              </a:rPr>
              <a:t> August 2016</a:t>
            </a:r>
          </a:p>
          <a:p>
            <a:endParaRPr lang="en-US" dirty="0">
              <a:solidFill>
                <a:prstClr val="white"/>
              </a:solidFill>
            </a:endParaRPr>
          </a:p>
        </p:txBody>
      </p:sp>
      <p:pic>
        <p:nvPicPr>
          <p:cNvPr id="11" name="Picture 10"/>
          <p:cNvPicPr>
            <a:picLocks noChangeAspect="1"/>
          </p:cNvPicPr>
          <p:nvPr/>
        </p:nvPicPr>
        <p:blipFill>
          <a:blip r:embed="rId8"/>
          <a:stretch>
            <a:fillRect/>
          </a:stretch>
        </p:blipFill>
        <p:spPr>
          <a:xfrm>
            <a:off x="6851868" y="140709"/>
            <a:ext cx="2156208" cy="4578898"/>
          </a:xfrm>
          <a:prstGeom prst="rect">
            <a:avLst/>
          </a:prstGeom>
        </p:spPr>
      </p:pic>
    </p:spTree>
    <p:extLst>
      <p:ext uri="{BB962C8B-B14F-4D97-AF65-F5344CB8AC3E}">
        <p14:creationId xmlns:p14="http://schemas.microsoft.com/office/powerpoint/2010/main" val="4029700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a:blip r:embed="rId3"/>
          <a:stretch>
            <a:fillRect/>
          </a:stretch>
        </p:blipFill>
        <p:spPr>
          <a:xfrm>
            <a:off x="295205" y="1719580"/>
            <a:ext cx="2082235" cy="2377458"/>
          </a:xfrm>
          <a:prstGeom prst="rect">
            <a:avLst/>
          </a:prstGeom>
        </p:spPr>
      </p:pic>
      <p:sp>
        <p:nvSpPr>
          <p:cNvPr id="7" name="Content Placeholder 6"/>
          <p:cNvSpPr>
            <a:spLocks noGrp="1"/>
          </p:cNvSpPr>
          <p:nvPr>
            <p:ph sz="half" idx="2"/>
          </p:nvPr>
        </p:nvSpPr>
        <p:spPr>
          <a:xfrm>
            <a:off x="2377440" y="1719072"/>
            <a:ext cx="6663690" cy="4110228"/>
          </a:xfrm>
        </p:spPr>
        <p:txBody>
          <a:bodyPr>
            <a:normAutofit fontScale="25000" lnSpcReduction="20000"/>
          </a:bodyPr>
          <a:lstStyle/>
          <a:p>
            <a:pPr marL="45719" indent="0">
              <a:buNone/>
            </a:pPr>
            <a:r>
              <a:rPr lang="en-AU" sz="7200" b="1" i="1" dirty="0">
                <a:solidFill>
                  <a:srgbClr val="C00000"/>
                </a:solidFill>
                <a:latin typeface="Garamond" panose="02020404030301010803" pitchFamily="18" charset="0"/>
                <a:cs typeface="Courier New" panose="02070309020205020404" pitchFamily="49" charset="0"/>
              </a:rPr>
              <a:t>Title</a:t>
            </a:r>
            <a:r>
              <a:rPr lang="en-AU" sz="7200" dirty="0">
                <a:latin typeface="Garamond" panose="02020404030301010803" pitchFamily="18" charset="0"/>
                <a:cs typeface="Courier New" panose="02070309020205020404" pitchFamily="49" charset="0"/>
              </a:rPr>
              <a:t>: </a:t>
            </a:r>
            <a:r>
              <a:rPr lang="en-AU" sz="7200" dirty="0">
                <a:latin typeface="Garamond" panose="02020404030301010803" pitchFamily="18" charset="0"/>
              </a:rPr>
              <a:t>Climate Variability, Extremes and Change in the Western Tropical Pacific: New Science and Updated Country Reports 2014- Chapter 16. </a:t>
            </a:r>
            <a:r>
              <a:rPr lang="en-AU" sz="7200" dirty="0" smtClean="0">
                <a:latin typeface="Garamond" panose="02020404030301010803" pitchFamily="18" charset="0"/>
              </a:rPr>
              <a:t>Vanuatu</a:t>
            </a:r>
            <a:endParaRPr lang="en-AU" sz="7200" dirty="0" smtClean="0">
              <a:latin typeface="Garamond" panose="02020404030301010803" pitchFamily="18" charset="0"/>
              <a:cs typeface="Courier New" panose="02070309020205020404" pitchFamily="49" charset="0"/>
            </a:endParaRPr>
          </a:p>
          <a:p>
            <a:pPr marL="45719" indent="0">
              <a:buNone/>
            </a:pPr>
            <a:r>
              <a:rPr lang="en-AU" sz="7200" b="1" i="1" dirty="0" smtClean="0">
                <a:solidFill>
                  <a:srgbClr val="C00000"/>
                </a:solidFill>
                <a:latin typeface="Garamond" panose="02020404030301010803" pitchFamily="18" charset="0"/>
                <a:cs typeface="Courier New" panose="02070309020205020404" pitchFamily="49" charset="0"/>
              </a:rPr>
              <a:t>Description</a:t>
            </a:r>
            <a:r>
              <a:rPr lang="en-AU" sz="7200" dirty="0" smtClean="0">
                <a:solidFill>
                  <a:srgbClr val="C00000"/>
                </a:solidFill>
                <a:latin typeface="Garamond" panose="02020404030301010803" pitchFamily="18" charset="0"/>
                <a:cs typeface="Courier New" panose="02070309020205020404" pitchFamily="49" charset="0"/>
              </a:rPr>
              <a:t>: </a:t>
            </a:r>
            <a:r>
              <a:rPr lang="en-AU" sz="7200" dirty="0">
                <a:latin typeface="Garamond" panose="02020404030301010803" pitchFamily="18" charset="0"/>
              </a:rPr>
              <a:t>This report, a major output of the PACCSAP Programme, documents the latest scientific understanding of large-scale climate processes, observations, extremes and projections in the western tropical Pacific. This chapter focuses specifically on Vanuatu. It provides a climate summary, information on seasonal cycles, observed trends and climate projections</a:t>
            </a:r>
            <a:r>
              <a:rPr lang="en-AU" sz="7200" dirty="0" smtClean="0">
                <a:latin typeface="Garamond" panose="02020404030301010803" pitchFamily="18" charset="0"/>
              </a:rPr>
              <a:t>.</a:t>
            </a:r>
            <a:endParaRPr lang="en-AU" sz="7200" b="1" i="1" dirty="0" smtClean="0">
              <a:latin typeface="Garamond" panose="02020404030301010803" pitchFamily="18" charset="0"/>
            </a:endParaRPr>
          </a:p>
          <a:p>
            <a:pPr marL="45719" indent="0">
              <a:buNone/>
            </a:pPr>
            <a:r>
              <a:rPr lang="en-AU" sz="7200" b="1" i="1" dirty="0" smtClean="0">
                <a:solidFill>
                  <a:srgbClr val="C00000"/>
                </a:solidFill>
                <a:latin typeface="Garamond" panose="02020404030301010803" pitchFamily="18" charset="0"/>
              </a:rPr>
              <a:t>Publisher</a:t>
            </a:r>
            <a:r>
              <a:rPr lang="en-AU" sz="7200" dirty="0">
                <a:solidFill>
                  <a:srgbClr val="C00000"/>
                </a:solidFill>
                <a:latin typeface="Garamond" panose="02020404030301010803" pitchFamily="18" charset="0"/>
              </a:rPr>
              <a:t>: </a:t>
            </a:r>
            <a:r>
              <a:rPr lang="en-AU" sz="7200" dirty="0">
                <a:latin typeface="Garamond" panose="02020404030301010803" pitchFamily="18" charset="0"/>
              </a:rPr>
              <a:t>Australian Bureau of Meteorology and </a:t>
            </a:r>
            <a:r>
              <a:rPr lang="en-AU" sz="7200" dirty="0" smtClean="0">
                <a:latin typeface="Garamond" panose="02020404030301010803" pitchFamily="18" charset="0"/>
              </a:rPr>
              <a:t>CSIRO</a:t>
            </a:r>
            <a:endParaRPr lang="en-AU" sz="7200" b="1" i="1" dirty="0" smtClean="0">
              <a:latin typeface="Garamond" panose="02020404030301010803" pitchFamily="18" charset="0"/>
            </a:endParaRPr>
          </a:p>
          <a:p>
            <a:pPr marL="45719" indent="0">
              <a:buNone/>
            </a:pPr>
            <a:r>
              <a:rPr lang="en-AU" sz="7200" b="1" i="1" dirty="0" smtClean="0">
                <a:solidFill>
                  <a:srgbClr val="C00000"/>
                </a:solidFill>
                <a:latin typeface="Garamond" panose="02020404030301010803" pitchFamily="18" charset="0"/>
              </a:rPr>
              <a:t>Publication Date</a:t>
            </a:r>
            <a:r>
              <a:rPr lang="en-AU" sz="7200" dirty="0" smtClean="0">
                <a:solidFill>
                  <a:srgbClr val="C00000"/>
                </a:solidFill>
                <a:latin typeface="Garamond" panose="02020404030301010803" pitchFamily="18" charset="0"/>
              </a:rPr>
              <a:t>: </a:t>
            </a:r>
            <a:r>
              <a:rPr lang="en-AU" sz="7200" dirty="0" smtClean="0">
                <a:latin typeface="Garamond" panose="02020404030301010803" pitchFamily="18" charset="0"/>
              </a:rPr>
              <a:t>2014</a:t>
            </a:r>
          </a:p>
          <a:p>
            <a:pPr marL="45719" indent="0">
              <a:buNone/>
            </a:pPr>
            <a:r>
              <a:rPr lang="en-AU" sz="7200" b="1" i="1" dirty="0" smtClean="0">
                <a:solidFill>
                  <a:srgbClr val="C00000"/>
                </a:solidFill>
                <a:latin typeface="Garamond" panose="02020404030301010803" pitchFamily="18" charset="0"/>
              </a:rPr>
              <a:t>ISBN</a:t>
            </a:r>
            <a:r>
              <a:rPr lang="en-AU" sz="7200" dirty="0" smtClean="0">
                <a:solidFill>
                  <a:srgbClr val="C00000"/>
                </a:solidFill>
                <a:latin typeface="Garamond" panose="02020404030301010803" pitchFamily="18" charset="0"/>
              </a:rPr>
              <a:t>: </a:t>
            </a:r>
            <a:r>
              <a:rPr lang="en-AU" sz="7200" dirty="0" smtClean="0">
                <a:latin typeface="Garamond" panose="02020404030301010803" pitchFamily="18" charset="0"/>
              </a:rPr>
              <a:t>978-1-4863-0289-5</a:t>
            </a:r>
            <a:endParaRPr lang="en-AU" sz="7200" b="1" i="1" dirty="0" smtClean="0">
              <a:latin typeface="Garamond" panose="02020404030301010803" pitchFamily="18" charset="0"/>
            </a:endParaRPr>
          </a:p>
          <a:p>
            <a:pPr marL="45719" indent="0">
              <a:buNone/>
            </a:pPr>
            <a:endParaRPr lang="en-AU" sz="4000" b="1" i="1" dirty="0" smtClean="0">
              <a:latin typeface="Garamond" panose="02020404030301010803" pitchFamily="18" charset="0"/>
              <a:cs typeface="Courier New" panose="02070309020205020404" pitchFamily="49" charset="0"/>
            </a:endParaRPr>
          </a:p>
          <a:p>
            <a:pPr marL="45719" indent="0">
              <a:buNone/>
            </a:pPr>
            <a:endParaRPr lang="en-AU" sz="2400" dirty="0">
              <a:latin typeface="Garamond" panose="02020404030301010803" pitchFamily="18" charset="0"/>
              <a:cs typeface="Courier New" panose="02070309020205020404" pitchFamily="49" charset="0"/>
            </a:endParaRPr>
          </a:p>
        </p:txBody>
      </p:sp>
      <p:sp>
        <p:nvSpPr>
          <p:cNvPr id="6" name="Title 5"/>
          <p:cNvSpPr>
            <a:spLocks noGrp="1"/>
          </p:cNvSpPr>
          <p:nvPr>
            <p:ph type="title"/>
          </p:nvPr>
        </p:nvSpPr>
        <p:spPr/>
        <p:txBody>
          <a:bodyPr/>
          <a:lstStyle/>
          <a:p>
            <a:r>
              <a:rPr lang="en-AU" dirty="0" smtClean="0"/>
              <a:t>Good quality metadata</a:t>
            </a:r>
            <a:endParaRPr lang="en-AU" dirty="0"/>
          </a:p>
        </p:txBody>
      </p:sp>
      <p:sp>
        <p:nvSpPr>
          <p:cNvPr id="2" name="TextBox 1"/>
          <p:cNvSpPr txBox="1"/>
          <p:nvPr/>
        </p:nvSpPr>
        <p:spPr>
          <a:xfrm>
            <a:off x="163830" y="4858592"/>
            <a:ext cx="8465820" cy="1754326"/>
          </a:xfrm>
          <a:prstGeom prst="rect">
            <a:avLst/>
          </a:prstGeom>
          <a:noFill/>
        </p:spPr>
        <p:txBody>
          <a:bodyPr wrap="square" rtlCol="0">
            <a:spAutoFit/>
          </a:bodyPr>
          <a:lstStyle/>
          <a:p>
            <a:pPr marL="45719" indent="0">
              <a:buNone/>
            </a:pPr>
            <a:r>
              <a:rPr lang="en-AU" b="1" i="1" dirty="0" smtClean="0">
                <a:solidFill>
                  <a:srgbClr val="C00000"/>
                </a:solidFill>
                <a:latin typeface="Garamond" panose="02020404030301010803" pitchFamily="18" charset="0"/>
                <a:cs typeface="Courier New" panose="02070309020205020404" pitchFamily="49" charset="0"/>
              </a:rPr>
              <a:t>Topics/keywords</a:t>
            </a:r>
            <a:r>
              <a:rPr lang="en-AU" dirty="0" smtClean="0">
                <a:solidFill>
                  <a:srgbClr val="C00000"/>
                </a:solidFill>
                <a:latin typeface="Garamond" panose="02020404030301010803" pitchFamily="18" charset="0"/>
                <a:cs typeface="Courier New" panose="02070309020205020404" pitchFamily="49" charset="0"/>
              </a:rPr>
              <a:t>: </a:t>
            </a:r>
            <a:r>
              <a:rPr lang="en-AU" dirty="0" smtClean="0">
                <a:solidFill>
                  <a:schemeClr val="tx2"/>
                </a:solidFill>
                <a:latin typeface="Garamond" panose="02020404030301010803" pitchFamily="18" charset="0"/>
              </a:rPr>
              <a:t>Climate change science, climate projections, meteorology and weather, Vanuatu, Pacific, PACCSAP</a:t>
            </a:r>
          </a:p>
          <a:p>
            <a:pPr marL="45719" indent="0">
              <a:buNone/>
            </a:pPr>
            <a:r>
              <a:rPr lang="en-AU" b="1" i="1" dirty="0" smtClean="0">
                <a:solidFill>
                  <a:srgbClr val="C00000"/>
                </a:solidFill>
                <a:latin typeface="Garamond" panose="02020404030301010803" pitchFamily="18" charset="0"/>
                <a:cs typeface="Courier New" panose="02070309020205020404" pitchFamily="49" charset="0"/>
              </a:rPr>
              <a:t>File </a:t>
            </a:r>
            <a:r>
              <a:rPr lang="en-AU" b="1" i="1" dirty="0">
                <a:solidFill>
                  <a:srgbClr val="C00000"/>
                </a:solidFill>
                <a:latin typeface="Garamond" panose="02020404030301010803" pitchFamily="18" charset="0"/>
                <a:cs typeface="Courier New" panose="02070309020205020404" pitchFamily="49" charset="0"/>
              </a:rPr>
              <a:t>name</a:t>
            </a:r>
            <a:r>
              <a:rPr lang="en-AU" dirty="0">
                <a:solidFill>
                  <a:srgbClr val="C00000"/>
                </a:solidFill>
                <a:latin typeface="Garamond" panose="02020404030301010803" pitchFamily="18" charset="0"/>
                <a:cs typeface="Courier New" panose="02070309020205020404" pitchFamily="49" charset="0"/>
              </a:rPr>
              <a:t>: </a:t>
            </a:r>
            <a:r>
              <a:rPr lang="en-AU" dirty="0">
                <a:solidFill>
                  <a:schemeClr val="tx2"/>
                </a:solidFill>
                <a:latin typeface="Garamond" panose="02020404030301010803" pitchFamily="18" charset="0"/>
              </a:rPr>
              <a:t>PACCSAP_CountryReports2014_Ch16Vanuatu_140710.pdf</a:t>
            </a:r>
          </a:p>
          <a:p>
            <a:pPr marL="45719" indent="0">
              <a:buNone/>
            </a:pPr>
            <a:r>
              <a:rPr lang="en-AU" b="1" i="1" dirty="0" smtClean="0">
                <a:solidFill>
                  <a:srgbClr val="C00000"/>
                </a:solidFill>
                <a:latin typeface="Garamond" panose="02020404030301010803" pitchFamily="18" charset="0"/>
              </a:rPr>
              <a:t>Related </a:t>
            </a:r>
            <a:r>
              <a:rPr lang="en-AU" b="1" i="1" dirty="0">
                <a:solidFill>
                  <a:srgbClr val="C00000"/>
                </a:solidFill>
                <a:latin typeface="Garamond" panose="02020404030301010803" pitchFamily="18" charset="0"/>
              </a:rPr>
              <a:t>Information</a:t>
            </a:r>
            <a:r>
              <a:rPr lang="en-AU" dirty="0">
                <a:solidFill>
                  <a:srgbClr val="C00000"/>
                </a:solidFill>
                <a:latin typeface="Garamond" panose="02020404030301010803" pitchFamily="18" charset="0"/>
              </a:rPr>
              <a:t>: </a:t>
            </a:r>
            <a:r>
              <a:rPr lang="en-AU" dirty="0">
                <a:solidFill>
                  <a:schemeClr val="tx2"/>
                </a:solidFill>
                <a:latin typeface="Garamond" panose="02020404030301010803" pitchFamily="18" charset="0"/>
              </a:rPr>
              <a:t>The complete report and country chapters can be found at </a:t>
            </a:r>
            <a:r>
              <a:rPr lang="en-AU" sz="1600" u="sng" dirty="0">
                <a:solidFill>
                  <a:schemeClr val="tx2"/>
                </a:solidFill>
                <a:latin typeface="Garamond" panose="02020404030301010803" pitchFamily="18" charset="0"/>
                <a:hlinkClick r:id="rId4"/>
              </a:rPr>
              <a:t>http://www.pacificclimatechangescience.org/publications/reports/climate-variability-extremes-and-change-in-the-western-tropical-pacific-2014/</a:t>
            </a:r>
            <a:endParaRPr lang="en-AU" sz="1600" dirty="0">
              <a:solidFill>
                <a:schemeClr val="tx2"/>
              </a:solidFill>
              <a:latin typeface="Garamond" panose="02020404030301010803" pitchFamily="18" charset="0"/>
            </a:endParaRPr>
          </a:p>
        </p:txBody>
      </p:sp>
    </p:spTree>
    <p:extLst>
      <p:ext uri="{BB962C8B-B14F-4D97-AF65-F5344CB8AC3E}">
        <p14:creationId xmlns:p14="http://schemas.microsoft.com/office/powerpoint/2010/main" val="2472701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1821" y="1719071"/>
            <a:ext cx="8557072" cy="4913551"/>
          </a:xfrm>
        </p:spPr>
        <p:txBody>
          <a:bodyPr>
            <a:normAutofit/>
          </a:bodyPr>
          <a:lstStyle/>
          <a:p>
            <a:pPr marL="45719" indent="0">
              <a:buNone/>
            </a:pPr>
            <a:endParaRPr lang="en-AU" dirty="0"/>
          </a:p>
          <a:p>
            <a:pPr lvl="1"/>
            <a:r>
              <a:rPr lang="en-AU" dirty="0"/>
              <a:t>How will they be looking for the item</a:t>
            </a:r>
            <a:r>
              <a:rPr lang="en-AU" dirty="0" smtClean="0"/>
              <a:t>?</a:t>
            </a:r>
          </a:p>
          <a:p>
            <a:pPr lvl="1"/>
            <a:endParaRPr lang="en-AU" dirty="0"/>
          </a:p>
          <a:p>
            <a:pPr lvl="1"/>
            <a:r>
              <a:rPr lang="en-AU" dirty="0"/>
              <a:t>What keywords would they use to search for an item</a:t>
            </a:r>
            <a:r>
              <a:rPr lang="en-AU" dirty="0" smtClean="0"/>
              <a:t>?</a:t>
            </a:r>
          </a:p>
          <a:p>
            <a:pPr lvl="1"/>
            <a:endParaRPr lang="en-AU" dirty="0"/>
          </a:p>
          <a:p>
            <a:pPr lvl="1"/>
            <a:r>
              <a:rPr lang="en-AU" dirty="0"/>
              <a:t>What will they need to know in order to understand or use an item</a:t>
            </a:r>
            <a:r>
              <a:rPr lang="en-AU" dirty="0" smtClean="0"/>
              <a:t>?</a:t>
            </a:r>
          </a:p>
          <a:p>
            <a:pPr lvl="1"/>
            <a:endParaRPr lang="en-AU" dirty="0"/>
          </a:p>
          <a:p>
            <a:pPr lvl="1"/>
            <a:r>
              <a:rPr lang="en-AU" dirty="0"/>
              <a:t>Are there any characteristics of the resources that will be of particular interest to them</a:t>
            </a:r>
            <a:r>
              <a:rPr lang="en-AU" dirty="0" smtClean="0"/>
              <a:t>? E.g. </a:t>
            </a:r>
          </a:p>
          <a:p>
            <a:pPr marL="365751" lvl="1" indent="0">
              <a:buNone/>
            </a:pPr>
            <a:endParaRPr lang="en-AU" dirty="0" smtClean="0"/>
          </a:p>
          <a:p>
            <a:pPr lvl="2">
              <a:buFont typeface="Arial" panose="020B0604020202020204" pitchFamily="34" charset="0"/>
              <a:buChar char="•"/>
            </a:pPr>
            <a:r>
              <a:rPr lang="en-AU" dirty="0" smtClean="0"/>
              <a:t>will </a:t>
            </a:r>
            <a:r>
              <a:rPr lang="en-AU" dirty="0"/>
              <a:t>they be looking for case studies, lessons learned or scientific articles? </a:t>
            </a:r>
            <a:endParaRPr lang="en-AU" dirty="0" smtClean="0"/>
          </a:p>
          <a:p>
            <a:pPr lvl="2">
              <a:buFont typeface="Arial" panose="020B0604020202020204" pitchFamily="34" charset="0"/>
              <a:buChar char="•"/>
            </a:pPr>
            <a:r>
              <a:rPr lang="en-AU" dirty="0" smtClean="0"/>
              <a:t>Will </a:t>
            </a:r>
            <a:r>
              <a:rPr lang="en-AU" dirty="0"/>
              <a:t>they be looking for items that relate to a particular geographic location? </a:t>
            </a:r>
            <a:endParaRPr lang="en-AU" dirty="0" smtClean="0"/>
          </a:p>
          <a:p>
            <a:endParaRPr lang="en-AU" dirty="0"/>
          </a:p>
        </p:txBody>
      </p:sp>
      <p:sp>
        <p:nvSpPr>
          <p:cNvPr id="3" name="Title 2"/>
          <p:cNvSpPr>
            <a:spLocks noGrp="1"/>
          </p:cNvSpPr>
          <p:nvPr>
            <p:ph type="title"/>
          </p:nvPr>
        </p:nvSpPr>
        <p:spPr/>
        <p:txBody>
          <a:bodyPr/>
          <a:lstStyle/>
          <a:p>
            <a:r>
              <a:rPr lang="en-AU" dirty="0" smtClean="0"/>
              <a:t>Think about your audience</a:t>
            </a:r>
            <a:endParaRPr lang="en-AU" dirty="0"/>
          </a:p>
        </p:txBody>
      </p:sp>
    </p:spTree>
    <p:extLst>
      <p:ext uri="{BB962C8B-B14F-4D97-AF65-F5344CB8AC3E}">
        <p14:creationId xmlns:p14="http://schemas.microsoft.com/office/powerpoint/2010/main" val="18837855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5003701"/>
          </a:xfrm>
        </p:spPr>
        <p:txBody>
          <a:bodyPr>
            <a:normAutofit/>
          </a:bodyPr>
          <a:lstStyle/>
          <a:p>
            <a:pPr lvl="0"/>
            <a:r>
              <a:rPr lang="en-AU" dirty="0"/>
              <a:t>Use clear, descriptive </a:t>
            </a:r>
            <a:r>
              <a:rPr lang="en-AU" dirty="0" smtClean="0"/>
              <a:t>writing</a:t>
            </a:r>
          </a:p>
          <a:p>
            <a:pPr lvl="0"/>
            <a:endParaRPr lang="en-AU" dirty="0" smtClean="0"/>
          </a:p>
          <a:p>
            <a:r>
              <a:rPr lang="en-AU" dirty="0"/>
              <a:t>Create a meaningful title that conveys as much information as possible using the least number of words</a:t>
            </a:r>
          </a:p>
          <a:p>
            <a:pPr lvl="0"/>
            <a:endParaRPr lang="en-AU" dirty="0"/>
          </a:p>
          <a:p>
            <a:pPr lvl="0"/>
            <a:r>
              <a:rPr lang="en-AU" dirty="0"/>
              <a:t>Use standard and consistent terminology for dates, languages, countries, and organisation names. </a:t>
            </a:r>
            <a:endParaRPr lang="en-AU" dirty="0" smtClean="0"/>
          </a:p>
          <a:p>
            <a:pPr lvl="0"/>
            <a:endParaRPr lang="en-AU" dirty="0"/>
          </a:p>
          <a:p>
            <a:pPr lvl="0"/>
            <a:r>
              <a:rPr lang="en-AU" dirty="0" smtClean="0"/>
              <a:t>Select </a:t>
            </a:r>
            <a:r>
              <a:rPr lang="en-AU" dirty="0"/>
              <a:t>descriptive keywords that explain the subject matter of the item. Include “topic” keywords and “place” keywords.</a:t>
            </a:r>
            <a:endParaRPr lang="en-AU" dirty="0" smtClean="0"/>
          </a:p>
          <a:p>
            <a:pPr lvl="0"/>
            <a:endParaRPr lang="en-AU" dirty="0" smtClean="0"/>
          </a:p>
          <a:p>
            <a:pPr lvl="0"/>
            <a:r>
              <a:rPr lang="en-AU" dirty="0" smtClean="0"/>
              <a:t>Use a controlled vocabulary or thesaurus as a source of keywords. </a:t>
            </a:r>
          </a:p>
          <a:p>
            <a:pPr lvl="0"/>
            <a:endParaRPr lang="en-AU" dirty="0"/>
          </a:p>
          <a:p>
            <a:endParaRPr lang="en-AU" dirty="0"/>
          </a:p>
        </p:txBody>
      </p:sp>
      <p:sp>
        <p:nvSpPr>
          <p:cNvPr id="3" name="Title 2"/>
          <p:cNvSpPr>
            <a:spLocks noGrp="1"/>
          </p:cNvSpPr>
          <p:nvPr>
            <p:ph type="title"/>
          </p:nvPr>
        </p:nvSpPr>
        <p:spPr/>
        <p:txBody>
          <a:bodyPr/>
          <a:lstStyle/>
          <a:p>
            <a:r>
              <a:rPr lang="en-AU" dirty="0" smtClean="0"/>
              <a:t>Good practice tips</a:t>
            </a:r>
            <a:endParaRPr lang="en-AU" dirty="0"/>
          </a:p>
        </p:txBody>
      </p:sp>
    </p:spTree>
    <p:extLst>
      <p:ext uri="{BB962C8B-B14F-4D97-AF65-F5344CB8AC3E}">
        <p14:creationId xmlns:p14="http://schemas.microsoft.com/office/powerpoint/2010/main" val="22049897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5003701"/>
          </a:xfrm>
        </p:spPr>
        <p:txBody>
          <a:bodyPr>
            <a:normAutofit/>
          </a:bodyPr>
          <a:lstStyle/>
          <a:p>
            <a:pPr lvl="0"/>
            <a:r>
              <a:rPr lang="en-AU" dirty="0" smtClean="0"/>
              <a:t>Is a controlled vocabulary or “thesaurus”</a:t>
            </a:r>
          </a:p>
          <a:p>
            <a:pPr lvl="0"/>
            <a:endParaRPr lang="en-AU" dirty="0"/>
          </a:p>
          <a:p>
            <a:pPr lvl="0"/>
            <a:r>
              <a:rPr lang="en-AU" dirty="0" smtClean="0"/>
              <a:t>Was designed for use in the PCCP and the NAB Portal</a:t>
            </a:r>
          </a:p>
          <a:p>
            <a:pPr lvl="0"/>
            <a:endParaRPr lang="en-AU" dirty="0"/>
          </a:p>
          <a:p>
            <a:pPr lvl="0"/>
            <a:r>
              <a:rPr lang="en-AU" dirty="0" smtClean="0"/>
              <a:t>Uses </a:t>
            </a:r>
            <a:r>
              <a:rPr lang="en-AU" dirty="0"/>
              <a:t>standard </a:t>
            </a:r>
            <a:r>
              <a:rPr lang="en-AU" dirty="0" smtClean="0"/>
              <a:t>terms for climate change, DRR and other subject areas </a:t>
            </a:r>
          </a:p>
          <a:p>
            <a:pPr lvl="0"/>
            <a:endParaRPr lang="en-AU" dirty="0"/>
          </a:p>
          <a:p>
            <a:pPr lvl="0"/>
            <a:r>
              <a:rPr lang="en-AU" dirty="0" smtClean="0"/>
              <a:t>Has 20 top-level topics, each with sub-topics</a:t>
            </a:r>
          </a:p>
          <a:p>
            <a:pPr lvl="0"/>
            <a:endParaRPr lang="en-AU" dirty="0"/>
          </a:p>
          <a:p>
            <a:pPr lvl="0"/>
            <a:r>
              <a:rPr lang="en-AU" dirty="0" smtClean="0"/>
              <a:t>You will need to choose at least one topic for every item you add to the Portal</a:t>
            </a:r>
          </a:p>
          <a:p>
            <a:pPr lvl="0"/>
            <a:endParaRPr lang="en-AU" dirty="0"/>
          </a:p>
          <a:p>
            <a:pPr lvl="0"/>
            <a:endParaRPr lang="en-AU" dirty="0" smtClean="0"/>
          </a:p>
          <a:p>
            <a:pPr lvl="0"/>
            <a:endParaRPr lang="en-AU" dirty="0" smtClean="0"/>
          </a:p>
          <a:p>
            <a:endParaRPr lang="en-AU" dirty="0"/>
          </a:p>
        </p:txBody>
      </p:sp>
      <p:sp>
        <p:nvSpPr>
          <p:cNvPr id="3" name="Title 2"/>
          <p:cNvSpPr>
            <a:spLocks noGrp="1"/>
          </p:cNvSpPr>
          <p:nvPr>
            <p:ph type="title"/>
          </p:nvPr>
        </p:nvSpPr>
        <p:spPr/>
        <p:txBody>
          <a:bodyPr/>
          <a:lstStyle/>
          <a:p>
            <a:r>
              <a:rPr lang="en-AU" dirty="0" smtClean="0"/>
              <a:t>The PCCP Topics vocabulary</a:t>
            </a:r>
            <a:endParaRPr lang="en-AU" dirty="0"/>
          </a:p>
        </p:txBody>
      </p:sp>
    </p:spTree>
    <p:extLst>
      <p:ext uri="{BB962C8B-B14F-4D97-AF65-F5344CB8AC3E}">
        <p14:creationId xmlns:p14="http://schemas.microsoft.com/office/powerpoint/2010/main" val="33053521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22884" y="262890"/>
            <a:ext cx="5424750" cy="6355081"/>
          </a:xfrm>
          <a:prstGeom prst="rect">
            <a:avLst/>
          </a:prstGeom>
        </p:spPr>
      </p:pic>
      <p:pic>
        <p:nvPicPr>
          <p:cNvPr id="5" name="Picture 4"/>
          <p:cNvPicPr>
            <a:picLocks noChangeAspect="1"/>
          </p:cNvPicPr>
          <p:nvPr/>
        </p:nvPicPr>
        <p:blipFill>
          <a:blip r:embed="rId4"/>
          <a:stretch>
            <a:fillRect/>
          </a:stretch>
        </p:blipFill>
        <p:spPr>
          <a:xfrm>
            <a:off x="4154805" y="262890"/>
            <a:ext cx="2228850" cy="3524250"/>
          </a:xfrm>
          <a:prstGeom prst="rect">
            <a:avLst/>
          </a:prstGeom>
        </p:spPr>
      </p:pic>
      <p:pic>
        <p:nvPicPr>
          <p:cNvPr id="6" name="Picture 5"/>
          <p:cNvPicPr>
            <a:picLocks noChangeAspect="1"/>
          </p:cNvPicPr>
          <p:nvPr/>
        </p:nvPicPr>
        <p:blipFill>
          <a:blip r:embed="rId5"/>
          <a:stretch>
            <a:fillRect/>
          </a:stretch>
        </p:blipFill>
        <p:spPr>
          <a:xfrm>
            <a:off x="6024562" y="493396"/>
            <a:ext cx="2924175" cy="6124575"/>
          </a:xfrm>
          <a:prstGeom prst="rect">
            <a:avLst/>
          </a:prstGeom>
        </p:spPr>
      </p:pic>
      <p:cxnSp>
        <p:nvCxnSpPr>
          <p:cNvPr id="8" name="Straight Arrow Connector 7"/>
          <p:cNvCxnSpPr/>
          <p:nvPr/>
        </p:nvCxnSpPr>
        <p:spPr>
          <a:xfrm flipV="1">
            <a:off x="628650" y="400050"/>
            <a:ext cx="3526155" cy="640080"/>
          </a:xfrm>
          <a:prstGeom prst="straightConnector1">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726412" y="628650"/>
            <a:ext cx="5571518" cy="1051560"/>
          </a:xfrm>
          <a:prstGeom prst="straightConnector1">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3134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00812" y="1710060"/>
            <a:ext cx="5741636" cy="1460813"/>
          </a:xfrm>
        </p:spPr>
        <p:txBody>
          <a:bodyPr>
            <a:normAutofit/>
          </a:bodyPr>
          <a:lstStyle/>
          <a:p>
            <a:pPr marL="45719" indent="0">
              <a:buNone/>
            </a:pPr>
            <a:r>
              <a:rPr lang="en-AU" sz="1800" dirty="0"/>
              <a:t>Metadata is structured information which describes </a:t>
            </a:r>
            <a:r>
              <a:rPr lang="en-AU" sz="1800" dirty="0" smtClean="0"/>
              <a:t>a “thing”, e.g. a report, a photo, a person</a:t>
            </a:r>
          </a:p>
          <a:p>
            <a:endParaRPr lang="en-AU" dirty="0"/>
          </a:p>
          <a:p>
            <a:endParaRPr lang="en-AU" dirty="0" smtClean="0"/>
          </a:p>
          <a:p>
            <a:endParaRPr lang="en-AU" dirty="0" smtClean="0"/>
          </a:p>
          <a:p>
            <a:endParaRPr lang="en-AU" dirty="0"/>
          </a:p>
        </p:txBody>
      </p:sp>
      <p:sp>
        <p:nvSpPr>
          <p:cNvPr id="3" name="Title 2"/>
          <p:cNvSpPr>
            <a:spLocks noGrp="1"/>
          </p:cNvSpPr>
          <p:nvPr>
            <p:ph type="title"/>
          </p:nvPr>
        </p:nvSpPr>
        <p:spPr/>
        <p:txBody>
          <a:bodyPr/>
          <a:lstStyle/>
          <a:p>
            <a:r>
              <a:rPr lang="en-AU" dirty="0" smtClean="0"/>
              <a:t>Metadata – what is it?</a:t>
            </a:r>
            <a:endParaRPr lang="en-AU" dirty="0"/>
          </a:p>
        </p:txBody>
      </p:sp>
      <p:pic>
        <p:nvPicPr>
          <p:cNvPr id="4" name="Picture 3"/>
          <p:cNvPicPr>
            <a:picLocks noChangeAspect="1"/>
          </p:cNvPicPr>
          <p:nvPr/>
        </p:nvPicPr>
        <p:blipFill>
          <a:blip r:embed="rId3"/>
          <a:stretch>
            <a:fillRect/>
          </a:stretch>
        </p:blipFill>
        <p:spPr>
          <a:xfrm>
            <a:off x="381001" y="1673543"/>
            <a:ext cx="1287779" cy="1850742"/>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0153" y="3401627"/>
            <a:ext cx="3571322" cy="1524035"/>
          </a:xfrm>
          <a:prstGeom prst="rect">
            <a:avLst/>
          </a:prstGeom>
        </p:spPr>
      </p:pic>
      <p:sp>
        <p:nvSpPr>
          <p:cNvPr id="6" name="TextBox 5"/>
          <p:cNvSpPr txBox="1"/>
          <p:nvPr/>
        </p:nvSpPr>
        <p:spPr>
          <a:xfrm>
            <a:off x="1599830" y="3771164"/>
            <a:ext cx="3361373" cy="923330"/>
          </a:xfrm>
          <a:prstGeom prst="rect">
            <a:avLst/>
          </a:prstGeom>
          <a:noFill/>
        </p:spPr>
        <p:txBody>
          <a:bodyPr wrap="square" rtlCol="0">
            <a:spAutoFit/>
          </a:bodyPr>
          <a:lstStyle/>
          <a:p>
            <a:pPr algn="r"/>
            <a:r>
              <a:rPr lang="en-AU" dirty="0">
                <a:solidFill>
                  <a:schemeClr val="tx2"/>
                </a:solidFill>
              </a:rPr>
              <a:t>Metadata can also describe intangible things, e.g. a project, an event</a:t>
            </a:r>
          </a:p>
        </p:txBody>
      </p:sp>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5273" y="4763378"/>
            <a:ext cx="1686911" cy="1731746"/>
          </a:xfrm>
          <a:prstGeom prst="rect">
            <a:avLst/>
          </a:prstGeom>
        </p:spPr>
      </p:pic>
      <p:sp>
        <p:nvSpPr>
          <p:cNvPr id="8" name="TextBox 7"/>
          <p:cNvSpPr txBox="1"/>
          <p:nvPr/>
        </p:nvSpPr>
        <p:spPr>
          <a:xfrm>
            <a:off x="2085605" y="5634206"/>
            <a:ext cx="4509505" cy="923330"/>
          </a:xfrm>
          <a:prstGeom prst="rect">
            <a:avLst/>
          </a:prstGeom>
          <a:noFill/>
        </p:spPr>
        <p:txBody>
          <a:bodyPr wrap="square" rtlCol="0">
            <a:spAutoFit/>
          </a:bodyPr>
          <a:lstStyle/>
          <a:p>
            <a:r>
              <a:rPr lang="en-AU" dirty="0">
                <a:solidFill>
                  <a:schemeClr val="tx2"/>
                </a:solidFill>
              </a:rPr>
              <a:t>Metadata can describe individual items or collections of similar </a:t>
            </a:r>
            <a:r>
              <a:rPr lang="en-AU" dirty="0" smtClean="0">
                <a:solidFill>
                  <a:schemeClr val="tx2"/>
                </a:solidFill>
              </a:rPr>
              <a:t>items, e.g. a photo album</a:t>
            </a:r>
            <a:endParaRPr lang="en-AU" dirty="0">
              <a:solidFill>
                <a:schemeClr val="tx2"/>
              </a:solidFill>
            </a:endParaRPr>
          </a:p>
        </p:txBody>
      </p:sp>
      <p:pic>
        <p:nvPicPr>
          <p:cNvPr id="9" name="Picture 8"/>
          <p:cNvPicPr>
            <a:picLocks noChangeAspect="1"/>
          </p:cNvPicPr>
          <p:nvPr/>
        </p:nvPicPr>
        <p:blipFill>
          <a:blip r:embed="rId6"/>
          <a:stretch>
            <a:fillRect/>
          </a:stretch>
        </p:blipFill>
        <p:spPr>
          <a:xfrm>
            <a:off x="261478" y="4783350"/>
            <a:ext cx="1455797" cy="257280"/>
          </a:xfrm>
          <a:prstGeom prst="rect">
            <a:avLst/>
          </a:prstGeom>
        </p:spPr>
      </p:pic>
    </p:spTree>
    <p:extLst>
      <p:ext uri="{BB962C8B-B14F-4D97-AF65-F5344CB8AC3E}">
        <p14:creationId xmlns:p14="http://schemas.microsoft.com/office/powerpoint/2010/main" val="4125309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smtClean="0"/>
              <a:t>Metadata example</a:t>
            </a:r>
            <a:endParaRPr lang="en-AU" dirty="0"/>
          </a:p>
        </p:txBody>
      </p:sp>
      <p:pic>
        <p:nvPicPr>
          <p:cNvPr id="4" name="Content Placeholder 3"/>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1137140" y="1667749"/>
            <a:ext cx="6697015" cy="5003509"/>
          </a:xfrm>
          <a:prstGeom prst="rect">
            <a:avLst/>
          </a:prstGeom>
        </p:spPr>
      </p:pic>
    </p:spTree>
    <p:extLst>
      <p:ext uri="{BB962C8B-B14F-4D97-AF65-F5344CB8AC3E}">
        <p14:creationId xmlns:p14="http://schemas.microsoft.com/office/powerpoint/2010/main" val="2815167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17557" y="1599248"/>
            <a:ext cx="5452073" cy="4881562"/>
          </a:xfrm>
        </p:spPr>
        <p:txBody>
          <a:bodyPr>
            <a:normAutofit/>
          </a:bodyPr>
          <a:lstStyle/>
          <a:p>
            <a:endParaRPr lang="en-AU" dirty="0" smtClean="0"/>
          </a:p>
          <a:p>
            <a:pPr marL="45719" indent="0">
              <a:buNone/>
            </a:pPr>
            <a:r>
              <a:rPr lang="en-AU" dirty="0"/>
              <a:t>Manual creation – filling out online form, using a software program, embedding in or appending to a file, recording in separate file</a:t>
            </a:r>
          </a:p>
          <a:p>
            <a:pPr marL="45719" indent="0">
              <a:buNone/>
            </a:pPr>
            <a:endParaRPr lang="en-AU" dirty="0" smtClean="0"/>
          </a:p>
          <a:p>
            <a:pPr marL="45719" indent="0">
              <a:buNone/>
            </a:pPr>
            <a:endParaRPr lang="en-AU" dirty="0"/>
          </a:p>
          <a:p>
            <a:pPr marL="45719" indent="0">
              <a:buNone/>
            </a:pPr>
            <a:endParaRPr lang="en-AU" dirty="0" smtClean="0"/>
          </a:p>
          <a:p>
            <a:pPr marL="45719" indent="0">
              <a:buNone/>
            </a:pPr>
            <a:endParaRPr lang="en-AU" dirty="0"/>
          </a:p>
          <a:p>
            <a:pPr marL="45719" indent="0">
              <a:buNone/>
            </a:pPr>
            <a:endParaRPr lang="en-AU" dirty="0" smtClean="0"/>
          </a:p>
          <a:p>
            <a:pPr marL="45719" indent="0">
              <a:buNone/>
            </a:pPr>
            <a:r>
              <a:rPr lang="en-AU" dirty="0" smtClean="0"/>
              <a:t>Automatic embedding – MS Word, MS Excel, digital cameras, scientific instruments</a:t>
            </a:r>
          </a:p>
          <a:p>
            <a:pPr marL="45719" indent="0">
              <a:buNone/>
            </a:pPr>
            <a:endParaRPr lang="en-AU" dirty="0"/>
          </a:p>
          <a:p>
            <a:pPr marL="45719" indent="0">
              <a:buNone/>
            </a:pPr>
            <a:endParaRPr lang="en-AU" dirty="0" smtClean="0"/>
          </a:p>
          <a:p>
            <a:endParaRPr lang="en-AU" dirty="0" smtClean="0"/>
          </a:p>
        </p:txBody>
      </p:sp>
      <p:sp>
        <p:nvSpPr>
          <p:cNvPr id="3" name="Title 2"/>
          <p:cNvSpPr>
            <a:spLocks noGrp="1"/>
          </p:cNvSpPr>
          <p:nvPr>
            <p:ph type="title"/>
          </p:nvPr>
        </p:nvSpPr>
        <p:spPr/>
        <p:txBody>
          <a:bodyPr/>
          <a:lstStyle/>
          <a:p>
            <a:r>
              <a:rPr lang="en-AU" dirty="0" smtClean="0"/>
              <a:t>Metadata Creation</a:t>
            </a:r>
            <a:endParaRPr lang="en-AU"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79336" y="4813699"/>
            <a:ext cx="2484860" cy="1788274"/>
          </a:xfrm>
          <a:prstGeom prst="rect">
            <a:avLst/>
          </a:prstGeom>
        </p:spPr>
      </p:pic>
      <p:pic>
        <p:nvPicPr>
          <p:cNvPr id="5" name="Picture 4"/>
          <p:cNvPicPr>
            <a:picLocks noChangeAspect="1"/>
          </p:cNvPicPr>
          <p:nvPr/>
        </p:nvPicPr>
        <p:blipFill>
          <a:blip r:embed="rId4"/>
          <a:stretch>
            <a:fillRect/>
          </a:stretch>
        </p:blipFill>
        <p:spPr>
          <a:xfrm>
            <a:off x="320300" y="1649996"/>
            <a:ext cx="2543896" cy="2923948"/>
          </a:xfrm>
          <a:prstGeom prst="rect">
            <a:avLst/>
          </a:prstGeom>
        </p:spPr>
      </p:pic>
    </p:spTree>
    <p:extLst>
      <p:ext uri="{BB962C8B-B14F-4D97-AF65-F5344CB8AC3E}">
        <p14:creationId xmlns:p14="http://schemas.microsoft.com/office/powerpoint/2010/main" val="42458344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203976" y="1600421"/>
            <a:ext cx="3030714" cy="2273036"/>
          </a:xfrm>
          <a:prstGeom prst="rect">
            <a:avLst/>
          </a:prstGeom>
        </p:spPr>
      </p:pic>
      <p:pic>
        <p:nvPicPr>
          <p:cNvPr id="3" name="Picture 2"/>
          <p:cNvPicPr>
            <a:picLocks noChangeAspect="1"/>
          </p:cNvPicPr>
          <p:nvPr/>
        </p:nvPicPr>
        <p:blipFill>
          <a:blip r:embed="rId4"/>
          <a:stretch>
            <a:fillRect/>
          </a:stretch>
        </p:blipFill>
        <p:spPr>
          <a:xfrm>
            <a:off x="1719332" y="3534144"/>
            <a:ext cx="2607804" cy="3074525"/>
          </a:xfrm>
          <a:prstGeom prst="rect">
            <a:avLst/>
          </a:prstGeom>
        </p:spPr>
      </p:pic>
      <p:sp>
        <p:nvSpPr>
          <p:cNvPr id="7" name="Title 6"/>
          <p:cNvSpPr>
            <a:spLocks noGrp="1"/>
          </p:cNvSpPr>
          <p:nvPr>
            <p:ph type="title"/>
          </p:nvPr>
        </p:nvSpPr>
        <p:spPr/>
        <p:txBody>
          <a:bodyPr/>
          <a:lstStyle/>
          <a:p>
            <a:r>
              <a:rPr lang="en-AU" dirty="0" smtClean="0"/>
              <a:t>Embedded metadata</a:t>
            </a:r>
            <a:endParaRPr lang="en-AU" dirty="0"/>
          </a:p>
        </p:txBody>
      </p:sp>
      <p:grpSp>
        <p:nvGrpSpPr>
          <p:cNvPr id="8" name="Group 7"/>
          <p:cNvGrpSpPr/>
          <p:nvPr/>
        </p:nvGrpSpPr>
        <p:grpSpPr>
          <a:xfrm>
            <a:off x="5812334" y="1691639"/>
            <a:ext cx="3052796" cy="4594862"/>
            <a:chOff x="5812334" y="1691639"/>
            <a:chExt cx="3052796" cy="4594862"/>
          </a:xfrm>
        </p:grpSpPr>
        <p:pic>
          <p:nvPicPr>
            <p:cNvPr id="5" name="Picture 4"/>
            <p:cNvPicPr>
              <a:picLocks noChangeAspect="1"/>
            </p:cNvPicPr>
            <p:nvPr/>
          </p:nvPicPr>
          <p:blipFill>
            <a:blip r:embed="rId5"/>
            <a:stretch>
              <a:fillRect/>
            </a:stretch>
          </p:blipFill>
          <p:spPr>
            <a:xfrm>
              <a:off x="5812334" y="2236695"/>
              <a:ext cx="3052795" cy="4049806"/>
            </a:xfrm>
            <a:prstGeom prst="rect">
              <a:avLst/>
            </a:prstGeom>
          </p:spPr>
        </p:pic>
        <p:pic>
          <p:nvPicPr>
            <p:cNvPr id="6" name="Picture 5"/>
            <p:cNvPicPr>
              <a:picLocks noChangeAspect="1"/>
            </p:cNvPicPr>
            <p:nvPr/>
          </p:nvPicPr>
          <p:blipFill>
            <a:blip r:embed="rId6"/>
            <a:stretch>
              <a:fillRect/>
            </a:stretch>
          </p:blipFill>
          <p:spPr>
            <a:xfrm>
              <a:off x="5812334" y="1691639"/>
              <a:ext cx="3052796" cy="628651"/>
            </a:xfrm>
            <a:prstGeom prst="rect">
              <a:avLst/>
            </a:prstGeom>
          </p:spPr>
        </p:pic>
      </p:grpSp>
    </p:spTree>
    <p:extLst>
      <p:ext uri="{BB962C8B-B14F-4D97-AF65-F5344CB8AC3E}">
        <p14:creationId xmlns:p14="http://schemas.microsoft.com/office/powerpoint/2010/main" val="26132544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1" y="1719074"/>
            <a:ext cx="8407893" cy="4611391"/>
          </a:xfrm>
        </p:spPr>
        <p:txBody>
          <a:bodyPr>
            <a:normAutofit fontScale="92500" lnSpcReduction="10000"/>
          </a:bodyPr>
          <a:lstStyle/>
          <a:p>
            <a:pPr marL="45719" indent="0">
              <a:buNone/>
            </a:pPr>
            <a:r>
              <a:rPr lang="en-AU" sz="2400" dirty="0"/>
              <a:t>Locate</a:t>
            </a:r>
          </a:p>
          <a:p>
            <a:pPr marL="45719" indent="0">
              <a:buNone/>
            </a:pPr>
            <a:r>
              <a:rPr lang="en-AU" sz="2400" dirty="0"/>
              <a:t>Understand</a:t>
            </a:r>
          </a:p>
          <a:p>
            <a:pPr marL="45719" indent="0">
              <a:buNone/>
            </a:pPr>
            <a:r>
              <a:rPr lang="en-AU" sz="2400" dirty="0"/>
              <a:t>Evaluate</a:t>
            </a:r>
          </a:p>
          <a:p>
            <a:pPr marL="45719" indent="0">
              <a:buNone/>
            </a:pPr>
            <a:r>
              <a:rPr lang="en-AU" sz="2400" dirty="0"/>
              <a:t>Use</a:t>
            </a:r>
          </a:p>
          <a:p>
            <a:pPr marL="45719" indent="0">
              <a:buNone/>
            </a:pPr>
            <a:endParaRPr lang="en-AU" dirty="0" smtClean="0"/>
          </a:p>
          <a:p>
            <a:pPr marL="45719" indent="0">
              <a:buNone/>
            </a:pPr>
            <a:endParaRPr lang="en-AU" dirty="0"/>
          </a:p>
          <a:p>
            <a:pPr marL="45719" indent="0" algn="r">
              <a:buNone/>
            </a:pPr>
            <a:r>
              <a:rPr lang="en-AU" sz="2400" dirty="0"/>
              <a:t>Data:</a:t>
            </a:r>
          </a:p>
          <a:p>
            <a:pPr marL="45719" indent="0" algn="r">
              <a:buNone/>
            </a:pPr>
            <a:r>
              <a:rPr lang="en-AU" sz="2400" dirty="0"/>
              <a:t>How?</a:t>
            </a:r>
          </a:p>
          <a:p>
            <a:pPr marL="45719" indent="0" algn="r">
              <a:buNone/>
            </a:pPr>
            <a:r>
              <a:rPr lang="en-AU" sz="2400" dirty="0"/>
              <a:t>What?</a:t>
            </a:r>
          </a:p>
          <a:p>
            <a:pPr marL="45719" indent="0" algn="r">
              <a:buNone/>
            </a:pPr>
            <a:r>
              <a:rPr lang="en-AU" sz="2400" dirty="0"/>
              <a:t>Where?</a:t>
            </a:r>
          </a:p>
          <a:p>
            <a:pPr marL="45719" indent="0" algn="r">
              <a:buNone/>
            </a:pPr>
            <a:r>
              <a:rPr lang="en-AU" sz="2400" dirty="0"/>
              <a:t>When?</a:t>
            </a:r>
          </a:p>
          <a:p>
            <a:pPr marL="45719" indent="0" algn="r">
              <a:buNone/>
            </a:pPr>
            <a:r>
              <a:rPr lang="en-AU" sz="2400" dirty="0"/>
              <a:t>Why?</a:t>
            </a:r>
          </a:p>
          <a:p>
            <a:pPr marL="45719" indent="0">
              <a:buNone/>
            </a:pPr>
            <a:endParaRPr lang="en-AU" dirty="0" smtClean="0"/>
          </a:p>
        </p:txBody>
      </p:sp>
      <p:sp>
        <p:nvSpPr>
          <p:cNvPr id="3" name="Title 2"/>
          <p:cNvSpPr>
            <a:spLocks noGrp="1"/>
          </p:cNvSpPr>
          <p:nvPr>
            <p:ph type="title"/>
          </p:nvPr>
        </p:nvSpPr>
        <p:spPr/>
        <p:txBody>
          <a:bodyPr/>
          <a:lstStyle/>
          <a:p>
            <a:r>
              <a:rPr lang="en-AU" dirty="0" smtClean="0"/>
              <a:t>Creating Metadata</a:t>
            </a:r>
            <a:endParaRPr lang="en-AU" dirty="0"/>
          </a:p>
        </p:txBody>
      </p:sp>
      <p:graphicFrame>
        <p:nvGraphicFramePr>
          <p:cNvPr id="4" name="Diagram 3"/>
          <p:cNvGraphicFramePr/>
          <p:nvPr>
            <p:extLst>
              <p:ext uri="{D42A27DB-BD31-4B8C-83A1-F6EECF244321}">
                <p14:modId xmlns:p14="http://schemas.microsoft.com/office/powerpoint/2010/main" val="1915118568"/>
              </p:ext>
            </p:extLst>
          </p:nvPr>
        </p:nvGraphicFramePr>
        <p:xfrm>
          <a:off x="1477108" y="1827826"/>
          <a:ext cx="6189787" cy="43707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82294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355601"/>
            <a:ext cx="8382000" cy="1054100"/>
          </a:xfrm>
        </p:spPr>
        <p:txBody>
          <a:bodyPr/>
          <a:lstStyle/>
          <a:p>
            <a:r>
              <a:rPr lang="en-AU" dirty="0" smtClean="0"/>
              <a:t>Metadata</a:t>
            </a:r>
            <a:endParaRPr lang="en-AU"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744322850"/>
              </p:ext>
            </p:extLst>
          </p:nvPr>
        </p:nvGraphicFramePr>
        <p:xfrm>
          <a:off x="111213" y="87443"/>
          <a:ext cx="8815616" cy="6742052"/>
        </p:xfrm>
        <a:graphic>
          <a:graphicData uri="http://schemas.openxmlformats.org/drawingml/2006/table">
            <a:tbl>
              <a:tblPr firstRow="1" firstCol="1" bandRow="1">
                <a:tableStyleId>{91EBBBCC-DAD2-459C-BE2E-F6DE35CF9A28}</a:tableStyleId>
              </a:tblPr>
              <a:tblGrid>
                <a:gridCol w="1751877"/>
                <a:gridCol w="1657350"/>
                <a:gridCol w="2467790"/>
                <a:gridCol w="1384120"/>
                <a:gridCol w="1554479"/>
              </a:tblGrid>
              <a:tr h="351256">
                <a:tc>
                  <a:txBody>
                    <a:bodyPr/>
                    <a:lstStyle/>
                    <a:p>
                      <a:pPr algn="ctr">
                        <a:lnSpc>
                          <a:spcPct val="115000"/>
                        </a:lnSpc>
                        <a:spcBef>
                          <a:spcPts val="500"/>
                        </a:spcBef>
                        <a:spcAft>
                          <a:spcPts val="1000"/>
                        </a:spcAft>
                      </a:pPr>
                      <a:r>
                        <a:rPr lang="en-AU" sz="1500" dirty="0" smtClean="0">
                          <a:effectLst/>
                        </a:rPr>
                        <a:t>Document</a:t>
                      </a:r>
                      <a:endParaRPr lang="en-AU"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lnSpc>
                          <a:spcPct val="115000"/>
                        </a:lnSpc>
                        <a:spcBef>
                          <a:spcPts val="500"/>
                        </a:spcBef>
                        <a:spcAft>
                          <a:spcPts val="1000"/>
                        </a:spcAft>
                      </a:pPr>
                      <a:r>
                        <a:rPr lang="en-AU" sz="1500" dirty="0" smtClean="0">
                          <a:effectLst/>
                          <a:latin typeface="Calibri" panose="020F0502020204030204" pitchFamily="34" charset="0"/>
                          <a:ea typeface="Times New Roman" panose="02020603050405020304" pitchFamily="18" charset="0"/>
                          <a:cs typeface="Times New Roman" panose="02020603050405020304" pitchFamily="18" charset="0"/>
                        </a:rPr>
                        <a:t>Map</a:t>
                      </a:r>
                      <a:endParaRPr lang="en-AU"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lnSpc>
                          <a:spcPct val="115000"/>
                        </a:lnSpc>
                        <a:spcBef>
                          <a:spcPts val="500"/>
                        </a:spcBef>
                        <a:spcAft>
                          <a:spcPts val="1000"/>
                        </a:spcAft>
                      </a:pPr>
                      <a:r>
                        <a:rPr lang="en-AU" sz="1500">
                          <a:effectLst/>
                        </a:rPr>
                        <a:t>Dataset</a:t>
                      </a:r>
                      <a:endParaRPr lang="en-AU"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lnSpc>
                          <a:spcPct val="115000"/>
                        </a:lnSpc>
                        <a:spcBef>
                          <a:spcPts val="500"/>
                        </a:spcBef>
                        <a:spcAft>
                          <a:spcPts val="1000"/>
                        </a:spcAft>
                      </a:pPr>
                      <a:r>
                        <a:rPr lang="en-AU" sz="1500" dirty="0" smtClean="0">
                          <a:effectLst/>
                        </a:rPr>
                        <a:t>Organisation</a:t>
                      </a:r>
                      <a:endParaRPr lang="en-AU"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lnSpc>
                          <a:spcPct val="115000"/>
                        </a:lnSpc>
                        <a:spcBef>
                          <a:spcPts val="500"/>
                        </a:spcBef>
                        <a:spcAft>
                          <a:spcPts val="1000"/>
                        </a:spcAft>
                      </a:pPr>
                      <a:r>
                        <a:rPr lang="en-AU" sz="1500" dirty="0">
                          <a:effectLst/>
                        </a:rPr>
                        <a:t>Project</a:t>
                      </a:r>
                      <a:endParaRPr lang="en-AU"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505027">
                <a:tc>
                  <a:txBody>
                    <a:bodyPr/>
                    <a:lstStyle/>
                    <a:p>
                      <a:pPr>
                        <a:lnSpc>
                          <a:spcPct val="115000"/>
                        </a:lnSpc>
                        <a:spcBef>
                          <a:spcPts val="500"/>
                        </a:spcBef>
                        <a:spcAft>
                          <a:spcPts val="0"/>
                        </a:spcAft>
                      </a:pPr>
                      <a:r>
                        <a:rPr lang="en-AU" sz="1500" b="1" dirty="0">
                          <a:effectLst/>
                        </a:rPr>
                        <a:t>Title</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nSpc>
                          <a:spcPct val="115000"/>
                        </a:lnSpc>
                        <a:spcBef>
                          <a:spcPts val="500"/>
                        </a:spcBef>
                        <a:spcAft>
                          <a:spcPts val="0"/>
                        </a:spcAft>
                      </a:pPr>
                      <a:r>
                        <a:rPr lang="en-AU" sz="1500" b="1" dirty="0" smtClean="0">
                          <a:solidFill>
                            <a:srgbClr val="C00000"/>
                          </a:solidFill>
                          <a:effectLst/>
                          <a:latin typeface="Century Gothic" panose="020B0502020202020204" pitchFamily="34" charset="0"/>
                          <a:ea typeface="Times New Roman" panose="02020603050405020304" pitchFamily="18" charset="0"/>
                          <a:cs typeface="Times New Roman" panose="02020603050405020304" pitchFamily="18" charset="0"/>
                        </a:rPr>
                        <a:t>Title</a:t>
                      </a:r>
                      <a:endParaRPr lang="en-AU" sz="1500" b="1" dirty="0">
                        <a:solidFill>
                          <a:srgbClr val="C00000"/>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nSpc>
                          <a:spcPct val="115000"/>
                        </a:lnSpc>
                        <a:spcBef>
                          <a:spcPts val="500"/>
                        </a:spcBef>
                        <a:spcAft>
                          <a:spcPts val="0"/>
                        </a:spcAft>
                      </a:pPr>
                      <a:r>
                        <a:rPr lang="en-AU" sz="1500" b="1" dirty="0">
                          <a:solidFill>
                            <a:schemeClr val="tx1"/>
                          </a:solidFill>
                          <a:effectLst/>
                        </a:rPr>
                        <a:t>Title</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nSpc>
                          <a:spcPct val="115000"/>
                        </a:lnSpc>
                        <a:spcBef>
                          <a:spcPts val="500"/>
                        </a:spcBef>
                        <a:spcAft>
                          <a:spcPts val="0"/>
                        </a:spcAft>
                      </a:pPr>
                      <a:r>
                        <a:rPr lang="en-AU" sz="1500" b="1" dirty="0" smtClean="0">
                          <a:solidFill>
                            <a:srgbClr val="C00000"/>
                          </a:solidFill>
                          <a:effectLst/>
                        </a:rPr>
                        <a:t>Name</a:t>
                      </a:r>
                      <a:endParaRPr lang="en-AU" sz="15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nSpc>
                          <a:spcPct val="115000"/>
                        </a:lnSpc>
                        <a:spcBef>
                          <a:spcPts val="500"/>
                        </a:spcBef>
                        <a:spcAft>
                          <a:spcPts val="0"/>
                        </a:spcAft>
                      </a:pPr>
                      <a:r>
                        <a:rPr lang="en-AU" sz="1500" b="1" dirty="0">
                          <a:effectLst/>
                        </a:rPr>
                        <a:t>Project name</a:t>
                      </a:r>
                      <a:endParaRPr lang="en-AU" sz="1500" b="1" dirty="0">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252513">
                <a:tc>
                  <a:txBody>
                    <a:bodyPr/>
                    <a:lstStyle/>
                    <a:p>
                      <a:pPr>
                        <a:lnSpc>
                          <a:spcPct val="115000"/>
                        </a:lnSpc>
                        <a:spcBef>
                          <a:spcPts val="500"/>
                        </a:spcBef>
                        <a:spcAft>
                          <a:spcPts val="0"/>
                        </a:spcAft>
                      </a:pPr>
                      <a:r>
                        <a:rPr lang="en-AU" sz="1500" b="1" dirty="0">
                          <a:effectLst/>
                        </a:rPr>
                        <a:t>Author</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smtClean="0">
                          <a:solidFill>
                            <a:srgbClr val="C00000"/>
                          </a:solidFill>
                          <a:effectLst/>
                          <a:latin typeface="+mn-lt"/>
                          <a:ea typeface="Times New Roman" panose="02020603050405020304" pitchFamily="18" charset="0"/>
                          <a:cs typeface="Times New Roman" panose="02020603050405020304" pitchFamily="18" charset="0"/>
                        </a:rPr>
                        <a:t>Creator</a:t>
                      </a:r>
                      <a:endParaRPr lang="en-AU" sz="1500" b="1" dirty="0">
                        <a:solidFill>
                          <a:srgbClr val="C00000"/>
                        </a:solidFill>
                        <a:effectLst/>
                        <a:latin typeface="+mn-lt"/>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Creator</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smtClean="0">
                          <a:solidFill>
                            <a:srgbClr val="C00000"/>
                          </a:solidFill>
                          <a:effectLst/>
                        </a:rPr>
                        <a:t>Type</a:t>
                      </a:r>
                      <a:endParaRPr lang="en-AU" sz="15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a:effectLst/>
                        </a:rPr>
                        <a:t>Funding body</a:t>
                      </a:r>
                      <a:endParaRPr lang="en-AU" sz="1500" b="1">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607741">
                <a:tc>
                  <a:txBody>
                    <a:bodyPr/>
                    <a:lstStyle/>
                    <a:p>
                      <a:pPr>
                        <a:lnSpc>
                          <a:spcPct val="115000"/>
                        </a:lnSpc>
                        <a:spcBef>
                          <a:spcPts val="500"/>
                        </a:spcBef>
                        <a:spcAft>
                          <a:spcPts val="0"/>
                        </a:spcAft>
                      </a:pPr>
                      <a:r>
                        <a:rPr lang="en-AU" sz="1500" b="1" dirty="0">
                          <a:effectLst/>
                        </a:rPr>
                        <a:t>Publisher</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AU" sz="1500" b="1" dirty="0" smtClean="0">
                          <a:solidFill>
                            <a:srgbClr val="C00000"/>
                          </a:solidFill>
                          <a:effectLst/>
                          <a:latin typeface="+mn-lt"/>
                          <a:ea typeface="Times New Roman" panose="02020603050405020304" pitchFamily="18" charset="0"/>
                          <a:cs typeface="Times New Roman" panose="02020603050405020304" pitchFamily="18" charset="0"/>
                        </a:rPr>
                        <a:t>Contributors</a:t>
                      </a:r>
                      <a:endParaRPr lang="en-AU" sz="1500" dirty="0"/>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Where  and why was data collected</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smtClean="0">
                          <a:solidFill>
                            <a:srgbClr val="C00000"/>
                          </a:solidFill>
                          <a:effectLst/>
                          <a:latin typeface="+mn-lt"/>
                          <a:ea typeface="+mn-ea"/>
                          <a:cs typeface="+mn-cs"/>
                        </a:rPr>
                        <a:t>Address</a:t>
                      </a:r>
                      <a:endParaRPr lang="en-AU" sz="15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Implementing organisation</a:t>
                      </a:r>
                      <a:endParaRPr lang="en-AU" sz="1500" b="1" dirty="0">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585783">
                <a:tc>
                  <a:txBody>
                    <a:bodyPr/>
                    <a:lstStyle/>
                    <a:p>
                      <a:pPr>
                        <a:lnSpc>
                          <a:spcPct val="115000"/>
                        </a:lnSpc>
                        <a:spcBef>
                          <a:spcPts val="500"/>
                        </a:spcBef>
                        <a:spcAft>
                          <a:spcPts val="0"/>
                        </a:spcAft>
                      </a:pPr>
                      <a:r>
                        <a:rPr lang="en-AU" sz="1500" b="1" dirty="0">
                          <a:effectLst/>
                        </a:rPr>
                        <a:t>Publication Year</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smtClean="0">
                          <a:solidFill>
                            <a:srgbClr val="C00000"/>
                          </a:solidFill>
                          <a:effectLst/>
                          <a:latin typeface="+mn-lt"/>
                          <a:ea typeface="Times New Roman" panose="02020603050405020304" pitchFamily="18" charset="0"/>
                          <a:cs typeface="Times New Roman" panose="02020603050405020304" pitchFamily="18" charset="0"/>
                        </a:rPr>
                        <a:t>Publisher</a:t>
                      </a:r>
                      <a:endParaRPr lang="en-AU" sz="1500" b="1" dirty="0">
                        <a:solidFill>
                          <a:srgbClr val="C00000"/>
                        </a:solidFill>
                        <a:effectLst/>
                        <a:latin typeface="+mn-lt"/>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Start and finish dates for data collection</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smtClean="0">
                          <a:solidFill>
                            <a:srgbClr val="C00000"/>
                          </a:solidFill>
                          <a:effectLst/>
                        </a:rPr>
                        <a:t>Contact</a:t>
                      </a:r>
                      <a:r>
                        <a:rPr lang="en-AU" sz="1500" b="1" baseline="0" dirty="0" smtClean="0">
                          <a:solidFill>
                            <a:srgbClr val="C00000"/>
                          </a:solidFill>
                          <a:effectLst/>
                        </a:rPr>
                        <a:t> person</a:t>
                      </a:r>
                      <a:endParaRPr lang="en-AU" sz="15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Project start and finish date</a:t>
                      </a:r>
                      <a:endParaRPr lang="en-AU" sz="1500" b="1" dirty="0">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505027">
                <a:tc>
                  <a:txBody>
                    <a:bodyPr/>
                    <a:lstStyle/>
                    <a:p>
                      <a:pPr>
                        <a:lnSpc>
                          <a:spcPct val="115000"/>
                        </a:lnSpc>
                        <a:spcBef>
                          <a:spcPts val="500"/>
                        </a:spcBef>
                        <a:spcAft>
                          <a:spcPts val="0"/>
                        </a:spcAft>
                      </a:pPr>
                      <a:r>
                        <a:rPr lang="en-AU" sz="1500" b="1" dirty="0">
                          <a:effectLst/>
                        </a:rPr>
                        <a:t>Place of Publication</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smtClean="0">
                          <a:solidFill>
                            <a:srgbClr val="C00000"/>
                          </a:solidFill>
                          <a:effectLst/>
                          <a:latin typeface="+mn-lt"/>
                          <a:ea typeface="Times New Roman" panose="02020603050405020304" pitchFamily="18" charset="0"/>
                          <a:cs typeface="Times New Roman" panose="02020603050405020304" pitchFamily="18" charset="0"/>
                        </a:rPr>
                        <a:t>Publication Year</a:t>
                      </a:r>
                      <a:endParaRPr lang="en-AU" sz="1500" b="1" dirty="0">
                        <a:solidFill>
                          <a:srgbClr val="C00000"/>
                        </a:solidFill>
                        <a:effectLst/>
                        <a:latin typeface="+mn-lt"/>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Instruments used to collect data</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smtClean="0">
                          <a:solidFill>
                            <a:srgbClr val="C00000"/>
                          </a:solidFill>
                          <a:effectLst/>
                        </a:rPr>
                        <a:t>Purpose/Role</a:t>
                      </a:r>
                      <a:endParaRPr lang="en-AU" sz="15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Implementing country</a:t>
                      </a:r>
                      <a:endParaRPr lang="en-AU" sz="1500" b="1" dirty="0">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93803">
                <a:tc>
                  <a:txBody>
                    <a:bodyPr/>
                    <a:lstStyle/>
                    <a:p>
                      <a:pPr>
                        <a:lnSpc>
                          <a:spcPct val="115000"/>
                        </a:lnSpc>
                        <a:spcBef>
                          <a:spcPts val="500"/>
                        </a:spcBef>
                        <a:spcAft>
                          <a:spcPts val="0"/>
                        </a:spcAft>
                      </a:pPr>
                      <a:r>
                        <a:rPr lang="en-AU" sz="1500" b="1" dirty="0">
                          <a:effectLst/>
                        </a:rPr>
                        <a:t>ISBN</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AU" sz="1500" b="1" dirty="0" smtClean="0">
                          <a:solidFill>
                            <a:srgbClr val="C00000"/>
                          </a:solidFill>
                          <a:effectLst/>
                          <a:latin typeface="+mn-lt"/>
                          <a:cs typeface="Times New Roman" panose="02020603050405020304" pitchFamily="18" charset="0"/>
                        </a:rPr>
                        <a:t>Edition</a:t>
                      </a:r>
                      <a:endParaRPr lang="en-AU" sz="1500" dirty="0">
                        <a:latin typeface="+mn-lt"/>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Authenticity of data</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endParaRPr lang="en-AU" sz="15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Project site</a:t>
                      </a:r>
                      <a:endParaRPr lang="en-AU" sz="1500" b="1" dirty="0">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549959">
                <a:tc>
                  <a:txBody>
                    <a:bodyPr/>
                    <a:lstStyle/>
                    <a:p>
                      <a:pPr>
                        <a:lnSpc>
                          <a:spcPct val="115000"/>
                        </a:lnSpc>
                        <a:spcBef>
                          <a:spcPts val="500"/>
                        </a:spcBef>
                        <a:spcAft>
                          <a:spcPts val="0"/>
                        </a:spcAft>
                      </a:pPr>
                      <a:r>
                        <a:rPr lang="en-AU" sz="1500" b="1" dirty="0">
                          <a:effectLst/>
                        </a:rPr>
                        <a:t>Language</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smtClean="0">
                          <a:solidFill>
                            <a:srgbClr val="C00000"/>
                          </a:solidFill>
                          <a:effectLst/>
                          <a:latin typeface="+mn-lt"/>
                          <a:ea typeface="Times New Roman" panose="02020603050405020304" pitchFamily="18" charset="0"/>
                          <a:cs typeface="Times New Roman" panose="02020603050405020304" pitchFamily="18" charset="0"/>
                        </a:rPr>
                        <a:t>Geographic Location</a:t>
                      </a:r>
                      <a:endParaRPr lang="en-AU" sz="1500" b="1" dirty="0">
                        <a:solidFill>
                          <a:srgbClr val="C00000"/>
                        </a:solidFill>
                        <a:effectLst/>
                        <a:latin typeface="+mn-lt"/>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Software needed to read data</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endParaRPr lang="en-AU" sz="15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Funding amount</a:t>
                      </a:r>
                      <a:endParaRPr lang="en-AU" sz="1500" b="1" dirty="0">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505027">
                <a:tc>
                  <a:txBody>
                    <a:bodyPr/>
                    <a:lstStyle/>
                    <a:p>
                      <a:pPr>
                        <a:lnSpc>
                          <a:spcPct val="115000"/>
                        </a:lnSpc>
                        <a:spcBef>
                          <a:spcPts val="500"/>
                        </a:spcBef>
                        <a:spcAft>
                          <a:spcPts val="0"/>
                        </a:spcAft>
                      </a:pPr>
                      <a:r>
                        <a:rPr lang="en-AU" sz="1500" b="1" dirty="0">
                          <a:effectLst/>
                        </a:rPr>
                        <a:t>Topics/subject keywords</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smtClean="0">
                          <a:solidFill>
                            <a:srgbClr val="C00000"/>
                          </a:solidFill>
                          <a:effectLst/>
                          <a:latin typeface="+mn-lt"/>
                          <a:ea typeface="Times New Roman" panose="02020603050405020304" pitchFamily="18" charset="0"/>
                          <a:cs typeface="Times New Roman" panose="02020603050405020304" pitchFamily="18" charset="0"/>
                        </a:rPr>
                        <a:t>Scale</a:t>
                      </a:r>
                      <a:endParaRPr lang="en-AU" sz="1500" b="1" dirty="0">
                        <a:solidFill>
                          <a:srgbClr val="C00000"/>
                        </a:solidFill>
                        <a:effectLst/>
                        <a:latin typeface="+mn-lt"/>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Other related datasets</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endParaRPr lang="en-AU" sz="15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Contact person</a:t>
                      </a:r>
                      <a:endParaRPr lang="en-AU" sz="1500" b="1" dirty="0">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256948">
                <a:tc>
                  <a:txBody>
                    <a:bodyPr/>
                    <a:lstStyle/>
                    <a:p>
                      <a:pPr>
                        <a:lnSpc>
                          <a:spcPct val="115000"/>
                        </a:lnSpc>
                        <a:spcBef>
                          <a:spcPts val="500"/>
                        </a:spcBef>
                        <a:spcAft>
                          <a:spcPts val="0"/>
                        </a:spcAft>
                      </a:pPr>
                      <a:r>
                        <a:rPr lang="en-AU" sz="1500" b="1" dirty="0">
                          <a:effectLst/>
                        </a:rPr>
                        <a:t>Summary</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AU" sz="1500" b="1" dirty="0" smtClean="0">
                          <a:solidFill>
                            <a:srgbClr val="C00000"/>
                          </a:solidFill>
                          <a:effectLst/>
                          <a:latin typeface="+mn-lt"/>
                          <a:ea typeface="Times New Roman" panose="02020603050405020304" pitchFamily="18" charset="0"/>
                          <a:cs typeface="Times New Roman" panose="02020603050405020304" pitchFamily="18" charset="0"/>
                        </a:rPr>
                        <a:t>Map Type</a:t>
                      </a:r>
                      <a:endParaRPr lang="en-AU" sz="1500" dirty="0"/>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Summary</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endParaRPr lang="en-AU" sz="15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Type of project</a:t>
                      </a:r>
                      <a:endParaRPr lang="en-AU" sz="1500" b="1" dirty="0">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505027">
                <a:tc>
                  <a:txBody>
                    <a:bodyPr/>
                    <a:lstStyle/>
                    <a:p>
                      <a:pPr>
                        <a:lnSpc>
                          <a:spcPct val="115000"/>
                        </a:lnSpc>
                        <a:spcBef>
                          <a:spcPts val="500"/>
                        </a:spcBef>
                        <a:spcAft>
                          <a:spcPts val="0"/>
                        </a:spcAft>
                      </a:pPr>
                      <a:r>
                        <a:rPr lang="en-AU" sz="1500" b="1" dirty="0">
                          <a:effectLst/>
                        </a:rPr>
                        <a:t>File type and size</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l" defTabSz="914377" rtl="0" eaLnBrk="1" fontAlgn="auto" latinLnBrk="0" hangingPunct="1">
                        <a:lnSpc>
                          <a:spcPct val="115000"/>
                        </a:lnSpc>
                        <a:spcBef>
                          <a:spcPts val="500"/>
                        </a:spcBef>
                        <a:spcAft>
                          <a:spcPts val="0"/>
                        </a:spcAft>
                        <a:buClrTx/>
                        <a:buSzTx/>
                        <a:buFontTx/>
                        <a:buNone/>
                        <a:tabLst/>
                        <a:defRPr/>
                      </a:pPr>
                      <a:r>
                        <a:rPr lang="en-AU" sz="1500" b="1" dirty="0" smtClean="0">
                          <a:solidFill>
                            <a:srgbClr val="C00000"/>
                          </a:solidFill>
                          <a:effectLst/>
                          <a:latin typeface="+mn-lt"/>
                          <a:ea typeface="Times New Roman" panose="02020603050405020304" pitchFamily="18" charset="0"/>
                          <a:cs typeface="Times New Roman" panose="02020603050405020304" pitchFamily="18" charset="0"/>
                        </a:rPr>
                        <a:t>Purpose</a:t>
                      </a: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Data custodian</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endParaRPr lang="en-AU" sz="15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Project description</a:t>
                      </a:r>
                      <a:endParaRPr lang="en-AU" sz="1500" b="1" dirty="0">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505027">
                <a:tc>
                  <a:txBody>
                    <a:bodyPr/>
                    <a:lstStyle/>
                    <a:p>
                      <a:pPr>
                        <a:lnSpc>
                          <a:spcPct val="115000"/>
                        </a:lnSpc>
                        <a:spcBef>
                          <a:spcPts val="500"/>
                        </a:spcBef>
                        <a:spcAft>
                          <a:spcPts val="0"/>
                        </a:spcAft>
                      </a:pPr>
                      <a:r>
                        <a:rPr lang="en-AU" sz="1500" b="1" dirty="0">
                          <a:effectLst/>
                        </a:rPr>
                        <a:t>Access details</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smtClean="0">
                          <a:solidFill>
                            <a:srgbClr val="C00000"/>
                          </a:solidFill>
                          <a:effectLst/>
                          <a:latin typeface="+mn-lt"/>
                          <a:ea typeface="Times New Roman" panose="02020603050405020304" pitchFamily="18" charset="0"/>
                          <a:cs typeface="Times New Roman" panose="02020603050405020304" pitchFamily="18" charset="0"/>
                        </a:rPr>
                        <a:t>Projection</a:t>
                      </a:r>
                      <a:endParaRPr lang="en-AU" sz="1500" b="1" dirty="0">
                        <a:solidFill>
                          <a:srgbClr val="C00000"/>
                        </a:solidFill>
                        <a:effectLst/>
                        <a:latin typeface="+mn-lt"/>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File type and size</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endParaRPr lang="en-AU" sz="15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Relevant documentation</a:t>
                      </a:r>
                      <a:endParaRPr lang="en-AU" sz="1500" b="1" dirty="0">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505027">
                <a:tc>
                  <a:txBody>
                    <a:bodyPr/>
                    <a:lstStyle/>
                    <a:p>
                      <a:pPr>
                        <a:lnSpc>
                          <a:spcPct val="115000"/>
                        </a:lnSpc>
                        <a:spcBef>
                          <a:spcPts val="500"/>
                        </a:spcBef>
                        <a:spcAft>
                          <a:spcPts val="0"/>
                        </a:spcAft>
                      </a:pPr>
                      <a:r>
                        <a:rPr lang="en-AU" sz="1500" b="1" dirty="0">
                          <a:effectLst/>
                        </a:rPr>
                        <a:t>Copyright and licensing</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l" defTabSz="914377" rtl="0" eaLnBrk="1" fontAlgn="auto" latinLnBrk="0" hangingPunct="1">
                        <a:lnSpc>
                          <a:spcPct val="115000"/>
                        </a:lnSpc>
                        <a:spcBef>
                          <a:spcPts val="500"/>
                        </a:spcBef>
                        <a:spcAft>
                          <a:spcPts val="0"/>
                        </a:spcAft>
                        <a:buClrTx/>
                        <a:buSzTx/>
                        <a:buFontTx/>
                        <a:buNone/>
                        <a:tabLst/>
                        <a:defRPr/>
                      </a:pPr>
                      <a:r>
                        <a:rPr lang="en-AU" sz="1500" b="1" dirty="0" smtClean="0">
                          <a:solidFill>
                            <a:srgbClr val="C00000"/>
                          </a:solidFill>
                          <a:effectLst/>
                          <a:latin typeface="+mn-lt"/>
                          <a:ea typeface="Times New Roman" panose="02020603050405020304" pitchFamily="18" charset="0"/>
                          <a:cs typeface="Times New Roman" panose="02020603050405020304" pitchFamily="18" charset="0"/>
                        </a:rPr>
                        <a:t>Copyright</a:t>
                      </a:r>
                      <a:r>
                        <a:rPr lang="en-AU" sz="1500" b="1" baseline="0" dirty="0" smtClean="0">
                          <a:solidFill>
                            <a:srgbClr val="C00000"/>
                          </a:solidFill>
                          <a:effectLst/>
                          <a:latin typeface="+mn-lt"/>
                          <a:ea typeface="Times New Roman" panose="02020603050405020304" pitchFamily="18" charset="0"/>
                          <a:cs typeface="Times New Roman" panose="02020603050405020304" pitchFamily="18" charset="0"/>
                        </a:rPr>
                        <a:t> and licensing</a:t>
                      </a:r>
                      <a:endParaRPr lang="en-AU" sz="1500" b="1" dirty="0" smtClean="0">
                        <a:solidFill>
                          <a:srgbClr val="C00000"/>
                        </a:solidFill>
                        <a:effectLst/>
                        <a:latin typeface="+mn-lt"/>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Access details</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endParaRPr lang="en-AU" sz="15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Link to project website</a:t>
                      </a:r>
                      <a:endParaRPr lang="en-AU" sz="1500" b="1" dirty="0">
                        <a:solidFill>
                          <a:srgbClr val="6633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93803">
                <a:tc>
                  <a:txBody>
                    <a:bodyPr/>
                    <a:lstStyle/>
                    <a:p>
                      <a:pPr>
                        <a:lnSpc>
                          <a:spcPct val="115000"/>
                        </a:lnSpc>
                        <a:spcBef>
                          <a:spcPts val="500"/>
                        </a:spcBef>
                        <a:spcAft>
                          <a:spcPts val="0"/>
                        </a:spcAft>
                      </a:pPr>
                      <a:r>
                        <a:rPr lang="en-AU" sz="1500" b="1" dirty="0">
                          <a:effectLst/>
                        </a:rPr>
                        <a:t> </a:t>
                      </a:r>
                      <a:endParaRPr lang="en-AU" sz="15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endParaRPr lang="en-AU" sz="15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solidFill>
                            <a:schemeClr val="tx1"/>
                          </a:solidFill>
                          <a:effectLst/>
                        </a:rPr>
                        <a:t>Copyright and licensing</a:t>
                      </a:r>
                      <a:endParaRPr lang="en-AU" sz="15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 </a:t>
                      </a:r>
                      <a:endParaRPr lang="en-AU" sz="15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15000"/>
                        </a:lnSpc>
                        <a:spcBef>
                          <a:spcPts val="500"/>
                        </a:spcBef>
                        <a:spcAft>
                          <a:spcPts val="0"/>
                        </a:spcAft>
                      </a:pPr>
                      <a:r>
                        <a:rPr lang="en-AU" sz="1500" b="1" dirty="0">
                          <a:effectLst/>
                        </a:rPr>
                        <a:t> </a:t>
                      </a:r>
                      <a:endParaRPr lang="en-AU" sz="15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819" marR="65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bl>
          </a:graphicData>
        </a:graphic>
      </p:graphicFrame>
    </p:spTree>
    <p:extLst>
      <p:ext uri="{BB962C8B-B14F-4D97-AF65-F5344CB8AC3E}">
        <p14:creationId xmlns:p14="http://schemas.microsoft.com/office/powerpoint/2010/main" val="36455671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04046" y="2434590"/>
            <a:ext cx="1413510" cy="60579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sz="1600" b="1" dirty="0" err="1" smtClean="0">
                <a:solidFill>
                  <a:schemeClr val="tx1"/>
                </a:solidFill>
              </a:rPr>
              <a:t>Documentsetc</a:t>
            </a:r>
            <a:endParaRPr lang="en-AU" sz="1600" b="1" dirty="0">
              <a:solidFill>
                <a:schemeClr val="tx1"/>
              </a:solidFill>
            </a:endParaRPr>
          </a:p>
        </p:txBody>
      </p:sp>
      <p:sp>
        <p:nvSpPr>
          <p:cNvPr id="3" name="Rounded Rectangle 2"/>
          <p:cNvSpPr/>
          <p:nvPr/>
        </p:nvSpPr>
        <p:spPr>
          <a:xfrm>
            <a:off x="1677220" y="4331967"/>
            <a:ext cx="1123950" cy="60579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sz="1600" b="1" dirty="0" smtClean="0">
                <a:solidFill>
                  <a:schemeClr val="tx1"/>
                </a:solidFill>
              </a:rPr>
              <a:t>Projects</a:t>
            </a:r>
            <a:endParaRPr lang="en-AU" sz="1600" b="1" dirty="0">
              <a:solidFill>
                <a:schemeClr val="tx1"/>
              </a:solidFill>
            </a:endParaRPr>
          </a:p>
        </p:txBody>
      </p:sp>
      <p:sp>
        <p:nvSpPr>
          <p:cNvPr id="4" name="Rounded Rectangle 3"/>
          <p:cNvSpPr/>
          <p:nvPr/>
        </p:nvSpPr>
        <p:spPr>
          <a:xfrm>
            <a:off x="3748336" y="5336384"/>
            <a:ext cx="1684324" cy="58293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sz="1600" b="1" dirty="0" smtClean="0">
                <a:solidFill>
                  <a:schemeClr val="tx1"/>
                </a:solidFill>
              </a:rPr>
              <a:t>Organisations</a:t>
            </a:r>
            <a:endParaRPr lang="en-AU" sz="1600" b="1" dirty="0">
              <a:solidFill>
                <a:schemeClr val="tx1"/>
              </a:solidFill>
            </a:endParaRPr>
          </a:p>
        </p:txBody>
      </p:sp>
      <p:sp>
        <p:nvSpPr>
          <p:cNvPr id="5" name="Rounded Rectangle 4"/>
          <p:cNvSpPr/>
          <p:nvPr/>
        </p:nvSpPr>
        <p:spPr>
          <a:xfrm>
            <a:off x="3960876" y="1885950"/>
            <a:ext cx="1222248" cy="60579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sz="1600" b="1" dirty="0" smtClean="0">
                <a:solidFill>
                  <a:schemeClr val="tx1"/>
                </a:solidFill>
              </a:rPr>
              <a:t>Contacts</a:t>
            </a:r>
            <a:endParaRPr lang="en-AU" sz="1600" b="1" dirty="0">
              <a:solidFill>
                <a:schemeClr val="tx1"/>
              </a:solidFill>
            </a:endParaRPr>
          </a:p>
        </p:txBody>
      </p:sp>
      <p:sp>
        <p:nvSpPr>
          <p:cNvPr id="6" name="Rounded Rectangle 5"/>
          <p:cNvSpPr/>
          <p:nvPr/>
        </p:nvSpPr>
        <p:spPr>
          <a:xfrm>
            <a:off x="6259676" y="2560320"/>
            <a:ext cx="1123950" cy="60579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sz="1600" b="1" dirty="0" smtClean="0">
                <a:solidFill>
                  <a:schemeClr val="tx1"/>
                </a:solidFill>
              </a:rPr>
              <a:t>News</a:t>
            </a:r>
            <a:endParaRPr lang="en-AU" sz="1600" b="1" dirty="0">
              <a:solidFill>
                <a:schemeClr val="tx1"/>
              </a:solidFill>
            </a:endParaRPr>
          </a:p>
        </p:txBody>
      </p:sp>
      <p:sp>
        <p:nvSpPr>
          <p:cNvPr id="7" name="Rounded Rectangle 6"/>
          <p:cNvSpPr/>
          <p:nvPr/>
        </p:nvSpPr>
        <p:spPr>
          <a:xfrm>
            <a:off x="6259676" y="4069080"/>
            <a:ext cx="1123950" cy="60579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sz="1600" b="1" dirty="0" smtClean="0">
                <a:solidFill>
                  <a:schemeClr val="tx1"/>
                </a:solidFill>
              </a:rPr>
              <a:t>Events</a:t>
            </a:r>
            <a:endParaRPr lang="en-AU" sz="1600" b="1" dirty="0">
              <a:solidFill>
                <a:schemeClr val="tx1"/>
              </a:solidFill>
            </a:endParaRPr>
          </a:p>
        </p:txBody>
      </p:sp>
      <p:cxnSp>
        <p:nvCxnSpPr>
          <p:cNvPr id="18" name="Straight Arrow Connector 17"/>
          <p:cNvCxnSpPr/>
          <p:nvPr/>
        </p:nvCxnSpPr>
        <p:spPr>
          <a:xfrm flipH="1" flipV="1">
            <a:off x="2057400" y="3166110"/>
            <a:ext cx="11430" cy="982980"/>
          </a:xfrm>
          <a:prstGeom prst="straightConnector1">
            <a:avLst/>
          </a:prstGeom>
          <a:ln w="539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843690" y="4937757"/>
            <a:ext cx="688180" cy="461011"/>
          </a:xfrm>
          <a:prstGeom prst="straightConnector1">
            <a:avLst/>
          </a:prstGeom>
          <a:ln w="539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2871264" y="2609850"/>
            <a:ext cx="1089612" cy="1653539"/>
          </a:xfrm>
          <a:prstGeom prst="straightConnector1">
            <a:avLst/>
          </a:prstGeom>
          <a:ln w="539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a:off x="4590498" y="2624136"/>
            <a:ext cx="15850" cy="2518407"/>
          </a:xfrm>
          <a:prstGeom prst="straightConnector1">
            <a:avLst/>
          </a:prstGeom>
          <a:ln w="53975">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2728891" y="5037770"/>
            <a:ext cx="722969" cy="494350"/>
          </a:xfrm>
          <a:prstGeom prst="straightConnector1">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5183124" y="3247077"/>
            <a:ext cx="1208921" cy="1916900"/>
          </a:xfrm>
          <a:prstGeom prst="straightConnector1">
            <a:avLst/>
          </a:prstGeom>
          <a:ln w="53975">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V="1">
            <a:off x="5505726" y="4604262"/>
            <a:ext cx="716888" cy="619248"/>
          </a:xfrm>
          <a:prstGeom prst="straightConnector1">
            <a:avLst/>
          </a:prstGeom>
          <a:ln w="53975">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H="1" flipV="1">
            <a:off x="2527357" y="3166110"/>
            <a:ext cx="1433519" cy="1976433"/>
          </a:xfrm>
          <a:prstGeom prst="straightConnector1">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7" name="Title 66"/>
          <p:cNvSpPr>
            <a:spLocks noGrp="1"/>
          </p:cNvSpPr>
          <p:nvPr>
            <p:ph type="title"/>
          </p:nvPr>
        </p:nvSpPr>
        <p:spPr/>
        <p:txBody>
          <a:bodyPr/>
          <a:lstStyle/>
          <a:p>
            <a:r>
              <a:rPr lang="en-AU" dirty="0" smtClean="0"/>
              <a:t>Nab Portal - content types</a:t>
            </a:r>
            <a:endParaRPr lang="en-AU" dirty="0"/>
          </a:p>
        </p:txBody>
      </p:sp>
    </p:spTree>
    <p:extLst>
      <p:ext uri="{BB962C8B-B14F-4D97-AF65-F5344CB8AC3E}">
        <p14:creationId xmlns:p14="http://schemas.microsoft.com/office/powerpoint/2010/main" val="271977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a:blip r:embed="rId3"/>
          <a:stretch>
            <a:fillRect/>
          </a:stretch>
        </p:blipFill>
        <p:spPr>
          <a:xfrm>
            <a:off x="295206" y="1719580"/>
            <a:ext cx="3249018" cy="3709670"/>
          </a:xfrm>
          <a:prstGeom prst="rect">
            <a:avLst/>
          </a:prstGeom>
        </p:spPr>
      </p:pic>
      <p:sp>
        <p:nvSpPr>
          <p:cNvPr id="7" name="Content Placeholder 6"/>
          <p:cNvSpPr>
            <a:spLocks noGrp="1"/>
          </p:cNvSpPr>
          <p:nvPr>
            <p:ph sz="half" idx="2"/>
          </p:nvPr>
        </p:nvSpPr>
        <p:spPr>
          <a:xfrm>
            <a:off x="3749040" y="2061972"/>
            <a:ext cx="5177790" cy="2830068"/>
          </a:xfrm>
        </p:spPr>
        <p:txBody>
          <a:bodyPr>
            <a:normAutofit/>
          </a:bodyPr>
          <a:lstStyle/>
          <a:p>
            <a:pPr marL="45719" indent="0">
              <a:buNone/>
            </a:pPr>
            <a:r>
              <a:rPr lang="en-AU" sz="2400" b="1" i="1" dirty="0">
                <a:solidFill>
                  <a:srgbClr val="C00000"/>
                </a:solidFill>
                <a:latin typeface="Garamond" panose="02020404030301010803" pitchFamily="18" charset="0"/>
                <a:cs typeface="Courier New" panose="02070309020205020404" pitchFamily="49" charset="0"/>
              </a:rPr>
              <a:t>Title</a:t>
            </a:r>
            <a:r>
              <a:rPr lang="en-AU" sz="2400" dirty="0">
                <a:latin typeface="Garamond" panose="02020404030301010803" pitchFamily="18" charset="0"/>
                <a:cs typeface="Courier New" panose="02070309020205020404" pitchFamily="49" charset="0"/>
              </a:rPr>
              <a:t>: Chapter 16. </a:t>
            </a:r>
            <a:r>
              <a:rPr lang="en-AU" sz="2400" dirty="0" smtClean="0">
                <a:latin typeface="Garamond" panose="02020404030301010803" pitchFamily="18" charset="0"/>
                <a:cs typeface="Courier New" panose="02070309020205020404" pitchFamily="49" charset="0"/>
              </a:rPr>
              <a:t>Vanuatu</a:t>
            </a:r>
            <a:endParaRPr lang="en-AU" sz="2400" b="1" i="1" dirty="0" smtClean="0">
              <a:latin typeface="Garamond" panose="02020404030301010803" pitchFamily="18" charset="0"/>
              <a:cs typeface="Courier New" panose="02070309020205020404" pitchFamily="49" charset="0"/>
            </a:endParaRPr>
          </a:p>
          <a:p>
            <a:pPr marL="45719" indent="0">
              <a:buNone/>
            </a:pPr>
            <a:r>
              <a:rPr lang="en-AU" sz="2400" b="1" i="1" dirty="0" smtClean="0">
                <a:solidFill>
                  <a:srgbClr val="C00000"/>
                </a:solidFill>
                <a:latin typeface="Garamond" panose="02020404030301010803" pitchFamily="18" charset="0"/>
                <a:cs typeface="Courier New" panose="02070309020205020404" pitchFamily="49" charset="0"/>
              </a:rPr>
              <a:t>Description</a:t>
            </a:r>
            <a:r>
              <a:rPr lang="en-AU" sz="2400" dirty="0" smtClean="0">
                <a:latin typeface="Garamond" panose="02020404030301010803" pitchFamily="18" charset="0"/>
                <a:cs typeface="Courier New" panose="02070309020205020404" pitchFamily="49" charset="0"/>
              </a:rPr>
              <a:t>: This report describes the future climate of Vanuatu.</a:t>
            </a:r>
            <a:endParaRPr lang="en-AU" sz="2400" b="1" i="1" dirty="0" smtClean="0">
              <a:latin typeface="Garamond" panose="02020404030301010803" pitchFamily="18" charset="0"/>
              <a:cs typeface="Courier New" panose="02070309020205020404" pitchFamily="49" charset="0"/>
            </a:endParaRPr>
          </a:p>
          <a:p>
            <a:pPr marL="45719" indent="0">
              <a:buNone/>
            </a:pPr>
            <a:r>
              <a:rPr lang="en-AU" sz="2400" b="1" i="1" dirty="0" smtClean="0">
                <a:solidFill>
                  <a:srgbClr val="C00000"/>
                </a:solidFill>
                <a:latin typeface="Garamond" panose="02020404030301010803" pitchFamily="18" charset="0"/>
                <a:cs typeface="Courier New" panose="02070309020205020404" pitchFamily="49" charset="0"/>
              </a:rPr>
              <a:t>Topic</a:t>
            </a:r>
            <a:r>
              <a:rPr lang="en-AU" sz="2400" dirty="0">
                <a:latin typeface="Garamond" panose="02020404030301010803" pitchFamily="18" charset="0"/>
                <a:cs typeface="Courier New" panose="02070309020205020404" pitchFamily="49" charset="0"/>
              </a:rPr>
              <a:t>: Climate </a:t>
            </a:r>
            <a:r>
              <a:rPr lang="en-AU" sz="2400" dirty="0" smtClean="0">
                <a:latin typeface="Garamond" panose="02020404030301010803" pitchFamily="18" charset="0"/>
                <a:cs typeface="Courier New" panose="02070309020205020404" pitchFamily="49" charset="0"/>
              </a:rPr>
              <a:t>change</a:t>
            </a:r>
            <a:endParaRPr lang="en-AU" sz="2400" b="1" i="1" dirty="0" smtClean="0">
              <a:latin typeface="Garamond" panose="02020404030301010803" pitchFamily="18" charset="0"/>
              <a:cs typeface="Courier New" panose="02070309020205020404" pitchFamily="49" charset="0"/>
            </a:endParaRPr>
          </a:p>
          <a:p>
            <a:pPr marL="45719" indent="0">
              <a:buNone/>
            </a:pPr>
            <a:r>
              <a:rPr lang="en-AU" sz="2400" b="1" i="1" dirty="0" smtClean="0">
                <a:solidFill>
                  <a:srgbClr val="C00000"/>
                </a:solidFill>
                <a:latin typeface="Garamond" panose="02020404030301010803" pitchFamily="18" charset="0"/>
                <a:cs typeface="Courier New" panose="02070309020205020404" pitchFamily="49" charset="0"/>
              </a:rPr>
              <a:t>File </a:t>
            </a:r>
            <a:r>
              <a:rPr lang="en-AU" sz="2400" b="1" i="1" dirty="0">
                <a:solidFill>
                  <a:srgbClr val="C00000"/>
                </a:solidFill>
                <a:latin typeface="Garamond" panose="02020404030301010803" pitchFamily="18" charset="0"/>
                <a:cs typeface="Courier New" panose="02070309020205020404" pitchFamily="49" charset="0"/>
              </a:rPr>
              <a:t>name</a:t>
            </a:r>
            <a:r>
              <a:rPr lang="en-AU" sz="2400" dirty="0">
                <a:latin typeface="Garamond" panose="02020404030301010803" pitchFamily="18" charset="0"/>
                <a:cs typeface="Courier New" panose="02070309020205020404" pitchFamily="49" charset="0"/>
              </a:rPr>
              <a:t>: Chapter_16.pdf</a:t>
            </a:r>
          </a:p>
          <a:p>
            <a:pPr marL="45719" indent="0">
              <a:buNone/>
            </a:pPr>
            <a:endParaRPr lang="en-AU" sz="2400" dirty="0">
              <a:latin typeface="Garamond" panose="02020404030301010803" pitchFamily="18" charset="0"/>
              <a:cs typeface="Courier New" panose="02070309020205020404" pitchFamily="49" charset="0"/>
            </a:endParaRPr>
          </a:p>
          <a:p>
            <a:endParaRPr lang="en-AU" dirty="0"/>
          </a:p>
        </p:txBody>
      </p:sp>
      <p:sp>
        <p:nvSpPr>
          <p:cNvPr id="6" name="Title 5"/>
          <p:cNvSpPr>
            <a:spLocks noGrp="1"/>
          </p:cNvSpPr>
          <p:nvPr>
            <p:ph type="title"/>
          </p:nvPr>
        </p:nvSpPr>
        <p:spPr/>
        <p:txBody>
          <a:bodyPr/>
          <a:lstStyle/>
          <a:p>
            <a:r>
              <a:rPr lang="en-AU" dirty="0" smtClean="0"/>
              <a:t>Poor quality metadata</a:t>
            </a:r>
            <a:endParaRPr lang="en-AU" dirty="0"/>
          </a:p>
        </p:txBody>
      </p:sp>
    </p:spTree>
    <p:extLst>
      <p:ext uri="{BB962C8B-B14F-4D97-AF65-F5344CB8AC3E}">
        <p14:creationId xmlns:p14="http://schemas.microsoft.com/office/powerpoint/2010/main" val="13176615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Custom 18">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62328"/>
      </a:hlink>
      <a:folHlink>
        <a:srgbClr val="85DFD0"/>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495</TotalTime>
  <Words>1844</Words>
  <Application>Microsoft Office PowerPoint</Application>
  <PresentationFormat>On-screen Show (4:3)</PresentationFormat>
  <Paragraphs>240</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Century Gothic</vt:lpstr>
      <vt:lpstr>Courier New</vt:lpstr>
      <vt:lpstr>Garamond</vt:lpstr>
      <vt:lpstr>Times New Roman</vt:lpstr>
      <vt:lpstr>Wingdings</vt:lpstr>
      <vt:lpstr>Wingdings 2</vt:lpstr>
      <vt:lpstr>Grid</vt:lpstr>
      <vt:lpstr>PowerPoint Presentation</vt:lpstr>
      <vt:lpstr>Metadata – what is it?</vt:lpstr>
      <vt:lpstr>Metadata example</vt:lpstr>
      <vt:lpstr>Metadata Creation</vt:lpstr>
      <vt:lpstr>Embedded metadata</vt:lpstr>
      <vt:lpstr>Creating Metadata</vt:lpstr>
      <vt:lpstr>Metadata</vt:lpstr>
      <vt:lpstr>Nab Portal - content types</vt:lpstr>
      <vt:lpstr>Poor quality metadata</vt:lpstr>
      <vt:lpstr>Good quality metadata</vt:lpstr>
      <vt:lpstr>Think about your audience</vt:lpstr>
      <vt:lpstr>Good practice tips</vt:lpstr>
      <vt:lpstr>The PCCP Topics vocabulary</vt:lpstr>
      <vt:lpstr>PowerPoint Presentation</vt:lpstr>
    </vt:vector>
  </TitlesOfParts>
  <Company>Griffith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Metadata</dc:title>
  <dc:creator>Rebecca Brown</dc:creator>
  <cp:lastModifiedBy>Rebecca Brown</cp:lastModifiedBy>
  <cp:revision>42</cp:revision>
  <dcterms:created xsi:type="dcterms:W3CDTF">2016-06-01T01:52:50Z</dcterms:created>
  <dcterms:modified xsi:type="dcterms:W3CDTF">2016-08-15T11:17:45Z</dcterms:modified>
</cp:coreProperties>
</file>