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259" r:id="rId4"/>
    <p:sldId id="271" r:id="rId5"/>
    <p:sldId id="272" r:id="rId6"/>
    <p:sldId id="273" r:id="rId7"/>
    <p:sldId id="274" r:id="rId8"/>
    <p:sldId id="275" r:id="rId9"/>
    <p:sldId id="281" r:id="rId10"/>
    <p:sldId id="260" r:id="rId11"/>
    <p:sldId id="276" r:id="rId12"/>
    <p:sldId id="262" r:id="rId13"/>
    <p:sldId id="279" r:id="rId14"/>
    <p:sldId id="280" r:id="rId15"/>
    <p:sldId id="261" r:id="rId16"/>
    <p:sldId id="263" r:id="rId17"/>
    <p:sldId id="264" r:id="rId18"/>
    <p:sldId id="265" r:id="rId19"/>
    <p:sldId id="266" r:id="rId20"/>
    <p:sldId id="267" r:id="rId21"/>
    <p:sldId id="26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DA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854"/>
    <p:restoredTop sz="94674"/>
  </p:normalViewPr>
  <p:slideViewPr>
    <p:cSldViewPr snapToGrid="0" snapToObjects="1">
      <p:cViewPr>
        <p:scale>
          <a:sx n="87" d="100"/>
          <a:sy n="87" d="100"/>
        </p:scale>
        <p:origin x="2000" y="840"/>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443502-4E13-1443-8804-A6AE1F40E7BA}" type="datetimeFigureOut">
              <a:rPr lang="en-US" smtClean="0"/>
              <a:t>12/12/17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960530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443502-4E13-1443-8804-A6AE1F40E7BA}" type="datetimeFigureOut">
              <a:rPr lang="en-US" smtClean="0"/>
              <a:t>12/12/17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164560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443502-4E13-1443-8804-A6AE1F40E7BA}" type="datetimeFigureOut">
              <a:rPr lang="en-US" smtClean="0"/>
              <a:t>12/12/17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609709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443502-4E13-1443-8804-A6AE1F40E7BA}" type="datetimeFigureOut">
              <a:rPr lang="en-US" smtClean="0"/>
              <a:t>12/12/17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672634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443502-4E13-1443-8804-A6AE1F40E7BA}" type="datetimeFigureOut">
              <a:rPr lang="en-US" smtClean="0"/>
              <a:t>12/12/17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402429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8443502-4E13-1443-8804-A6AE1F40E7BA}" type="datetimeFigureOut">
              <a:rPr lang="en-US" smtClean="0"/>
              <a:t>12/12/17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2006706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8443502-4E13-1443-8804-A6AE1F40E7BA}" type="datetimeFigureOut">
              <a:rPr lang="en-US" smtClean="0"/>
              <a:t>12/12/17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491234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443502-4E13-1443-8804-A6AE1F40E7BA}" type="datetimeFigureOut">
              <a:rPr lang="en-US" smtClean="0"/>
              <a:t>12/12/17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245488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443502-4E13-1443-8804-A6AE1F40E7BA}" type="datetimeFigureOut">
              <a:rPr lang="en-US" smtClean="0"/>
              <a:t>12/12/17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408734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443502-4E13-1443-8804-A6AE1F40E7BA}" type="datetimeFigureOut">
              <a:rPr lang="en-US" smtClean="0"/>
              <a:t>12/12/17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587634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443502-4E13-1443-8804-A6AE1F40E7BA}" type="datetimeFigureOut">
              <a:rPr lang="en-US" smtClean="0"/>
              <a:t>12/12/17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884883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443502-4E13-1443-8804-A6AE1F40E7BA}" type="datetimeFigureOut">
              <a:rPr lang="en-US" smtClean="0"/>
              <a:t>12/12/17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020D1F-1A59-D74C-9E09-71CDDDC23AB3}" type="slidenum">
              <a:rPr lang="en-US" smtClean="0"/>
              <a:t>‹#›</a:t>
            </a:fld>
            <a:endParaRPr lang="en-US"/>
          </a:p>
        </p:txBody>
      </p:sp>
    </p:spTree>
    <p:extLst>
      <p:ext uri="{BB962C8B-B14F-4D97-AF65-F5344CB8AC3E}">
        <p14:creationId xmlns:p14="http://schemas.microsoft.com/office/powerpoint/2010/main" val="8030432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sp>
        <p:nvSpPr>
          <p:cNvPr id="3" name="TextBox 2"/>
          <p:cNvSpPr txBox="1"/>
          <p:nvPr/>
        </p:nvSpPr>
        <p:spPr>
          <a:xfrm>
            <a:off x="1716784" y="2238921"/>
            <a:ext cx="10475216" cy="3173241"/>
          </a:xfrm>
          <a:prstGeom prst="rect">
            <a:avLst/>
          </a:prstGeom>
          <a:noFill/>
        </p:spPr>
        <p:txBody>
          <a:bodyPr wrap="square" rtlCol="0">
            <a:spAutoFit/>
          </a:bodyPr>
          <a:lstStyle/>
          <a:p>
            <a:pPr algn="just">
              <a:lnSpc>
                <a:spcPct val="200000"/>
              </a:lnSpc>
            </a:pPr>
            <a:r>
              <a:rPr lang="en-US" sz="2600" b="1" dirty="0">
                <a:latin typeface="Futura Medium" charset="0"/>
                <a:ea typeface="Futura Medium" charset="0"/>
                <a:cs typeface="Futura Medium" charset="0"/>
              </a:rPr>
              <a:t>Recommendations to Vanuatu’s National Advisory Board on Climate Change and Disaster Risk Reduction (NAB) on </a:t>
            </a:r>
            <a:r>
              <a:rPr lang="en-US" sz="2600" b="1" dirty="0" smtClean="0">
                <a:latin typeface="Futura Medium" charset="0"/>
                <a:ea typeface="Futura Medium" charset="0"/>
                <a:cs typeface="Futura Medium" charset="0"/>
              </a:rPr>
              <a:t>improvements to private </a:t>
            </a:r>
            <a:r>
              <a:rPr lang="en-US" sz="2600" b="1" dirty="0">
                <a:latin typeface="Futura Medium" charset="0"/>
                <a:ea typeface="Futura Medium" charset="0"/>
                <a:cs typeface="Futura Medium" charset="0"/>
              </a:rPr>
              <a:t>sector engagement in regards to climate finance</a:t>
            </a:r>
            <a:endParaRPr lang="en-US" sz="2600" dirty="0">
              <a:latin typeface="Futura Medium" charset="0"/>
              <a:ea typeface="Futura Medium" charset="0"/>
              <a:cs typeface="Futura Medium"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Tree>
    <p:extLst>
      <p:ext uri="{BB962C8B-B14F-4D97-AF65-F5344CB8AC3E}">
        <p14:creationId xmlns:p14="http://schemas.microsoft.com/office/powerpoint/2010/main" val="1795290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642820" y="2216258"/>
            <a:ext cx="10549179" cy="3447098"/>
          </a:xfrm>
          <a:prstGeom prst="rect">
            <a:avLst/>
          </a:prstGeom>
          <a:noFill/>
        </p:spPr>
        <p:txBody>
          <a:bodyPr wrap="square" rtlCol="0">
            <a:spAutoFit/>
          </a:bodyPr>
          <a:lstStyle/>
          <a:p>
            <a:pPr marL="457200" lvl="0" indent="-457200" algn="just">
              <a:lnSpc>
                <a:spcPct val="150000"/>
              </a:lnSpc>
              <a:buFont typeface="+mj-lt"/>
              <a:buAutoNum type="arabicPeriod"/>
            </a:pPr>
            <a:r>
              <a:rPr lang="en-US" sz="2200" b="1" dirty="0" smtClean="0">
                <a:latin typeface="Futura Medium" charset="0"/>
                <a:ea typeface="Futura Medium" charset="0"/>
                <a:cs typeface="Futura Medium" charset="0"/>
              </a:rPr>
              <a:t>Private Sector CCDRR and Climate Finance </a:t>
            </a:r>
            <a:r>
              <a:rPr lang="en-US" sz="2200" b="1" dirty="0" smtClean="0">
                <a:latin typeface="Futura Medium" charset="0"/>
                <a:ea typeface="Futura Medium" charset="0"/>
                <a:cs typeface="Futura Medium" charset="0"/>
              </a:rPr>
              <a:t>Database</a:t>
            </a:r>
          </a:p>
          <a:p>
            <a:pPr lvl="0" algn="just">
              <a:lnSpc>
                <a:spcPct val="150000"/>
              </a:lnSpc>
            </a:pPr>
            <a:endParaRPr lang="en-US" sz="1000" b="1" dirty="0" smtClean="0">
              <a:latin typeface="Futura Medium" charset="0"/>
              <a:ea typeface="Futura Medium" charset="0"/>
              <a:cs typeface="Futura Medium" charset="0"/>
            </a:endParaRPr>
          </a:p>
          <a:p>
            <a:pPr marL="285750" lvl="0" indent="-285750" algn="just">
              <a:lnSpc>
                <a:spcPct val="200000"/>
              </a:lnSpc>
              <a:buFont typeface="Arial" charset="0"/>
              <a:buChar char="•"/>
            </a:pPr>
            <a:r>
              <a:rPr lang="en-US" sz="1700" dirty="0" smtClean="0">
                <a:latin typeface="Futura Medium" charset="0"/>
                <a:ea typeface="Futura Medium" charset="0"/>
                <a:cs typeface="Futura Medium" charset="0"/>
              </a:rPr>
              <a:t>Directory </a:t>
            </a:r>
            <a:r>
              <a:rPr lang="en-US" sz="1700" dirty="0">
                <a:latin typeface="Futura Medium" charset="0"/>
                <a:ea typeface="Futura Medium" charset="0"/>
                <a:cs typeface="Futura Medium" charset="0"/>
              </a:rPr>
              <a:t>of private sector companies in Vanuatu </a:t>
            </a:r>
            <a:r>
              <a:rPr lang="en-US" sz="1700" dirty="0" smtClean="0">
                <a:solidFill>
                  <a:srgbClr val="00B0F0"/>
                </a:solidFill>
                <a:latin typeface="Futura Medium" charset="0"/>
                <a:ea typeface="Futura Medium" charset="0"/>
                <a:cs typeface="Futura Medium" charset="0"/>
              </a:rPr>
              <a:t>interested and </a:t>
            </a:r>
            <a:r>
              <a:rPr lang="en-US" sz="1700" dirty="0">
                <a:solidFill>
                  <a:srgbClr val="00B0F0"/>
                </a:solidFill>
                <a:latin typeface="Futura Medium" charset="0"/>
                <a:ea typeface="Futura Medium" charset="0"/>
                <a:cs typeface="Futura Medium" charset="0"/>
              </a:rPr>
              <a:t>already engaged in </a:t>
            </a:r>
            <a:r>
              <a:rPr lang="en-US" sz="1700" dirty="0" smtClean="0">
                <a:solidFill>
                  <a:srgbClr val="00B0F0"/>
                </a:solidFill>
                <a:latin typeface="Futura Medium" charset="0"/>
                <a:ea typeface="Futura Medium" charset="0"/>
                <a:cs typeface="Futura Medium" charset="0"/>
              </a:rPr>
              <a:t>CCDRR activities</a:t>
            </a:r>
          </a:p>
          <a:p>
            <a:pPr marL="285750" indent="-285750" algn="just">
              <a:lnSpc>
                <a:spcPct val="200000"/>
              </a:lnSpc>
              <a:buFont typeface="Arial" charset="0"/>
              <a:buChar char="•"/>
            </a:pPr>
            <a:r>
              <a:rPr lang="en-US" sz="1700" dirty="0">
                <a:latin typeface="Futura Medium" charset="0"/>
                <a:ea typeface="Futura Medium" charset="0"/>
                <a:cs typeface="Futura Medium" charset="0"/>
              </a:rPr>
              <a:t>Mapping of private sector CCDRR activities and </a:t>
            </a:r>
            <a:r>
              <a:rPr lang="en-US" sz="1700" dirty="0">
                <a:solidFill>
                  <a:srgbClr val="00B0F0"/>
                </a:solidFill>
                <a:latin typeface="Futura Medium" charset="0"/>
                <a:ea typeface="Futura Medium" charset="0"/>
                <a:cs typeface="Futura Medium" charset="0"/>
              </a:rPr>
              <a:t>linkage to national policy </a:t>
            </a:r>
            <a:r>
              <a:rPr lang="en-US" sz="1700" dirty="0">
                <a:latin typeface="Futura Medium" charset="0"/>
                <a:ea typeface="Futura Medium" charset="0"/>
                <a:cs typeface="Futura Medium" charset="0"/>
              </a:rPr>
              <a:t>goals </a:t>
            </a:r>
            <a:r>
              <a:rPr lang="en-US" sz="1700" dirty="0" smtClean="0">
                <a:latin typeface="Futura Medium" charset="0"/>
                <a:ea typeface="Futura Medium" charset="0"/>
                <a:cs typeface="Futura Medium" charset="0"/>
              </a:rPr>
              <a:t>(e.g. NSDP, sectoral)</a:t>
            </a:r>
            <a:endParaRPr lang="en-US" sz="1700" dirty="0">
              <a:latin typeface="Futura Medium" charset="0"/>
              <a:ea typeface="Futura Medium" charset="0"/>
              <a:cs typeface="Futura Medium" charset="0"/>
            </a:endParaRPr>
          </a:p>
          <a:p>
            <a:pPr marL="285750" lvl="0" indent="-285750" algn="just">
              <a:lnSpc>
                <a:spcPct val="200000"/>
              </a:lnSpc>
              <a:buFont typeface="Arial" charset="0"/>
              <a:buChar char="•"/>
            </a:pPr>
            <a:r>
              <a:rPr lang="en-US" sz="1700" dirty="0">
                <a:latin typeface="Futura Medium" charset="0"/>
                <a:ea typeface="Futura Medium" charset="0"/>
                <a:cs typeface="Futura Medium" charset="0"/>
              </a:rPr>
              <a:t>Identification of </a:t>
            </a:r>
            <a:r>
              <a:rPr lang="en-US" sz="1700" dirty="0">
                <a:solidFill>
                  <a:srgbClr val="00B0F0"/>
                </a:solidFill>
                <a:latin typeface="Futura Medium" charset="0"/>
                <a:ea typeface="Futura Medium" charset="0"/>
                <a:cs typeface="Futura Medium" charset="0"/>
              </a:rPr>
              <a:t>relevant funding </a:t>
            </a:r>
            <a:r>
              <a:rPr lang="en-US" sz="1700" dirty="0">
                <a:latin typeface="Futura Medium" charset="0"/>
                <a:ea typeface="Futura Medium" charset="0"/>
                <a:cs typeface="Futura Medium" charset="0"/>
              </a:rPr>
              <a:t>sources (e.g. bilateral, multilateral, </a:t>
            </a:r>
            <a:r>
              <a:rPr lang="en-US" sz="1700" dirty="0" smtClean="0">
                <a:latin typeface="Futura Medium" charset="0"/>
                <a:ea typeface="Futura Medium" charset="0"/>
                <a:cs typeface="Futura Medium" charset="0"/>
              </a:rPr>
              <a:t>GCF AEs, private, NGEF)</a:t>
            </a:r>
            <a:endParaRPr lang="en-US" sz="1700" dirty="0">
              <a:latin typeface="Futura Medium" charset="0"/>
              <a:ea typeface="Futura Medium" charset="0"/>
              <a:cs typeface="Futura Medium" charset="0"/>
            </a:endParaRPr>
          </a:p>
          <a:p>
            <a:pPr marL="285750" lvl="0" indent="-285750" algn="just">
              <a:lnSpc>
                <a:spcPct val="200000"/>
              </a:lnSpc>
              <a:buFont typeface="Arial" charset="0"/>
              <a:buChar char="•"/>
            </a:pPr>
            <a:r>
              <a:rPr lang="en-US" sz="1700" dirty="0">
                <a:latin typeface="Futura Medium" charset="0"/>
                <a:ea typeface="Futura Medium" charset="0"/>
                <a:cs typeface="Futura Medium" charset="0"/>
              </a:rPr>
              <a:t>Identification of local private sector company </a:t>
            </a:r>
            <a:r>
              <a:rPr lang="en-US" sz="1700" dirty="0">
                <a:solidFill>
                  <a:srgbClr val="00B0F0"/>
                </a:solidFill>
                <a:latin typeface="Futura Medium" charset="0"/>
                <a:ea typeface="Futura Medium" charset="0"/>
                <a:cs typeface="Futura Medium" charset="0"/>
              </a:rPr>
              <a:t>needs and feedback </a:t>
            </a:r>
            <a:r>
              <a:rPr lang="en-US" sz="1700" dirty="0">
                <a:latin typeface="Futura Medium" charset="0"/>
                <a:ea typeface="Futura Medium" charset="0"/>
                <a:cs typeface="Futura Medium" charset="0"/>
              </a:rPr>
              <a:t>in regards to climate financing</a:t>
            </a:r>
          </a:p>
          <a:p>
            <a:pPr marL="285750" lvl="0" indent="-285750" algn="just">
              <a:lnSpc>
                <a:spcPct val="200000"/>
              </a:lnSpc>
              <a:buFont typeface="Arial" charset="0"/>
              <a:buChar char="•"/>
            </a:pPr>
            <a:r>
              <a:rPr lang="en-US" sz="1700" dirty="0" smtClean="0">
                <a:latin typeface="Futura Medium" charset="0"/>
                <a:ea typeface="Futura Medium" charset="0"/>
                <a:cs typeface="Futura Medium" charset="0"/>
              </a:rPr>
              <a:t>Levels of interest </a:t>
            </a:r>
            <a:r>
              <a:rPr lang="en-US" sz="1700" dirty="0">
                <a:latin typeface="Futura Medium" charset="0"/>
                <a:ea typeface="Futura Medium" charset="0"/>
                <a:cs typeface="Futura Medium" charset="0"/>
              </a:rPr>
              <a:t>of </a:t>
            </a:r>
            <a:r>
              <a:rPr lang="en-US" sz="1700" dirty="0" smtClean="0">
                <a:latin typeface="Futura Medium" charset="0"/>
                <a:ea typeface="Futura Medium" charset="0"/>
                <a:cs typeface="Futura Medium" charset="0"/>
              </a:rPr>
              <a:t>local companies to </a:t>
            </a:r>
            <a:r>
              <a:rPr lang="en-US" sz="1700" dirty="0" smtClean="0">
                <a:solidFill>
                  <a:srgbClr val="00B0F0"/>
                </a:solidFill>
                <a:latin typeface="Futura Medium" charset="0"/>
                <a:ea typeface="Futura Medium" charset="0"/>
                <a:cs typeface="Futura Medium" charset="0"/>
              </a:rPr>
              <a:t>participate in future CCDRR initiatives</a:t>
            </a:r>
            <a:endParaRPr lang="en-US" sz="1700" dirty="0">
              <a:solidFill>
                <a:srgbClr val="00B0F0"/>
              </a:solidFill>
              <a:latin typeface="Futura Medium" charset="0"/>
              <a:ea typeface="Futura Medium" charset="0"/>
              <a:cs typeface="Futura Medium" charset="0"/>
            </a:endParaRPr>
          </a:p>
        </p:txBody>
      </p:sp>
    </p:spTree>
    <p:extLst>
      <p:ext uri="{BB962C8B-B14F-4D97-AF65-F5344CB8AC3E}">
        <p14:creationId xmlns:p14="http://schemas.microsoft.com/office/powerpoint/2010/main" val="1098920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642820" y="2593649"/>
            <a:ext cx="10549179" cy="2769989"/>
          </a:xfrm>
          <a:prstGeom prst="rect">
            <a:avLst/>
          </a:prstGeom>
          <a:noFill/>
        </p:spPr>
        <p:txBody>
          <a:bodyPr wrap="square" rtlCol="0">
            <a:spAutoFit/>
          </a:bodyPr>
          <a:lstStyle/>
          <a:p>
            <a:pPr marL="457200" lvl="0" indent="-457200" algn="just">
              <a:lnSpc>
                <a:spcPct val="150000"/>
              </a:lnSpc>
              <a:buFont typeface="+mj-lt"/>
              <a:buAutoNum type="arabicPeriod" startAt="2"/>
            </a:pPr>
            <a:r>
              <a:rPr lang="en-US" sz="2200" b="1" dirty="0" smtClean="0">
                <a:latin typeface="Futura Medium" charset="0"/>
                <a:ea typeface="Futura Medium" charset="0"/>
                <a:cs typeface="Futura Medium" charset="0"/>
              </a:rPr>
              <a:t>Information Notes for the Private Sector on Climate Finance</a:t>
            </a:r>
            <a:endParaRPr lang="en-US" sz="2200" b="1" dirty="0">
              <a:latin typeface="Futura Medium" charset="0"/>
              <a:ea typeface="Futura Medium" charset="0"/>
              <a:cs typeface="Futura Medium" charset="0"/>
            </a:endParaRPr>
          </a:p>
          <a:p>
            <a:pPr lvl="0" algn="just">
              <a:lnSpc>
                <a:spcPct val="150000"/>
              </a:lnSpc>
            </a:pPr>
            <a:endParaRPr lang="en-US" sz="1000" b="1" dirty="0" smtClean="0">
              <a:latin typeface="Futura Medium" charset="0"/>
              <a:ea typeface="Futura Medium" charset="0"/>
              <a:cs typeface="Futura Medium" charset="0"/>
            </a:endParaRPr>
          </a:p>
          <a:p>
            <a:pPr marL="342900" lvl="0" indent="-342900">
              <a:lnSpc>
                <a:spcPct val="200000"/>
              </a:lnSpc>
              <a:buFont typeface="Arial" charset="0"/>
              <a:buChar char="•"/>
            </a:pPr>
            <a:r>
              <a:rPr lang="en-US" sz="2100" dirty="0">
                <a:latin typeface="Futura Medium" charset="0"/>
                <a:ea typeface="Futura Medium" charset="0"/>
                <a:cs typeface="Futura Medium" charset="0"/>
              </a:rPr>
              <a:t>The GCF and the Private Sector (GCF Private Sector Facility)</a:t>
            </a:r>
          </a:p>
          <a:p>
            <a:pPr marL="342900" lvl="0" indent="-342900">
              <a:lnSpc>
                <a:spcPct val="200000"/>
              </a:lnSpc>
              <a:buFont typeface="Arial" charset="0"/>
              <a:buChar char="•"/>
            </a:pPr>
            <a:r>
              <a:rPr lang="en-US" sz="2100" dirty="0">
                <a:latin typeface="Futura Medium" charset="0"/>
                <a:ea typeface="Futura Medium" charset="0"/>
                <a:cs typeface="Futura Medium" charset="0"/>
              </a:rPr>
              <a:t>The NAB and the Private Sector</a:t>
            </a:r>
          </a:p>
          <a:p>
            <a:pPr marL="342900" lvl="0" indent="-342900">
              <a:lnSpc>
                <a:spcPct val="200000"/>
              </a:lnSpc>
              <a:buFont typeface="Arial" charset="0"/>
              <a:buChar char="•"/>
            </a:pPr>
            <a:r>
              <a:rPr lang="en-US" sz="2100" dirty="0">
                <a:latin typeface="Futura Medium" charset="0"/>
                <a:ea typeface="Futura Medium" charset="0"/>
                <a:cs typeface="Futura Medium" charset="0"/>
              </a:rPr>
              <a:t>The NGEF and the Private Sector</a:t>
            </a:r>
          </a:p>
        </p:txBody>
      </p:sp>
    </p:spTree>
    <p:extLst>
      <p:ext uri="{BB962C8B-B14F-4D97-AF65-F5344CB8AC3E}">
        <p14:creationId xmlns:p14="http://schemas.microsoft.com/office/powerpoint/2010/main" val="20038094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554819"/>
          </a:xfrm>
          <a:prstGeom prst="rect">
            <a:avLst/>
          </a:prstGeom>
          <a:noFill/>
        </p:spPr>
        <p:txBody>
          <a:bodyPr wrap="square" rtlCol="0">
            <a:spAutoFit/>
          </a:bodyPr>
          <a:lstStyle/>
          <a:p>
            <a:pPr marL="457200" indent="-457200" algn="just">
              <a:lnSpc>
                <a:spcPct val="150000"/>
              </a:lnSpc>
              <a:buFont typeface="+mj-lt"/>
              <a:buAutoNum type="arabicPeriod" startAt="3"/>
            </a:pPr>
            <a:r>
              <a:rPr lang="en-US" sz="2100" b="1" dirty="0" smtClean="0">
                <a:latin typeface="Futura Medium" charset="0"/>
                <a:ea typeface="Futura Medium" charset="0"/>
                <a:cs typeface="Futura Medium" charset="0"/>
              </a:rPr>
              <a:t>NAB GCF Project Concept </a:t>
            </a:r>
            <a:r>
              <a:rPr lang="en-US" sz="2100" b="1" dirty="0" smtClean="0">
                <a:latin typeface="Futura Medium" charset="0"/>
                <a:ea typeface="Futura Medium" charset="0"/>
                <a:cs typeface="Futura Medium" charset="0"/>
              </a:rPr>
              <a:t>Proposal: Eco-tourism </a:t>
            </a:r>
            <a:r>
              <a:rPr lang="en-US" sz="2100" b="1" dirty="0" smtClean="0">
                <a:latin typeface="Futura Medium" charset="0"/>
                <a:ea typeface="Futura Medium" charset="0"/>
                <a:cs typeface="Futura Medium" charset="0"/>
              </a:rPr>
              <a:t>CCDRR risk </a:t>
            </a:r>
            <a:r>
              <a:rPr lang="en-US" sz="2100" b="1" dirty="0" smtClean="0">
                <a:latin typeface="Futura Medium" charset="0"/>
                <a:ea typeface="Futura Medium" charset="0"/>
                <a:cs typeface="Futura Medium" charset="0"/>
              </a:rPr>
              <a:t>planning </a:t>
            </a:r>
          </a:p>
          <a:p>
            <a:pPr algn="just">
              <a:lnSpc>
                <a:spcPct val="150000"/>
              </a:lnSpc>
            </a:pPr>
            <a:endParaRPr lang="en-US" sz="1000" dirty="0" smtClean="0">
              <a:latin typeface="Futura Medium" charset="0"/>
              <a:ea typeface="Futura Medium" charset="0"/>
              <a:cs typeface="Futura Medium" charset="0"/>
            </a:endParaRPr>
          </a:p>
          <a:p>
            <a:pPr marL="457200" indent="-457200" algn="just">
              <a:lnSpc>
                <a:spcPct val="150000"/>
              </a:lnSpc>
              <a:buFont typeface="Arial" charset="0"/>
              <a:buChar char="•"/>
            </a:pPr>
            <a:r>
              <a:rPr lang="en-US" sz="1700" dirty="0">
                <a:latin typeface="Futura Medium" charset="0"/>
                <a:ea typeface="Futura Medium" charset="0"/>
                <a:cs typeface="Futura Medium" charset="0"/>
              </a:rPr>
              <a:t>Implementation of </a:t>
            </a:r>
            <a:r>
              <a:rPr lang="en-US" sz="1700" dirty="0">
                <a:solidFill>
                  <a:srgbClr val="00B0F0"/>
                </a:solidFill>
                <a:latin typeface="Futura Medium" charset="0"/>
                <a:ea typeface="Futura Medium" charset="0"/>
                <a:cs typeface="Futura Medium" charset="0"/>
              </a:rPr>
              <a:t>national tourism risk mitigation and adaptation initiative</a:t>
            </a:r>
            <a:r>
              <a:rPr lang="en-US" sz="1700" dirty="0">
                <a:latin typeface="Futura Medium" charset="0"/>
                <a:ea typeface="Futura Medium" charset="0"/>
                <a:cs typeface="Futura Medium" charset="0"/>
              </a:rPr>
              <a:t>, inclusive of all levels of tourism sector, ranging from accommodation providers to transport and tour operators</a:t>
            </a:r>
          </a:p>
          <a:p>
            <a:pPr marL="457200" indent="-457200" algn="just">
              <a:lnSpc>
                <a:spcPct val="150000"/>
              </a:lnSpc>
              <a:buFont typeface="Arial" charset="0"/>
              <a:buChar char="•"/>
            </a:pPr>
            <a:r>
              <a:rPr lang="en-US" sz="1700" dirty="0">
                <a:latin typeface="Futura Medium" charset="0"/>
                <a:ea typeface="Futura Medium" charset="0"/>
                <a:cs typeface="Futura Medium" charset="0"/>
              </a:rPr>
              <a:t>Resilience of local tourism-related businesses will be strengthened by encouraging </a:t>
            </a:r>
            <a:r>
              <a:rPr lang="en-US" sz="1700" dirty="0">
                <a:solidFill>
                  <a:srgbClr val="00B0F0"/>
                </a:solidFill>
                <a:latin typeface="Futura Medium" charset="0"/>
                <a:ea typeface="Futura Medium" charset="0"/>
                <a:cs typeface="Futura Medium" charset="0"/>
              </a:rPr>
              <a:t>low-emission development pathways </a:t>
            </a:r>
            <a:r>
              <a:rPr lang="en-US" sz="1700" dirty="0">
                <a:latin typeface="Futura Medium" charset="0"/>
                <a:ea typeface="Futura Medium" charset="0"/>
                <a:cs typeface="Futura Medium" charset="0"/>
              </a:rPr>
              <a:t>(e.g. renewable energy, energy efficiency) and </a:t>
            </a:r>
            <a:r>
              <a:rPr lang="en-US" sz="1700" dirty="0">
                <a:solidFill>
                  <a:srgbClr val="00B0F0"/>
                </a:solidFill>
                <a:latin typeface="Futura Medium" charset="0"/>
                <a:ea typeface="Futura Medium" charset="0"/>
                <a:cs typeface="Futura Medium" charset="0"/>
              </a:rPr>
              <a:t>adaptation interventions </a:t>
            </a:r>
            <a:r>
              <a:rPr lang="en-US" sz="1700" dirty="0">
                <a:latin typeface="Futura Medium" charset="0"/>
                <a:ea typeface="Futura Medium" charset="0"/>
                <a:cs typeface="Futura Medium" charset="0"/>
              </a:rPr>
              <a:t>(e.g. greening of infrastructure).</a:t>
            </a:r>
          </a:p>
          <a:p>
            <a:pPr marL="457200" indent="-457200" algn="just">
              <a:lnSpc>
                <a:spcPct val="150000"/>
              </a:lnSpc>
              <a:buFont typeface="Arial" charset="0"/>
              <a:buChar char="•"/>
            </a:pPr>
            <a:r>
              <a:rPr lang="en-US" sz="1700" dirty="0">
                <a:latin typeface="Futura Medium" charset="0"/>
                <a:ea typeface="Futura Medium" charset="0"/>
                <a:cs typeface="Futura Medium" charset="0"/>
              </a:rPr>
              <a:t>DoT </a:t>
            </a:r>
            <a:r>
              <a:rPr lang="en-US" sz="1700" dirty="0">
                <a:solidFill>
                  <a:srgbClr val="00B0F0"/>
                </a:solidFill>
                <a:latin typeface="Futura Medium" charset="0"/>
                <a:ea typeface="Futura Medium" charset="0"/>
                <a:cs typeface="Futura Medium" charset="0"/>
              </a:rPr>
              <a:t>'eco-accreditation’</a:t>
            </a:r>
            <a:r>
              <a:rPr lang="en-US" sz="1700" dirty="0">
                <a:latin typeface="Futura Medium" charset="0"/>
                <a:ea typeface="Futura Medium" charset="0"/>
                <a:cs typeface="Futura Medium" charset="0"/>
              </a:rPr>
              <a:t> would require local businesses to undergo business sustainability planning that covers aspects of business operations, marketing and risk mitigation. </a:t>
            </a:r>
          </a:p>
        </p:txBody>
      </p:sp>
    </p:spTree>
    <p:extLst>
      <p:ext uri="{BB962C8B-B14F-4D97-AF65-F5344CB8AC3E}">
        <p14:creationId xmlns:p14="http://schemas.microsoft.com/office/powerpoint/2010/main" val="111619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554819"/>
          </a:xfrm>
          <a:prstGeom prst="rect">
            <a:avLst/>
          </a:prstGeom>
          <a:noFill/>
        </p:spPr>
        <p:txBody>
          <a:bodyPr wrap="square" rtlCol="0">
            <a:spAutoFit/>
          </a:bodyPr>
          <a:lstStyle/>
          <a:p>
            <a:pPr marL="457200" indent="-457200" algn="just">
              <a:lnSpc>
                <a:spcPct val="150000"/>
              </a:lnSpc>
              <a:buFont typeface="+mj-lt"/>
              <a:buAutoNum type="arabicPeriod" startAt="3"/>
            </a:pPr>
            <a:r>
              <a:rPr lang="en-US" sz="2100" b="1" dirty="0" smtClean="0">
                <a:latin typeface="Futura Medium" charset="0"/>
                <a:ea typeface="Futura Medium" charset="0"/>
                <a:cs typeface="Futura Medium" charset="0"/>
              </a:rPr>
              <a:t>NAB GCF Project Concept </a:t>
            </a:r>
            <a:r>
              <a:rPr lang="en-US" sz="2100" b="1" dirty="0" smtClean="0">
                <a:latin typeface="Futura Medium" charset="0"/>
                <a:ea typeface="Futura Medium" charset="0"/>
                <a:cs typeface="Futura Medium" charset="0"/>
              </a:rPr>
              <a:t>Proposal: </a:t>
            </a:r>
            <a:r>
              <a:rPr lang="en-US" sz="2100" b="1" dirty="0" smtClean="0">
                <a:latin typeface="Futura Medium" charset="0"/>
                <a:ea typeface="Futura Medium" charset="0"/>
                <a:cs typeface="Futura Medium" charset="0"/>
              </a:rPr>
              <a:t>Agriculture </a:t>
            </a:r>
            <a:r>
              <a:rPr lang="en-US" sz="2100" b="1" dirty="0">
                <a:latin typeface="Futura Medium" charset="0"/>
                <a:ea typeface="Futura Medium" charset="0"/>
                <a:cs typeface="Futura Medium" charset="0"/>
              </a:rPr>
              <a:t>Out-growers </a:t>
            </a:r>
            <a:r>
              <a:rPr lang="en-US" sz="2100" b="1" dirty="0" smtClean="0">
                <a:latin typeface="Futura Medium" charset="0"/>
                <a:ea typeface="Futura Medium" charset="0"/>
                <a:cs typeface="Futura Medium" charset="0"/>
              </a:rPr>
              <a:t>Support </a:t>
            </a:r>
            <a:endParaRPr lang="en-US" sz="2100" b="1" dirty="0" smtClean="0">
              <a:latin typeface="Futura Medium" charset="0"/>
              <a:ea typeface="Futura Medium" charset="0"/>
              <a:cs typeface="Futura Medium" charset="0"/>
            </a:endParaRPr>
          </a:p>
          <a:p>
            <a:pPr algn="just">
              <a:lnSpc>
                <a:spcPct val="150000"/>
              </a:lnSpc>
            </a:pPr>
            <a:endParaRPr lang="en-US" sz="1000" dirty="0" smtClean="0">
              <a:latin typeface="Futura Medium" charset="0"/>
              <a:ea typeface="Futura Medium" charset="0"/>
              <a:cs typeface="Futura Medium" charset="0"/>
            </a:endParaRPr>
          </a:p>
          <a:p>
            <a:pPr marL="466725" indent="-466725" algn="just">
              <a:lnSpc>
                <a:spcPct val="150000"/>
              </a:lnSpc>
              <a:buFont typeface="Arial" charset="0"/>
              <a:buChar char="•"/>
            </a:pPr>
            <a:r>
              <a:rPr lang="en-US" sz="1700" dirty="0" smtClean="0">
                <a:latin typeface="Futura Medium" charset="0"/>
                <a:ea typeface="Futura Medium" charset="0"/>
                <a:cs typeface="Futura Medium" charset="0"/>
              </a:rPr>
              <a:t>Support agri-businesses that rely on local agricultural products by </a:t>
            </a:r>
            <a:r>
              <a:rPr lang="en-US" sz="1700" dirty="0" smtClean="0">
                <a:solidFill>
                  <a:srgbClr val="00B0F0"/>
                </a:solidFill>
                <a:latin typeface="Futura Medium" charset="0"/>
                <a:ea typeface="Futura Medium" charset="0"/>
                <a:cs typeface="Futura Medium" charset="0"/>
              </a:rPr>
              <a:t>strengthening ‘out-grower’ networks </a:t>
            </a:r>
            <a:r>
              <a:rPr lang="en-US" sz="1700" dirty="0" smtClean="0">
                <a:latin typeface="Futura Medium" charset="0"/>
                <a:ea typeface="Futura Medium" charset="0"/>
                <a:cs typeface="Futura Medium" charset="0"/>
              </a:rPr>
              <a:t>between rural farmers and urban markets.</a:t>
            </a:r>
          </a:p>
          <a:p>
            <a:pPr marL="466725" indent="-466725" algn="just">
              <a:lnSpc>
                <a:spcPct val="150000"/>
              </a:lnSpc>
              <a:buFont typeface="Arial" charset="0"/>
              <a:buChar char="•"/>
            </a:pPr>
            <a:r>
              <a:rPr lang="en-US" sz="1700" dirty="0" smtClean="0">
                <a:latin typeface="Futura Medium" charset="0"/>
                <a:ea typeface="Futura Medium" charset="0"/>
                <a:cs typeface="Futura Medium" charset="0"/>
              </a:rPr>
              <a:t>‘Out-grower’ schemes in the agricultural supply chain present local businesses with an opportunity to </a:t>
            </a:r>
            <a:r>
              <a:rPr lang="en-US" sz="1700" dirty="0" smtClean="0">
                <a:solidFill>
                  <a:srgbClr val="00B0F0"/>
                </a:solidFill>
                <a:latin typeface="Futura Medium" charset="0"/>
                <a:ea typeface="Futura Medium" charset="0"/>
                <a:cs typeface="Futura Medium" charset="0"/>
              </a:rPr>
              <a:t>ensure quality and control </a:t>
            </a:r>
            <a:r>
              <a:rPr lang="en-US" sz="1700" dirty="0" smtClean="0">
                <a:latin typeface="Futura Medium" charset="0"/>
                <a:ea typeface="Futura Medium" charset="0"/>
                <a:cs typeface="Futura Medium" charset="0"/>
              </a:rPr>
              <a:t>of their sourced supplies while also granting access to local markets. </a:t>
            </a:r>
          </a:p>
          <a:p>
            <a:pPr marL="466725" indent="-466725" algn="just">
              <a:lnSpc>
                <a:spcPct val="150000"/>
              </a:lnSpc>
              <a:buFont typeface="Arial" charset="0"/>
              <a:buChar char="•"/>
            </a:pPr>
            <a:r>
              <a:rPr lang="en-US" sz="1700" dirty="0">
                <a:latin typeface="Futura Medium" charset="0"/>
                <a:ea typeface="Futura Medium" charset="0"/>
                <a:cs typeface="Futura Medium" charset="0"/>
              </a:rPr>
              <a:t>I</a:t>
            </a:r>
            <a:r>
              <a:rPr lang="en-US" sz="1700" dirty="0" smtClean="0">
                <a:latin typeface="Futura Medium" charset="0"/>
                <a:ea typeface="Futura Medium" charset="0"/>
                <a:cs typeface="Futura Medium" charset="0"/>
              </a:rPr>
              <a:t>mprove sustainable sourcing practices by bringing smallholder farmers into </a:t>
            </a:r>
            <a:r>
              <a:rPr lang="en-US" sz="1700" dirty="0" smtClean="0">
                <a:solidFill>
                  <a:srgbClr val="00B0F0"/>
                </a:solidFill>
                <a:latin typeface="Futura Medium" charset="0"/>
                <a:ea typeface="Futura Medium" charset="0"/>
                <a:cs typeface="Futura Medium" charset="0"/>
              </a:rPr>
              <a:t>mutually beneficially partnerships</a:t>
            </a:r>
            <a:r>
              <a:rPr lang="en-US" sz="1700" dirty="0" smtClean="0">
                <a:latin typeface="Futura Medium" charset="0"/>
                <a:ea typeface="Futura Medium" charset="0"/>
                <a:cs typeface="Futura Medium" charset="0"/>
              </a:rPr>
              <a:t> with large buyers, and increase smallholder farmer incomes by improving yields and quality through </a:t>
            </a:r>
            <a:r>
              <a:rPr lang="en-US" sz="1700" dirty="0" smtClean="0">
                <a:solidFill>
                  <a:srgbClr val="00B0F0"/>
                </a:solidFill>
                <a:latin typeface="Futura Medium" charset="0"/>
                <a:ea typeface="Futura Medium" charset="0"/>
                <a:cs typeface="Futura Medium" charset="0"/>
              </a:rPr>
              <a:t>training</a:t>
            </a:r>
            <a:r>
              <a:rPr lang="en-US" sz="1700" dirty="0" smtClean="0">
                <a:latin typeface="Futura Medium" charset="0"/>
                <a:ea typeface="Futura Medium" charset="0"/>
                <a:cs typeface="Futura Medium" charset="0"/>
              </a:rPr>
              <a:t>,</a:t>
            </a:r>
            <a:r>
              <a:rPr lang="en-US" sz="1700" dirty="0" smtClean="0">
                <a:solidFill>
                  <a:srgbClr val="00B0F0"/>
                </a:solidFill>
                <a:latin typeface="Futura Medium" charset="0"/>
                <a:ea typeface="Futura Medium" charset="0"/>
                <a:cs typeface="Futura Medium" charset="0"/>
              </a:rPr>
              <a:t> access to credit</a:t>
            </a:r>
            <a:r>
              <a:rPr lang="en-US" sz="1700" dirty="0" smtClean="0">
                <a:latin typeface="Futura Medium" charset="0"/>
                <a:ea typeface="Futura Medium" charset="0"/>
                <a:cs typeface="Futura Medium" charset="0"/>
              </a:rPr>
              <a:t>,</a:t>
            </a:r>
            <a:r>
              <a:rPr lang="en-US" sz="1700" dirty="0" smtClean="0">
                <a:solidFill>
                  <a:srgbClr val="00B0F0"/>
                </a:solidFill>
                <a:latin typeface="Futura Medium" charset="0"/>
                <a:ea typeface="Futura Medium" charset="0"/>
                <a:cs typeface="Futura Medium" charset="0"/>
              </a:rPr>
              <a:t> </a:t>
            </a:r>
            <a:r>
              <a:rPr lang="en-US" sz="1700" dirty="0" smtClean="0">
                <a:latin typeface="Futura Medium" charset="0"/>
                <a:ea typeface="Futura Medium" charset="0"/>
                <a:cs typeface="Futura Medium" charset="0"/>
              </a:rPr>
              <a:t>and</a:t>
            </a:r>
            <a:r>
              <a:rPr lang="en-US" sz="1700" dirty="0" smtClean="0">
                <a:solidFill>
                  <a:srgbClr val="00B0F0"/>
                </a:solidFill>
                <a:latin typeface="Futura Medium" charset="0"/>
                <a:ea typeface="Futura Medium" charset="0"/>
                <a:cs typeface="Futura Medium" charset="0"/>
              </a:rPr>
              <a:t> markets</a:t>
            </a:r>
            <a:r>
              <a:rPr lang="en-US" sz="1700" dirty="0" smtClean="0">
                <a:latin typeface="Futura Medium" charset="0"/>
                <a:ea typeface="Futura Medium" charset="0"/>
                <a:cs typeface="Futura Medium" charset="0"/>
              </a:rPr>
              <a:t>.</a:t>
            </a:r>
            <a:endParaRPr lang="en-US" sz="1700" dirty="0">
              <a:latin typeface="Futura Medium" charset="0"/>
              <a:ea typeface="Futura Medium" charset="0"/>
              <a:cs typeface="Futura Medium" charset="0"/>
            </a:endParaRPr>
          </a:p>
        </p:txBody>
      </p:sp>
    </p:spTree>
    <p:extLst>
      <p:ext uri="{BB962C8B-B14F-4D97-AF65-F5344CB8AC3E}">
        <p14:creationId xmlns:p14="http://schemas.microsoft.com/office/powerpoint/2010/main" val="16960479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624069"/>
          </a:xfrm>
          <a:prstGeom prst="rect">
            <a:avLst/>
          </a:prstGeom>
          <a:noFill/>
        </p:spPr>
        <p:txBody>
          <a:bodyPr wrap="square" rtlCol="0">
            <a:spAutoFit/>
          </a:bodyPr>
          <a:lstStyle/>
          <a:p>
            <a:pPr marL="457200" indent="-457200" algn="just">
              <a:lnSpc>
                <a:spcPct val="150000"/>
              </a:lnSpc>
              <a:buFont typeface="+mj-lt"/>
              <a:buAutoNum type="arabicPeriod" startAt="4"/>
            </a:pPr>
            <a:r>
              <a:rPr lang="en-US" sz="2200" b="1" dirty="0" smtClean="0">
                <a:latin typeface="Futura Medium" charset="0"/>
                <a:ea typeface="Futura Medium" charset="0"/>
                <a:cs typeface="Futura Medium" charset="0"/>
              </a:rPr>
              <a:t>Launch </a:t>
            </a:r>
            <a:r>
              <a:rPr lang="en-US" sz="2200" b="1" dirty="0">
                <a:latin typeface="Futura Medium" charset="0"/>
                <a:ea typeface="Futura Medium" charset="0"/>
                <a:cs typeface="Futura Medium" charset="0"/>
              </a:rPr>
              <a:t>of the VCCI Vanuatu Business Resilience Committee</a:t>
            </a:r>
          </a:p>
          <a:p>
            <a:pPr algn="just">
              <a:lnSpc>
                <a:spcPct val="150000"/>
              </a:lnSpc>
            </a:pPr>
            <a:endParaRPr lang="en-US" sz="1000" dirty="0" smtClean="0">
              <a:latin typeface="Futura Medium" charset="0"/>
              <a:ea typeface="Futura Medium" charset="0"/>
              <a:cs typeface="Futura Medium" charset="0"/>
            </a:endParaRPr>
          </a:p>
          <a:p>
            <a:pPr marL="466725" indent="-466725" algn="just">
              <a:lnSpc>
                <a:spcPct val="150000"/>
              </a:lnSpc>
              <a:buFont typeface="Arial" charset="0"/>
              <a:buChar char="•"/>
            </a:pPr>
            <a:r>
              <a:rPr lang="en-US" sz="1700" dirty="0" smtClean="0">
                <a:latin typeface="Futura Medium" charset="0"/>
                <a:ea typeface="Futura Medium" charset="0"/>
                <a:cs typeface="Futura Medium" charset="0"/>
              </a:rPr>
              <a:t>Provides a clear </a:t>
            </a:r>
            <a:r>
              <a:rPr lang="en-US" sz="1700" dirty="0" smtClean="0">
                <a:solidFill>
                  <a:srgbClr val="00B0F0"/>
                </a:solidFill>
                <a:latin typeface="Futura Medium" charset="0"/>
                <a:ea typeface="Futura Medium" charset="0"/>
                <a:cs typeface="Futura Medium" charset="0"/>
              </a:rPr>
              <a:t>entry point </a:t>
            </a:r>
            <a:r>
              <a:rPr lang="en-US" sz="1700" dirty="0" smtClean="0">
                <a:latin typeface="Futura Medium" charset="0"/>
                <a:ea typeface="Futura Medium" charset="0"/>
                <a:cs typeface="Futura Medium" charset="0"/>
              </a:rPr>
              <a:t>for the private sector to participate and </a:t>
            </a:r>
            <a:r>
              <a:rPr lang="en-US" sz="1700" dirty="0" smtClean="0">
                <a:solidFill>
                  <a:srgbClr val="00B0F0"/>
                </a:solidFill>
                <a:latin typeface="Futura Medium" charset="0"/>
                <a:ea typeface="Futura Medium" charset="0"/>
                <a:cs typeface="Futura Medium" charset="0"/>
              </a:rPr>
              <a:t>engage with government </a:t>
            </a:r>
            <a:r>
              <a:rPr lang="en-US" sz="1700" dirty="0" smtClean="0">
                <a:latin typeface="Futura Medium" charset="0"/>
                <a:ea typeface="Futura Medium" charset="0"/>
                <a:cs typeface="Futura Medium" charset="0"/>
              </a:rPr>
              <a:t>on CCDRR initiatives.</a:t>
            </a:r>
            <a:endParaRPr lang="en-US" sz="1700" dirty="0">
              <a:latin typeface="Futura Medium" charset="0"/>
              <a:ea typeface="Futura Medium" charset="0"/>
              <a:cs typeface="Futura Medium" charset="0"/>
            </a:endParaRPr>
          </a:p>
          <a:p>
            <a:pPr marL="466725" indent="-466725" algn="just">
              <a:lnSpc>
                <a:spcPct val="150000"/>
              </a:lnSpc>
              <a:buFont typeface="Arial" charset="0"/>
              <a:buChar char="•"/>
            </a:pPr>
            <a:r>
              <a:rPr lang="en-US" sz="1700" dirty="0" smtClean="0">
                <a:latin typeface="Futura Medium" charset="0"/>
                <a:ea typeface="Futura Medium" charset="0"/>
                <a:cs typeface="Futura Medium" charset="0"/>
              </a:rPr>
              <a:t>Serves </a:t>
            </a:r>
            <a:r>
              <a:rPr lang="en-US" sz="1700" dirty="0">
                <a:latin typeface="Futura Medium" charset="0"/>
                <a:ea typeface="Futura Medium" charset="0"/>
                <a:cs typeface="Futura Medium" charset="0"/>
              </a:rPr>
              <a:t>as a </a:t>
            </a:r>
            <a:r>
              <a:rPr lang="en-US" sz="1700" dirty="0">
                <a:solidFill>
                  <a:srgbClr val="00B0F0"/>
                </a:solidFill>
                <a:latin typeface="Futura Medium" charset="0"/>
                <a:ea typeface="Futura Medium" charset="0"/>
                <a:cs typeface="Futura Medium" charset="0"/>
              </a:rPr>
              <a:t>forum for dialogue </a:t>
            </a:r>
            <a:r>
              <a:rPr lang="en-US" sz="1700" dirty="0">
                <a:latin typeface="Futura Medium" charset="0"/>
                <a:ea typeface="Futura Medium" charset="0"/>
                <a:cs typeface="Futura Medium" charset="0"/>
              </a:rPr>
              <a:t>and collaboration </a:t>
            </a:r>
            <a:r>
              <a:rPr lang="en-US" sz="1700" dirty="0" smtClean="0">
                <a:latin typeface="Futura Medium" charset="0"/>
                <a:ea typeface="Futura Medium" charset="0"/>
                <a:cs typeface="Futura Medium" charset="0"/>
              </a:rPr>
              <a:t>for the private </a:t>
            </a:r>
            <a:r>
              <a:rPr lang="en-US" sz="1700" dirty="0">
                <a:latin typeface="Futura Medium" charset="0"/>
                <a:ea typeface="Futura Medium" charset="0"/>
                <a:cs typeface="Futura Medium" charset="0"/>
              </a:rPr>
              <a:t>sector, especially in regards to climate change issues, disaster risk reduction, emergency preparedness, response and </a:t>
            </a:r>
            <a:r>
              <a:rPr lang="en-US" sz="1700" dirty="0" smtClean="0">
                <a:latin typeface="Futura Medium" charset="0"/>
                <a:ea typeface="Futura Medium" charset="0"/>
                <a:cs typeface="Futura Medium" charset="0"/>
              </a:rPr>
              <a:t>recovery.</a:t>
            </a:r>
            <a:endParaRPr lang="en-US" sz="1700" dirty="0">
              <a:latin typeface="Futura Medium" charset="0"/>
              <a:ea typeface="Futura Medium" charset="0"/>
              <a:cs typeface="Futura Medium" charset="0"/>
            </a:endParaRPr>
          </a:p>
          <a:p>
            <a:pPr marL="466725" indent="-466725" algn="just">
              <a:lnSpc>
                <a:spcPct val="150000"/>
              </a:lnSpc>
              <a:buFont typeface="Arial" charset="0"/>
              <a:buChar char="•"/>
            </a:pPr>
            <a:r>
              <a:rPr lang="en-US" sz="1700" dirty="0" smtClean="0">
                <a:solidFill>
                  <a:srgbClr val="00B0F0"/>
                </a:solidFill>
                <a:latin typeface="Futura Medium" charset="0"/>
                <a:ea typeface="Futura Medium" charset="0"/>
                <a:cs typeface="Futura Medium" charset="0"/>
              </a:rPr>
              <a:t>Raises </a:t>
            </a:r>
            <a:r>
              <a:rPr lang="en-US" sz="1700" dirty="0">
                <a:solidFill>
                  <a:srgbClr val="00B0F0"/>
                </a:solidFill>
                <a:latin typeface="Futura Medium" charset="0"/>
                <a:ea typeface="Futura Medium" charset="0"/>
                <a:cs typeface="Futura Medium" charset="0"/>
              </a:rPr>
              <a:t>awareness </a:t>
            </a:r>
            <a:r>
              <a:rPr lang="en-US" sz="1700" dirty="0">
                <a:latin typeface="Futura Medium" charset="0"/>
                <a:ea typeface="Futura Medium" charset="0"/>
                <a:cs typeface="Futura Medium" charset="0"/>
              </a:rPr>
              <a:t>among the private sector about climate change and disaster risk </a:t>
            </a:r>
            <a:r>
              <a:rPr lang="en-US" sz="1700" dirty="0" smtClean="0">
                <a:latin typeface="Futura Medium" charset="0"/>
                <a:ea typeface="Futura Medium" charset="0"/>
                <a:cs typeface="Futura Medium" charset="0"/>
              </a:rPr>
              <a:t>management.</a:t>
            </a:r>
            <a:endParaRPr lang="en-US" sz="1700" dirty="0">
              <a:latin typeface="Futura Medium" charset="0"/>
              <a:ea typeface="Futura Medium" charset="0"/>
              <a:cs typeface="Futura Medium" charset="0"/>
            </a:endParaRPr>
          </a:p>
          <a:p>
            <a:pPr marL="466725" indent="-466725" algn="just">
              <a:lnSpc>
                <a:spcPct val="150000"/>
              </a:lnSpc>
              <a:buFont typeface="Arial" charset="0"/>
              <a:buChar char="•"/>
            </a:pPr>
            <a:r>
              <a:rPr lang="en-US" sz="1700" dirty="0" smtClean="0">
                <a:latin typeface="Futura Medium" charset="0"/>
                <a:ea typeface="Futura Medium" charset="0"/>
                <a:cs typeface="Futura Medium" charset="0"/>
              </a:rPr>
              <a:t>Supports </a:t>
            </a:r>
            <a:r>
              <a:rPr lang="en-US" sz="1700" dirty="0">
                <a:latin typeface="Futura Medium" charset="0"/>
                <a:ea typeface="Futura Medium" charset="0"/>
                <a:cs typeface="Futura Medium" charset="0"/>
              </a:rPr>
              <a:t>private sector coordination on </a:t>
            </a:r>
            <a:r>
              <a:rPr lang="en-US" sz="1700" dirty="0">
                <a:solidFill>
                  <a:srgbClr val="00B0F0"/>
                </a:solidFill>
                <a:latin typeface="Futura Medium" charset="0"/>
                <a:ea typeface="Futura Medium" charset="0"/>
                <a:cs typeface="Futura Medium" charset="0"/>
              </a:rPr>
              <a:t>climate finance proposals </a:t>
            </a:r>
            <a:r>
              <a:rPr lang="en-US" sz="1700" dirty="0">
                <a:latin typeface="Futura Medium" charset="0"/>
                <a:ea typeface="Futura Medium" charset="0"/>
                <a:cs typeface="Futura Medium" charset="0"/>
              </a:rPr>
              <a:t>and </a:t>
            </a:r>
            <a:r>
              <a:rPr lang="en-US" sz="1700" dirty="0" smtClean="0">
                <a:latin typeface="Futura Medium" charset="0"/>
                <a:ea typeface="Futura Medium" charset="0"/>
                <a:cs typeface="Futura Medium" charset="0"/>
              </a:rPr>
              <a:t>projects, </a:t>
            </a:r>
            <a:r>
              <a:rPr lang="en-US" sz="1700" dirty="0">
                <a:latin typeface="Futura Medium" charset="0"/>
                <a:ea typeface="Futura Medium" charset="0"/>
                <a:cs typeface="Futura Medium" charset="0"/>
              </a:rPr>
              <a:t>including </a:t>
            </a:r>
            <a:r>
              <a:rPr lang="en-US" sz="1700" dirty="0" smtClean="0">
                <a:latin typeface="Futura Medium" charset="0"/>
                <a:ea typeface="Futura Medium" charset="0"/>
                <a:cs typeface="Futura Medium" charset="0"/>
              </a:rPr>
              <a:t>through the </a:t>
            </a:r>
            <a:r>
              <a:rPr lang="en-US" sz="1700" dirty="0">
                <a:latin typeface="Futura Medium" charset="0"/>
                <a:ea typeface="Futura Medium" charset="0"/>
                <a:cs typeface="Futura Medium" charset="0"/>
              </a:rPr>
              <a:t>Green Climate </a:t>
            </a:r>
            <a:r>
              <a:rPr lang="en-US" sz="1700" dirty="0" smtClean="0">
                <a:latin typeface="Futura Medium" charset="0"/>
                <a:ea typeface="Futura Medium" charset="0"/>
                <a:cs typeface="Futura Medium" charset="0"/>
              </a:rPr>
              <a:t>Fund.</a:t>
            </a:r>
            <a:endParaRPr lang="en-US" sz="1700" dirty="0">
              <a:latin typeface="Futura Medium" charset="0"/>
              <a:ea typeface="Futura Medium" charset="0"/>
              <a:cs typeface="Futura Medium" charset="0"/>
            </a:endParaRPr>
          </a:p>
        </p:txBody>
      </p:sp>
    </p:spTree>
    <p:extLst>
      <p:ext uri="{BB962C8B-B14F-4D97-AF65-F5344CB8AC3E}">
        <p14:creationId xmlns:p14="http://schemas.microsoft.com/office/powerpoint/2010/main" val="974900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293209"/>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Recommendations for the NAB:</a:t>
            </a:r>
          </a:p>
          <a:p>
            <a:pPr algn="just">
              <a:lnSpc>
                <a:spcPct val="200000"/>
              </a:lnSpc>
            </a:pPr>
            <a:endParaRPr lang="en-US" sz="1000" dirty="0">
              <a:latin typeface="Futura Medium" charset="0"/>
              <a:ea typeface="Futura Medium" charset="0"/>
              <a:cs typeface="Futura Medium" charset="0"/>
            </a:endParaRPr>
          </a:p>
          <a:p>
            <a:pPr algn="just">
              <a:lnSpc>
                <a:spcPct val="200000"/>
              </a:lnSpc>
            </a:pPr>
            <a:r>
              <a:rPr lang="en-US" dirty="0">
                <a:latin typeface="Futura Medium" charset="0"/>
                <a:ea typeface="Futura Medium" charset="0"/>
                <a:cs typeface="Futura Medium" charset="0"/>
              </a:rPr>
              <a:t>The following recommendations </a:t>
            </a:r>
            <a:r>
              <a:rPr lang="en-US" dirty="0" smtClean="0">
                <a:latin typeface="Futura Medium" charset="0"/>
                <a:ea typeface="Futura Medium" charset="0"/>
                <a:cs typeface="Futura Medium" charset="0"/>
              </a:rPr>
              <a:t>are </a:t>
            </a:r>
            <a:r>
              <a:rPr lang="en-US" dirty="0">
                <a:latin typeface="Futura Medium" charset="0"/>
                <a:ea typeface="Futura Medium" charset="0"/>
                <a:cs typeface="Futura Medium" charset="0"/>
              </a:rPr>
              <a:t>based on private sector consultations on their </a:t>
            </a:r>
            <a:r>
              <a:rPr lang="en-US" dirty="0" smtClean="0">
                <a:latin typeface="Futura Medium" charset="0"/>
                <a:ea typeface="Futura Medium" charset="0"/>
                <a:cs typeface="Futura Medium" charset="0"/>
              </a:rPr>
              <a:t>needs</a:t>
            </a:r>
            <a:r>
              <a:rPr lang="en-US" dirty="0">
                <a:latin typeface="Futura Medium" charset="0"/>
                <a:ea typeface="Futura Medium" charset="0"/>
                <a:cs typeface="Futura Medium" charset="0"/>
              </a:rPr>
              <a:t>, interests and current activities. Consideration was given to relevant information on the NAB portal, potential Pubic Private Partnerships, and ways to strengthen engagement between the Government of Vanuatu and key industries other than through the NAB Climate Finance Working Group.</a:t>
            </a:r>
          </a:p>
        </p:txBody>
      </p:sp>
    </p:spTree>
    <p:extLst>
      <p:ext uri="{BB962C8B-B14F-4D97-AF65-F5344CB8AC3E}">
        <p14:creationId xmlns:p14="http://schemas.microsoft.com/office/powerpoint/2010/main" val="14042368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416320"/>
          </a:xfrm>
          <a:prstGeom prst="rect">
            <a:avLst/>
          </a:prstGeom>
          <a:noFill/>
        </p:spPr>
        <p:txBody>
          <a:bodyPr wrap="square" rtlCol="0">
            <a:spAutoFit/>
          </a:bodyPr>
          <a:lstStyle/>
          <a:p>
            <a:pPr marL="457200" lvl="0" indent="-457200">
              <a:lnSpc>
                <a:spcPct val="200000"/>
              </a:lnSpc>
              <a:buAutoNum type="arabicPeriod"/>
            </a:pPr>
            <a:r>
              <a:rPr lang="en-US" b="1" dirty="0" smtClean="0">
                <a:latin typeface="Futura Medium" charset="0"/>
                <a:ea typeface="Futura Medium" charset="0"/>
                <a:cs typeface="Futura Medium" charset="0"/>
              </a:rPr>
              <a:t>Formally include VCCI as a NAB representative on the National Disaster Council</a:t>
            </a:r>
            <a:endParaRPr lang="en-US" b="1" dirty="0">
              <a:latin typeface="Futura Medium" charset="0"/>
              <a:ea typeface="Futura Medium" charset="0"/>
              <a:cs typeface="Futura Medium" charset="0"/>
            </a:endParaRPr>
          </a:p>
          <a:p>
            <a:pPr marL="914400" lvl="1" indent="-457200" algn="just">
              <a:lnSpc>
                <a:spcPct val="200000"/>
              </a:lnSpc>
              <a:buFont typeface="Arial" charset="0"/>
              <a:buChar char="•"/>
            </a:pPr>
            <a:r>
              <a:rPr lang="en-US" dirty="0" smtClean="0">
                <a:latin typeface="Futura Medium" charset="0"/>
                <a:ea typeface="Futura Medium" charset="0"/>
                <a:cs typeface="Futura Medium" charset="0"/>
              </a:rPr>
              <a:t>The private </a:t>
            </a:r>
            <a:r>
              <a:rPr lang="en-US" dirty="0">
                <a:latin typeface="Futura Medium" charset="0"/>
                <a:ea typeface="Futura Medium" charset="0"/>
                <a:cs typeface="Futura Medium" charset="0"/>
              </a:rPr>
              <a:t>sector is </a:t>
            </a:r>
            <a:r>
              <a:rPr lang="en-US" dirty="0" smtClean="0">
                <a:latin typeface="Futura Medium" charset="0"/>
                <a:ea typeface="Futura Medium" charset="0"/>
                <a:cs typeface="Futura Medium" charset="0"/>
              </a:rPr>
              <a:t>currently represented </a:t>
            </a:r>
            <a:r>
              <a:rPr lang="en-US" dirty="0">
                <a:latin typeface="Futura Medium" charset="0"/>
                <a:ea typeface="Futura Medium" charset="0"/>
                <a:cs typeface="Futura Medium" charset="0"/>
              </a:rPr>
              <a:t>on the NAB by the VCCI, but </a:t>
            </a:r>
            <a:r>
              <a:rPr lang="en-US" dirty="0" smtClean="0">
                <a:latin typeface="Futura Medium" charset="0"/>
                <a:ea typeface="Futura Medium" charset="0"/>
                <a:cs typeface="Futura Medium" charset="0"/>
              </a:rPr>
              <a:t>only </a:t>
            </a:r>
            <a:r>
              <a:rPr lang="en-US" dirty="0">
                <a:latin typeface="Futura Medium" charset="0"/>
                <a:ea typeface="Futura Medium" charset="0"/>
                <a:cs typeface="Futura Medium" charset="0"/>
              </a:rPr>
              <a:t>in an observer capacity </a:t>
            </a:r>
            <a:endParaRPr lang="en-US" dirty="0" smtClean="0">
              <a:latin typeface="Futura Medium" charset="0"/>
              <a:ea typeface="Futura Medium" charset="0"/>
              <a:cs typeface="Futura Medium" charset="0"/>
            </a:endParaRPr>
          </a:p>
          <a:p>
            <a:pPr marL="914400" lvl="1" indent="-457200" algn="just">
              <a:lnSpc>
                <a:spcPct val="200000"/>
              </a:lnSpc>
              <a:buFont typeface="Arial" charset="0"/>
              <a:buChar char="•"/>
            </a:pPr>
            <a:r>
              <a:rPr lang="en-US" dirty="0" smtClean="0">
                <a:latin typeface="Futura Medium" charset="0"/>
                <a:ea typeface="Futura Medium" charset="0"/>
                <a:cs typeface="Futura Medium" charset="0"/>
              </a:rPr>
              <a:t>No other clear entry point for private sector engagement in government CCDRR activities</a:t>
            </a:r>
          </a:p>
          <a:p>
            <a:pPr marL="914400" lvl="1" indent="-457200" algn="just">
              <a:lnSpc>
                <a:spcPct val="200000"/>
              </a:lnSpc>
              <a:buFont typeface="Arial" charset="0"/>
              <a:buChar char="•"/>
            </a:pPr>
            <a:r>
              <a:rPr lang="en-US" dirty="0">
                <a:latin typeface="Futura Medium" charset="0"/>
                <a:ea typeface="Futura Medium" charset="0"/>
                <a:cs typeface="Futura Medium" charset="0"/>
              </a:rPr>
              <a:t>L</a:t>
            </a:r>
            <a:r>
              <a:rPr lang="en-US" dirty="0" smtClean="0">
                <a:latin typeface="Futura Medium" charset="0"/>
                <a:ea typeface="Futura Medium" charset="0"/>
                <a:cs typeface="Futura Medium" charset="0"/>
              </a:rPr>
              <a:t>ack </a:t>
            </a:r>
            <a:r>
              <a:rPr lang="en-US" dirty="0">
                <a:latin typeface="Futura Medium" charset="0"/>
                <a:ea typeface="Futura Medium" charset="0"/>
                <a:cs typeface="Futura Medium" charset="0"/>
              </a:rPr>
              <a:t>of coordination leads to a lost opportunity to harmonize efforts, avoid duplication and competing initiatives, and build coalitions </a:t>
            </a:r>
            <a:endParaRPr lang="en-US" dirty="0" smtClean="0">
              <a:latin typeface="Futura Medium" charset="0"/>
              <a:ea typeface="Futura Medium" charset="0"/>
              <a:cs typeface="Futura Medium" charset="0"/>
            </a:endParaRPr>
          </a:p>
        </p:txBody>
      </p:sp>
    </p:spTree>
    <p:extLst>
      <p:ext uri="{BB962C8B-B14F-4D97-AF65-F5344CB8AC3E}">
        <p14:creationId xmlns:p14="http://schemas.microsoft.com/office/powerpoint/2010/main" val="720835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416320"/>
          </a:xfrm>
          <a:prstGeom prst="rect">
            <a:avLst/>
          </a:prstGeom>
          <a:noFill/>
        </p:spPr>
        <p:txBody>
          <a:bodyPr wrap="square" rtlCol="0">
            <a:spAutoFit/>
          </a:bodyPr>
          <a:lstStyle/>
          <a:p>
            <a:pPr lvl="0" indent="-457200">
              <a:lnSpc>
                <a:spcPct val="200000"/>
              </a:lnSpc>
              <a:buFont typeface="+mj-lt"/>
              <a:buAutoNum type="arabicPeriod" startAt="2"/>
            </a:pPr>
            <a:r>
              <a:rPr lang="en-US" b="1" dirty="0" smtClean="0">
                <a:latin typeface="Futura Medium" charset="0"/>
                <a:ea typeface="Futura Medium" charset="0"/>
                <a:cs typeface="Futura Medium" charset="0"/>
              </a:rPr>
              <a:t>Provide </a:t>
            </a:r>
            <a:r>
              <a:rPr lang="en-US" b="1" dirty="0">
                <a:latin typeface="Futura Medium" charset="0"/>
                <a:ea typeface="Futura Medium" charset="0"/>
                <a:cs typeface="Futura Medium" charset="0"/>
              </a:rPr>
              <a:t>support </a:t>
            </a:r>
            <a:r>
              <a:rPr lang="en-US" b="1" dirty="0" smtClean="0">
                <a:latin typeface="Futura Medium" charset="0"/>
                <a:ea typeface="Futura Medium" charset="0"/>
                <a:cs typeface="Futura Medium" charset="0"/>
              </a:rPr>
              <a:t>to </a:t>
            </a:r>
            <a:r>
              <a:rPr lang="en-US" b="1" dirty="0">
                <a:latin typeface="Futura Medium" charset="0"/>
                <a:ea typeface="Futura Medium" charset="0"/>
                <a:cs typeface="Futura Medium" charset="0"/>
              </a:rPr>
              <a:t>the VCCI Vanuatu Business Resilience Committee (VBRC</a:t>
            </a:r>
            <a:r>
              <a:rPr lang="en-US" b="1" dirty="0" smtClean="0">
                <a:latin typeface="Futura Medium" charset="0"/>
                <a:ea typeface="Futura Medium" charset="0"/>
                <a:cs typeface="Futura Medium" charset="0"/>
              </a:rPr>
              <a:t>)</a:t>
            </a:r>
            <a:endParaRPr lang="en-US" b="1" dirty="0">
              <a:latin typeface="Futura Medium" charset="0"/>
              <a:ea typeface="Futura Medium" charset="0"/>
              <a:cs typeface="Futura Medium" charset="0"/>
            </a:endParaRPr>
          </a:p>
          <a:p>
            <a:pPr marL="914400" lvl="3" indent="-457200" algn="just">
              <a:lnSpc>
                <a:spcPct val="200000"/>
              </a:lnSpc>
              <a:buFont typeface="Arial" charset="0"/>
              <a:buChar char="•"/>
            </a:pPr>
            <a:r>
              <a:rPr lang="en-US" dirty="0" smtClean="0">
                <a:latin typeface="Futura Medium" charset="0"/>
                <a:ea typeface="Futura Medium" charset="0"/>
                <a:cs typeface="Futura Medium" charset="0"/>
              </a:rPr>
              <a:t>The VBRC should be engaged with and invited to participate in government CCDRR initiatives, including </a:t>
            </a:r>
            <a:r>
              <a:rPr lang="en-US" dirty="0">
                <a:latin typeface="Futura Medium" charset="0"/>
                <a:ea typeface="Futura Medium" charset="0"/>
                <a:cs typeface="Futura Medium" charset="0"/>
              </a:rPr>
              <a:t>invitations to attend regular meetings, dialogue forums and relevant strategy discussions to ensure representation of the private </a:t>
            </a:r>
            <a:r>
              <a:rPr lang="en-US" dirty="0" smtClean="0">
                <a:latin typeface="Futura Medium" charset="0"/>
                <a:ea typeface="Futura Medium" charset="0"/>
                <a:cs typeface="Futura Medium" charset="0"/>
              </a:rPr>
              <a:t>sector</a:t>
            </a:r>
          </a:p>
          <a:p>
            <a:pPr marL="914400" lvl="3" indent="-457200" algn="just">
              <a:lnSpc>
                <a:spcPct val="200000"/>
              </a:lnSpc>
              <a:buFont typeface="Arial" charset="0"/>
              <a:buChar char="•"/>
            </a:pPr>
            <a:r>
              <a:rPr lang="en-US" dirty="0" smtClean="0">
                <a:latin typeface="Futura Medium" charset="0"/>
                <a:ea typeface="Futura Medium" charset="0"/>
                <a:cs typeface="Futura Medium" charset="0"/>
              </a:rPr>
              <a:t>Draft an MOU between </a:t>
            </a:r>
            <a:r>
              <a:rPr lang="en-US" dirty="0">
                <a:latin typeface="Futura Medium" charset="0"/>
                <a:ea typeface="Futura Medium" charset="0"/>
                <a:cs typeface="Futura Medium" charset="0"/>
              </a:rPr>
              <a:t>the NAB and the </a:t>
            </a:r>
            <a:r>
              <a:rPr lang="en-US" dirty="0" smtClean="0">
                <a:latin typeface="Futura Medium" charset="0"/>
                <a:ea typeface="Futura Medium" charset="0"/>
                <a:cs typeface="Futura Medium" charset="0"/>
              </a:rPr>
              <a:t>VCCI, including </a:t>
            </a:r>
            <a:r>
              <a:rPr lang="en-US" dirty="0">
                <a:latin typeface="Futura Medium" charset="0"/>
                <a:ea typeface="Futura Medium" charset="0"/>
                <a:cs typeface="Futura Medium" charset="0"/>
              </a:rPr>
              <a:t>the commitment of the NAB to seek the VCCIs input on endeavors related to private sector engagement or collaboration </a:t>
            </a:r>
            <a:endParaRPr lang="en-US" dirty="0" smtClean="0">
              <a:latin typeface="Futura Medium" charset="0"/>
              <a:ea typeface="Futura Medium" charset="0"/>
              <a:cs typeface="Futura Medium" charset="0"/>
            </a:endParaRPr>
          </a:p>
        </p:txBody>
      </p:sp>
    </p:spTree>
    <p:extLst>
      <p:ext uri="{BB962C8B-B14F-4D97-AF65-F5344CB8AC3E}">
        <p14:creationId xmlns:p14="http://schemas.microsoft.com/office/powerpoint/2010/main" val="21391977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2862322"/>
          </a:xfrm>
          <a:prstGeom prst="rect">
            <a:avLst/>
          </a:prstGeom>
          <a:noFill/>
        </p:spPr>
        <p:txBody>
          <a:bodyPr wrap="square" rtlCol="0">
            <a:spAutoFit/>
          </a:bodyPr>
          <a:lstStyle/>
          <a:p>
            <a:pPr marL="342900" lvl="0" indent="-342900" algn="just">
              <a:lnSpc>
                <a:spcPct val="200000"/>
              </a:lnSpc>
              <a:buFont typeface="+mj-lt"/>
              <a:buAutoNum type="arabicPeriod" startAt="3"/>
            </a:pPr>
            <a:r>
              <a:rPr lang="en-US" b="1" dirty="0" smtClean="0">
                <a:latin typeface="Futura Medium" charset="0"/>
                <a:ea typeface="Futura Medium" charset="0"/>
                <a:cs typeface="Futura Medium" charset="0"/>
              </a:rPr>
              <a:t>Consideration </a:t>
            </a:r>
            <a:r>
              <a:rPr lang="en-US" b="1" dirty="0">
                <a:latin typeface="Futura Medium" charset="0"/>
                <a:ea typeface="Futura Medium" charset="0"/>
                <a:cs typeface="Futura Medium" charset="0"/>
              </a:rPr>
              <a:t>of GCF Project Concept Proposal: Private Sector Eco-Tourism and CCDRR Risk Planning</a:t>
            </a:r>
          </a:p>
          <a:p>
            <a:pPr marL="742950" lvl="1" indent="-285750" algn="just">
              <a:lnSpc>
                <a:spcPct val="200000"/>
              </a:lnSpc>
              <a:buFont typeface="Arial" charset="0"/>
              <a:buChar char="•"/>
            </a:pPr>
            <a:r>
              <a:rPr lang="en-US" dirty="0">
                <a:latin typeface="Futura Medium" charset="0"/>
                <a:ea typeface="Futura Medium" charset="0"/>
                <a:cs typeface="Futura Medium" charset="0"/>
              </a:rPr>
              <a:t>The proposed GCF concept aims to enable the tourism industry to strengthen its resilience to the adverse impacts of climate change by implementing a national tourism risk mitigation and adaptation </a:t>
            </a:r>
            <a:r>
              <a:rPr lang="en-US" dirty="0" smtClean="0">
                <a:latin typeface="Futura Medium" charset="0"/>
                <a:ea typeface="Futura Medium" charset="0"/>
                <a:cs typeface="Futura Medium" charset="0"/>
              </a:rPr>
              <a:t>initiative</a:t>
            </a:r>
            <a:endParaRPr lang="en-US" dirty="0">
              <a:latin typeface="Futura Medium" charset="0"/>
              <a:ea typeface="Futura Medium" charset="0"/>
              <a:cs typeface="Futura Medium" charset="0"/>
            </a:endParaRPr>
          </a:p>
        </p:txBody>
      </p:sp>
    </p:spTree>
    <p:extLst>
      <p:ext uri="{BB962C8B-B14F-4D97-AF65-F5344CB8AC3E}">
        <p14:creationId xmlns:p14="http://schemas.microsoft.com/office/powerpoint/2010/main" val="1252921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2862322"/>
          </a:xfrm>
          <a:prstGeom prst="rect">
            <a:avLst/>
          </a:prstGeom>
          <a:noFill/>
        </p:spPr>
        <p:txBody>
          <a:bodyPr wrap="square" rtlCol="0">
            <a:spAutoFit/>
          </a:bodyPr>
          <a:lstStyle/>
          <a:p>
            <a:pPr marL="342900" lvl="0" indent="-342900" algn="just">
              <a:lnSpc>
                <a:spcPct val="200000"/>
              </a:lnSpc>
              <a:buFont typeface="+mj-lt"/>
              <a:buAutoNum type="arabicPeriod" startAt="4"/>
            </a:pPr>
            <a:r>
              <a:rPr lang="en-US" b="1" dirty="0" smtClean="0">
                <a:latin typeface="Futura Medium" charset="0"/>
                <a:ea typeface="Futura Medium" charset="0"/>
                <a:cs typeface="Futura Medium" charset="0"/>
              </a:rPr>
              <a:t>Consideration </a:t>
            </a:r>
            <a:r>
              <a:rPr lang="en-US" b="1" dirty="0">
                <a:latin typeface="Futura Medium" charset="0"/>
                <a:ea typeface="Futura Medium" charset="0"/>
                <a:cs typeface="Futura Medium" charset="0"/>
              </a:rPr>
              <a:t>of GCF Project Concept Proposal: Private Sector </a:t>
            </a:r>
            <a:r>
              <a:rPr lang="en-US" b="1" dirty="0" smtClean="0">
                <a:latin typeface="Futura Medium" charset="0"/>
                <a:ea typeface="Futura Medium" charset="0"/>
                <a:cs typeface="Futura Medium" charset="0"/>
              </a:rPr>
              <a:t>Agri-Business and Out-growers Support</a:t>
            </a:r>
            <a:endParaRPr lang="en-US" b="1" dirty="0">
              <a:latin typeface="Futura Medium" charset="0"/>
              <a:ea typeface="Futura Medium" charset="0"/>
              <a:cs typeface="Futura Medium" charset="0"/>
            </a:endParaRPr>
          </a:p>
          <a:p>
            <a:pPr marL="800100" lvl="1" indent="-342900" algn="just">
              <a:lnSpc>
                <a:spcPct val="200000"/>
              </a:lnSpc>
              <a:buFont typeface="Arial" charset="0"/>
              <a:buChar char="•"/>
            </a:pPr>
            <a:r>
              <a:rPr lang="en-US" dirty="0" smtClean="0">
                <a:latin typeface="Futura Medium" charset="0"/>
                <a:ea typeface="Futura Medium" charset="0"/>
                <a:cs typeface="Futura Medium" charset="0"/>
              </a:rPr>
              <a:t>This </a:t>
            </a:r>
            <a:r>
              <a:rPr lang="en-US" dirty="0">
                <a:latin typeface="Futura Medium" charset="0"/>
                <a:ea typeface="Futura Medium" charset="0"/>
                <a:cs typeface="Futura Medium" charset="0"/>
              </a:rPr>
              <a:t>GCF project concept proposal outlines a </a:t>
            </a:r>
            <a:r>
              <a:rPr lang="en-US" dirty="0" smtClean="0">
                <a:latin typeface="Futura Medium" charset="0"/>
                <a:ea typeface="Futura Medium" charset="0"/>
                <a:cs typeface="Futura Medium" charset="0"/>
              </a:rPr>
              <a:t>resilience </a:t>
            </a:r>
            <a:r>
              <a:rPr lang="en-US" dirty="0">
                <a:latin typeface="Futura Medium" charset="0"/>
                <a:ea typeface="Futura Medium" charset="0"/>
                <a:cs typeface="Futura Medium" charset="0"/>
              </a:rPr>
              <a:t>building initiative for the agriculture and food industry that focuses on strengthening </a:t>
            </a:r>
            <a:r>
              <a:rPr lang="en-US" dirty="0" smtClean="0">
                <a:latin typeface="Futura Medium" charset="0"/>
                <a:ea typeface="Futura Medium" charset="0"/>
                <a:cs typeface="Futura Medium" charset="0"/>
              </a:rPr>
              <a:t>‘out-grower schemes’ </a:t>
            </a:r>
            <a:r>
              <a:rPr lang="en-US" dirty="0">
                <a:latin typeface="Futura Medium" charset="0"/>
                <a:ea typeface="Futura Medium" charset="0"/>
                <a:cs typeface="Futura Medium" charset="0"/>
              </a:rPr>
              <a:t>and rural smallholder famers </a:t>
            </a:r>
            <a:r>
              <a:rPr lang="en-US" dirty="0" smtClean="0">
                <a:latin typeface="Futura Medium" charset="0"/>
                <a:ea typeface="Futura Medium" charset="0"/>
                <a:cs typeface="Futura Medium" charset="0"/>
              </a:rPr>
              <a:t>while supporting existing </a:t>
            </a:r>
            <a:r>
              <a:rPr lang="en-US" dirty="0">
                <a:latin typeface="Futura Medium" charset="0"/>
                <a:ea typeface="Futura Medium" charset="0"/>
                <a:cs typeface="Futura Medium" charset="0"/>
              </a:rPr>
              <a:t>Government policy and agriculture sector </a:t>
            </a:r>
            <a:r>
              <a:rPr lang="en-US" dirty="0" smtClean="0">
                <a:latin typeface="Futura Medium" charset="0"/>
                <a:ea typeface="Futura Medium" charset="0"/>
                <a:cs typeface="Futura Medium" charset="0"/>
              </a:rPr>
              <a:t>initiatives</a:t>
            </a:r>
            <a:endParaRPr lang="en-US" dirty="0">
              <a:latin typeface="Futura Medium" charset="0"/>
              <a:ea typeface="Futura Medium" charset="0"/>
              <a:cs typeface="Futura Medium" charset="0"/>
            </a:endParaRPr>
          </a:p>
        </p:txBody>
      </p:sp>
    </p:spTree>
    <p:extLst>
      <p:ext uri="{BB962C8B-B14F-4D97-AF65-F5344CB8AC3E}">
        <p14:creationId xmlns:p14="http://schemas.microsoft.com/office/powerpoint/2010/main" val="292565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108543"/>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Consultancy Objective:</a:t>
            </a:r>
          </a:p>
          <a:p>
            <a:pPr algn="just">
              <a:lnSpc>
                <a:spcPct val="200000"/>
              </a:lnSpc>
            </a:pPr>
            <a:endParaRPr lang="en-US" sz="1000" b="1" dirty="0" smtClean="0">
              <a:latin typeface="Futura Medium" charset="0"/>
              <a:ea typeface="Futura Medium" charset="0"/>
              <a:cs typeface="Futura Medium" charset="0"/>
            </a:endParaRPr>
          </a:p>
          <a:p>
            <a:pPr algn="just">
              <a:lnSpc>
                <a:spcPct val="200000"/>
              </a:lnSpc>
            </a:pPr>
            <a:r>
              <a:rPr lang="en-US" sz="2200" i="1" dirty="0">
                <a:latin typeface="Futura Medium" charset="0"/>
                <a:ea typeface="Futura Medium" charset="0"/>
                <a:cs typeface="Futura Medium" charset="0"/>
              </a:rPr>
              <a:t>To strengthen engagement between the </a:t>
            </a:r>
            <a:r>
              <a:rPr lang="en-US" sz="2200" i="1" dirty="0" smtClean="0">
                <a:latin typeface="Futura Medium" charset="0"/>
                <a:ea typeface="Futura Medium" charset="0"/>
                <a:cs typeface="Futura Medium" charset="0"/>
              </a:rPr>
              <a:t>government, </a:t>
            </a:r>
            <a:r>
              <a:rPr lang="en-US" sz="2200" i="1" dirty="0">
                <a:latin typeface="Futura Medium" charset="0"/>
                <a:ea typeface="Futura Medium" charset="0"/>
                <a:cs typeface="Futura Medium" charset="0"/>
              </a:rPr>
              <a:t>Vanuatu Chamber of Commerce and Industry (VCCI) and local private sector companies engaged or interested in CCDRR activities</a:t>
            </a:r>
            <a:r>
              <a:rPr lang="en-US" sz="2200" i="1" dirty="0" smtClean="0">
                <a:latin typeface="Futura Medium" charset="0"/>
                <a:ea typeface="Futura Medium" charset="0"/>
                <a:cs typeface="Futura Medium" charset="0"/>
              </a:rPr>
              <a:t>.</a:t>
            </a:r>
            <a:endParaRPr lang="en-US" sz="2200" b="1" dirty="0">
              <a:latin typeface="Futura Medium" charset="0"/>
              <a:ea typeface="Futura Medium" charset="0"/>
              <a:cs typeface="Futura Medium" charset="0"/>
            </a:endParaRPr>
          </a:p>
        </p:txBody>
      </p:sp>
    </p:spTree>
    <p:extLst>
      <p:ext uri="{BB962C8B-B14F-4D97-AF65-F5344CB8AC3E}">
        <p14:creationId xmlns:p14="http://schemas.microsoft.com/office/powerpoint/2010/main" val="735578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416320"/>
          </a:xfrm>
          <a:prstGeom prst="rect">
            <a:avLst/>
          </a:prstGeom>
          <a:noFill/>
        </p:spPr>
        <p:txBody>
          <a:bodyPr wrap="square" rtlCol="0">
            <a:spAutoFit/>
          </a:bodyPr>
          <a:lstStyle/>
          <a:p>
            <a:pPr marL="342900" lvl="0" indent="-342900" algn="just">
              <a:lnSpc>
                <a:spcPct val="200000"/>
              </a:lnSpc>
              <a:buFont typeface="+mj-lt"/>
              <a:buAutoNum type="arabicPeriod" startAt="5"/>
            </a:pPr>
            <a:r>
              <a:rPr lang="en-US" b="1" dirty="0" smtClean="0">
                <a:latin typeface="Futura Medium" charset="0"/>
                <a:ea typeface="Futura Medium" charset="0"/>
                <a:cs typeface="Futura Medium" charset="0"/>
              </a:rPr>
              <a:t>Examination </a:t>
            </a:r>
            <a:r>
              <a:rPr lang="en-US" b="1" dirty="0">
                <a:latin typeface="Futura Medium" charset="0"/>
                <a:ea typeface="Futura Medium" charset="0"/>
                <a:cs typeface="Futura Medium" charset="0"/>
              </a:rPr>
              <a:t>of the National Green Energy Fund (NGEF) as a model for a national adaptation fund</a:t>
            </a:r>
            <a:endParaRPr lang="en-US" dirty="0">
              <a:latin typeface="Futura Medium" charset="0"/>
              <a:ea typeface="Futura Medium" charset="0"/>
              <a:cs typeface="Futura Medium" charset="0"/>
            </a:endParaRPr>
          </a:p>
          <a:p>
            <a:pPr marL="742950" lvl="1" indent="-285750" algn="just">
              <a:lnSpc>
                <a:spcPct val="200000"/>
              </a:lnSpc>
              <a:buFont typeface="Arial" charset="0"/>
              <a:buChar char="•"/>
            </a:pPr>
            <a:r>
              <a:rPr lang="en-US" dirty="0" smtClean="0">
                <a:latin typeface="Futura Medium" charset="0"/>
                <a:ea typeface="Futura Medium" charset="0"/>
                <a:cs typeface="Futura Medium" charset="0"/>
              </a:rPr>
              <a:t>Currently no </a:t>
            </a:r>
            <a:r>
              <a:rPr lang="en-US" dirty="0">
                <a:latin typeface="Futura Medium" charset="0"/>
                <a:ea typeface="Futura Medium" charset="0"/>
                <a:cs typeface="Futura Medium" charset="0"/>
              </a:rPr>
              <a:t>domestic sources of climate financing dedicated solely to climate change adaptation </a:t>
            </a:r>
            <a:r>
              <a:rPr lang="en-US" dirty="0" smtClean="0">
                <a:latin typeface="Futura Medium" charset="0"/>
                <a:ea typeface="Futura Medium" charset="0"/>
                <a:cs typeface="Futura Medium" charset="0"/>
              </a:rPr>
              <a:t>investments</a:t>
            </a:r>
          </a:p>
          <a:p>
            <a:pPr marL="742950" lvl="1" indent="-285750" algn="just">
              <a:lnSpc>
                <a:spcPct val="200000"/>
              </a:lnSpc>
              <a:buFont typeface="Arial" charset="0"/>
              <a:buChar char="•"/>
            </a:pPr>
            <a:r>
              <a:rPr lang="en-US" dirty="0">
                <a:latin typeface="Futura Medium" charset="0"/>
                <a:ea typeface="Futura Medium" charset="0"/>
                <a:cs typeface="Futura Medium" charset="0"/>
              </a:rPr>
              <a:t>N</a:t>
            </a:r>
            <a:r>
              <a:rPr lang="en-US" dirty="0" smtClean="0">
                <a:latin typeface="Futura Medium" charset="0"/>
                <a:ea typeface="Futura Medium" charset="0"/>
                <a:cs typeface="Futura Medium" charset="0"/>
              </a:rPr>
              <a:t>ew adaptation focused </a:t>
            </a:r>
            <a:r>
              <a:rPr lang="en-US" dirty="0">
                <a:latin typeface="Futura Medium" charset="0"/>
                <a:ea typeface="Futura Medium" charset="0"/>
                <a:cs typeface="Futura Medium" charset="0"/>
              </a:rPr>
              <a:t>fund could provide accessible, affordable financing to households, communities and private businesses to encourage small-scale investments across the </a:t>
            </a:r>
            <a:r>
              <a:rPr lang="en-US" dirty="0" smtClean="0">
                <a:latin typeface="Futura Medium" charset="0"/>
                <a:ea typeface="Futura Medium" charset="0"/>
                <a:cs typeface="Futura Medium" charset="0"/>
              </a:rPr>
              <a:t>country</a:t>
            </a:r>
            <a:endParaRPr lang="en-US" sz="2800" dirty="0">
              <a:latin typeface="Futura Medium" charset="0"/>
              <a:ea typeface="Futura Medium" charset="0"/>
              <a:cs typeface="Futura Medium" charset="0"/>
            </a:endParaRPr>
          </a:p>
        </p:txBody>
      </p:sp>
    </p:spTree>
    <p:extLst>
      <p:ext uri="{BB962C8B-B14F-4D97-AF65-F5344CB8AC3E}">
        <p14:creationId xmlns:p14="http://schemas.microsoft.com/office/powerpoint/2010/main" val="16160703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sp>
        <p:nvSpPr>
          <p:cNvPr id="3" name="TextBox 2"/>
          <p:cNvSpPr txBox="1"/>
          <p:nvPr/>
        </p:nvSpPr>
        <p:spPr>
          <a:xfrm>
            <a:off x="1716784" y="2238921"/>
            <a:ext cx="10475216" cy="1469698"/>
          </a:xfrm>
          <a:prstGeom prst="rect">
            <a:avLst/>
          </a:prstGeom>
          <a:noFill/>
        </p:spPr>
        <p:txBody>
          <a:bodyPr wrap="square" rtlCol="0">
            <a:spAutoFit/>
          </a:bodyPr>
          <a:lstStyle/>
          <a:p>
            <a:pPr algn="ctr">
              <a:lnSpc>
                <a:spcPct val="200000"/>
              </a:lnSpc>
            </a:pPr>
            <a:endParaRPr lang="en-US" sz="1500" b="1" dirty="0" smtClean="0">
              <a:latin typeface="Futura Medium" charset="0"/>
              <a:ea typeface="Futura Medium" charset="0"/>
              <a:cs typeface="Futura Medium" charset="0"/>
            </a:endParaRPr>
          </a:p>
          <a:p>
            <a:pPr algn="ctr">
              <a:lnSpc>
                <a:spcPct val="200000"/>
              </a:lnSpc>
            </a:pPr>
            <a:r>
              <a:rPr lang="en-US" sz="3500" b="1" dirty="0" smtClean="0">
                <a:latin typeface="Futura Medium" charset="0"/>
                <a:ea typeface="Futura Medium" charset="0"/>
                <a:cs typeface="Futura Medium" charset="0"/>
              </a:rPr>
              <a:t>Tank Yu </a:t>
            </a:r>
            <a:r>
              <a:rPr lang="en-US" sz="3500" b="1" dirty="0" err="1" smtClean="0">
                <a:latin typeface="Futura Medium" charset="0"/>
                <a:ea typeface="Futura Medium" charset="0"/>
                <a:cs typeface="Futura Medium" charset="0"/>
              </a:rPr>
              <a:t>Tumas</a:t>
            </a:r>
            <a:r>
              <a:rPr lang="en-US" sz="3500" b="1" dirty="0" smtClean="0">
                <a:latin typeface="Futura Medium" charset="0"/>
                <a:ea typeface="Futura Medium" charset="0"/>
                <a:cs typeface="Futura Medium" charset="0"/>
              </a:rPr>
              <a:t>!</a:t>
            </a:r>
            <a:endParaRPr lang="en-US" sz="3500" dirty="0">
              <a:latin typeface="Futura Medium" charset="0"/>
              <a:ea typeface="Futura Medium" charset="0"/>
              <a:cs typeface="Futura Medium"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Tree>
    <p:extLst>
      <p:ext uri="{BB962C8B-B14F-4D97-AF65-F5344CB8AC3E}">
        <p14:creationId xmlns:p14="http://schemas.microsoft.com/office/powerpoint/2010/main" val="1417705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662541"/>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Consultancy Outcomes:</a:t>
            </a:r>
          </a:p>
          <a:p>
            <a:pPr algn="just">
              <a:lnSpc>
                <a:spcPct val="200000"/>
              </a:lnSpc>
            </a:pPr>
            <a:endParaRPr lang="en-US" sz="1000" dirty="0">
              <a:latin typeface="Futura Medium" charset="0"/>
              <a:ea typeface="Futura Medium" charset="0"/>
              <a:cs typeface="Futura Medium" charset="0"/>
            </a:endParaRPr>
          </a:p>
          <a:p>
            <a:pPr algn="just">
              <a:lnSpc>
                <a:spcPct val="200000"/>
              </a:lnSpc>
            </a:pPr>
            <a:r>
              <a:rPr lang="en-US" sz="2100" dirty="0">
                <a:latin typeface="Futura Medium" charset="0"/>
                <a:ea typeface="Futura Medium" charset="0"/>
                <a:cs typeface="Futura Medium" charset="0"/>
              </a:rPr>
              <a:t>The consultation process yielded a number of tangible outcomes including a private sector CCDRR and climate finance </a:t>
            </a:r>
            <a:r>
              <a:rPr lang="en-US" sz="2100" dirty="0">
                <a:solidFill>
                  <a:srgbClr val="00B0F0"/>
                </a:solidFill>
                <a:latin typeface="Futura Medium" charset="0"/>
                <a:ea typeface="Futura Medium" charset="0"/>
                <a:cs typeface="Futura Medium" charset="0"/>
              </a:rPr>
              <a:t>database</a:t>
            </a:r>
            <a:r>
              <a:rPr lang="en-US" sz="2100" dirty="0">
                <a:latin typeface="Futura Medium" charset="0"/>
                <a:ea typeface="Futura Medium" charset="0"/>
                <a:cs typeface="Futura Medium" charset="0"/>
              </a:rPr>
              <a:t>, a series of </a:t>
            </a:r>
            <a:r>
              <a:rPr lang="en-US" sz="2100" dirty="0">
                <a:solidFill>
                  <a:srgbClr val="00B0F0"/>
                </a:solidFill>
                <a:latin typeface="Futura Medium" charset="0"/>
                <a:ea typeface="Futura Medium" charset="0"/>
                <a:cs typeface="Futura Medium" charset="0"/>
              </a:rPr>
              <a:t>information notes </a:t>
            </a:r>
            <a:r>
              <a:rPr lang="en-US" sz="2100" dirty="0">
                <a:latin typeface="Futura Medium" charset="0"/>
                <a:ea typeface="Futura Medium" charset="0"/>
                <a:cs typeface="Futura Medium" charset="0"/>
              </a:rPr>
              <a:t>on climate finance resources for the private sector, two NAB </a:t>
            </a:r>
            <a:r>
              <a:rPr lang="en-US" sz="2100" dirty="0">
                <a:solidFill>
                  <a:srgbClr val="00B0F0"/>
                </a:solidFill>
                <a:latin typeface="Futura Medium" charset="0"/>
                <a:ea typeface="Futura Medium" charset="0"/>
                <a:cs typeface="Futura Medium" charset="0"/>
              </a:rPr>
              <a:t>GCF project concept proposals</a:t>
            </a:r>
            <a:r>
              <a:rPr lang="en-US" sz="2100" dirty="0">
                <a:latin typeface="Futura Medium" charset="0"/>
                <a:ea typeface="Futura Medium" charset="0"/>
                <a:cs typeface="Futura Medium" charset="0"/>
              </a:rPr>
              <a:t>, and the formation of VCCI’s </a:t>
            </a:r>
            <a:r>
              <a:rPr lang="en-US" sz="2100" dirty="0">
                <a:solidFill>
                  <a:srgbClr val="00B0F0"/>
                </a:solidFill>
                <a:latin typeface="Futura Medium" charset="0"/>
                <a:ea typeface="Futura Medium" charset="0"/>
                <a:cs typeface="Futura Medium" charset="0"/>
              </a:rPr>
              <a:t>Vanuatu Business Resilience Committee</a:t>
            </a:r>
            <a:r>
              <a:rPr lang="en-US" sz="2100" dirty="0">
                <a:latin typeface="Futura Medium" charset="0"/>
                <a:ea typeface="Futura Medium" charset="0"/>
                <a:cs typeface="Futura Medium" charset="0"/>
              </a:rPr>
              <a:t>.</a:t>
            </a:r>
          </a:p>
        </p:txBody>
      </p:sp>
    </p:spTree>
    <p:extLst>
      <p:ext uri="{BB962C8B-B14F-4D97-AF65-F5344CB8AC3E}">
        <p14:creationId xmlns:p14="http://schemas.microsoft.com/office/powerpoint/2010/main" val="478453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693319"/>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Consultation Process:</a:t>
            </a:r>
          </a:p>
          <a:p>
            <a:pPr algn="just">
              <a:lnSpc>
                <a:spcPct val="200000"/>
              </a:lnSpc>
            </a:pPr>
            <a:endParaRPr lang="en-US" sz="1000" dirty="0">
              <a:latin typeface="Futura Medium" charset="0"/>
              <a:ea typeface="Futura Medium" charset="0"/>
              <a:cs typeface="Futura Medium" charset="0"/>
            </a:endParaRPr>
          </a:p>
          <a:p>
            <a:pPr algn="just">
              <a:lnSpc>
                <a:spcPct val="200000"/>
              </a:lnSpc>
            </a:pPr>
            <a:r>
              <a:rPr lang="en-US" sz="2100" dirty="0">
                <a:latin typeface="Futura Medium" charset="0"/>
                <a:ea typeface="Futura Medium" charset="0"/>
                <a:cs typeface="Futura Medium" charset="0"/>
              </a:rPr>
              <a:t>Consultations were led by the VCCI and held with an assortment of private sector companies and individuals, as well as key public and civil society partners, relevant to climate finance between 7 June and 21 July 2017 in Port Vila. </a:t>
            </a:r>
            <a:endParaRPr lang="en-US" sz="2100" dirty="0" smtClean="0">
              <a:latin typeface="Futura Medium" charset="0"/>
              <a:ea typeface="Futura Medium" charset="0"/>
              <a:cs typeface="Futura Medium" charset="0"/>
            </a:endParaRPr>
          </a:p>
          <a:p>
            <a:pPr algn="just">
              <a:lnSpc>
                <a:spcPct val="200000"/>
              </a:lnSpc>
            </a:pPr>
            <a:endParaRPr lang="en-US" sz="2200" dirty="0">
              <a:latin typeface="Futura Medium" charset="0"/>
              <a:ea typeface="Futura Medium" charset="0"/>
              <a:cs typeface="Futura Medium" charset="0"/>
            </a:endParaRPr>
          </a:p>
        </p:txBody>
      </p:sp>
    </p:spTree>
    <p:extLst>
      <p:ext uri="{BB962C8B-B14F-4D97-AF65-F5344CB8AC3E}">
        <p14:creationId xmlns:p14="http://schemas.microsoft.com/office/powerpoint/2010/main" val="243450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847207"/>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Consultation Process:</a:t>
            </a:r>
          </a:p>
          <a:p>
            <a:pPr algn="just">
              <a:lnSpc>
                <a:spcPct val="200000"/>
              </a:lnSpc>
            </a:pPr>
            <a:endParaRPr lang="en-US" sz="1000" dirty="0">
              <a:latin typeface="Futura Medium" charset="0"/>
              <a:ea typeface="Futura Medium" charset="0"/>
              <a:cs typeface="Futura Medium" charset="0"/>
            </a:endParaRPr>
          </a:p>
          <a:p>
            <a:pPr algn="just">
              <a:lnSpc>
                <a:spcPct val="200000"/>
              </a:lnSpc>
            </a:pPr>
            <a:r>
              <a:rPr lang="en-US" dirty="0" smtClean="0">
                <a:latin typeface="Futura Medium" charset="0"/>
                <a:ea typeface="Futura Medium" charset="0"/>
                <a:cs typeface="Futura Medium" charset="0"/>
              </a:rPr>
              <a:t>Key </a:t>
            </a:r>
            <a:r>
              <a:rPr lang="en-US" dirty="0">
                <a:latin typeface="Futura Medium" charset="0"/>
                <a:ea typeface="Futura Medium" charset="0"/>
                <a:cs typeface="Futura Medium" charset="0"/>
              </a:rPr>
              <a:t>sectors include banking, insurance, construction, food and agriculture, telecommunications, tourism, transport and shipping, logistics, power utilities and solar </a:t>
            </a:r>
            <a:r>
              <a:rPr lang="en-US" dirty="0" smtClean="0">
                <a:latin typeface="Futura Medium" charset="0"/>
                <a:ea typeface="Futura Medium" charset="0"/>
                <a:cs typeface="Futura Medium" charset="0"/>
              </a:rPr>
              <a:t>retailers. Government and </a:t>
            </a:r>
            <a:r>
              <a:rPr lang="en-US" dirty="0">
                <a:latin typeface="Futura Medium" charset="0"/>
                <a:ea typeface="Futura Medium" charset="0"/>
                <a:cs typeface="Futura Medium" charset="0"/>
              </a:rPr>
              <a:t>civil society consultations included </a:t>
            </a:r>
            <a:r>
              <a:rPr lang="en-US" dirty="0" smtClean="0">
                <a:latin typeface="Futura Medium" charset="0"/>
                <a:ea typeface="Futura Medium" charset="0"/>
                <a:cs typeface="Futura Medium" charset="0"/>
              </a:rPr>
              <a:t>representatives </a:t>
            </a:r>
            <a:r>
              <a:rPr lang="en-US" dirty="0">
                <a:latin typeface="Futura Medium" charset="0"/>
                <a:ea typeface="Futura Medium" charset="0"/>
                <a:cs typeface="Futura Medium" charset="0"/>
              </a:rPr>
              <a:t>from GIZ, DFAT, UNDP, GGGI, Australian Red Cross, Oxfam, VHT, Vanuatu Climate Action Network (VCAN), Department of Tourism, Department of Energy and VCCI</a:t>
            </a:r>
            <a:r>
              <a:rPr lang="en-US" dirty="0" smtClean="0">
                <a:latin typeface="Futura Medium" charset="0"/>
                <a:ea typeface="Futura Medium" charset="0"/>
                <a:cs typeface="Futura Medium" charset="0"/>
              </a:rPr>
              <a:t>.</a:t>
            </a:r>
            <a:endParaRPr lang="en-US" dirty="0">
              <a:latin typeface="Futura Medium" charset="0"/>
              <a:ea typeface="Futura Medium" charset="0"/>
              <a:cs typeface="Futura Medium" charset="0"/>
            </a:endParaRPr>
          </a:p>
        </p:txBody>
      </p:sp>
    </p:spTree>
    <p:extLst>
      <p:ext uri="{BB962C8B-B14F-4D97-AF65-F5344CB8AC3E}">
        <p14:creationId xmlns:p14="http://schemas.microsoft.com/office/powerpoint/2010/main" val="1850843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654685" y="2142061"/>
            <a:ext cx="10475216" cy="3764107"/>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Consultation Discussion:</a:t>
            </a:r>
          </a:p>
          <a:p>
            <a:pPr algn="just">
              <a:lnSpc>
                <a:spcPct val="200000"/>
              </a:lnSpc>
            </a:pPr>
            <a:endParaRPr lang="en-US" sz="1000" dirty="0">
              <a:latin typeface="Futura Medium" charset="0"/>
              <a:ea typeface="Futura Medium" charset="0"/>
              <a:cs typeface="Futura Medium" charset="0"/>
            </a:endParaRPr>
          </a:p>
          <a:p>
            <a:pPr marL="285750" lvl="0" indent="-285750" algn="just">
              <a:lnSpc>
                <a:spcPct val="200000"/>
              </a:lnSpc>
              <a:buFont typeface="Arial" charset="0"/>
              <a:buChar char="•"/>
            </a:pPr>
            <a:r>
              <a:rPr lang="en-US" dirty="0">
                <a:latin typeface="Futura Medium" charset="0"/>
                <a:ea typeface="Futura Medium" charset="0"/>
                <a:cs typeface="Futura Medium" charset="0"/>
              </a:rPr>
              <a:t>Current involvement with CCDRR initiatives, including the national cluster system or </a:t>
            </a:r>
            <a:r>
              <a:rPr lang="en-US" dirty="0" smtClean="0">
                <a:latin typeface="Futura Medium" charset="0"/>
                <a:ea typeface="Futura Medium" charset="0"/>
                <a:cs typeface="Futura Medium" charset="0"/>
              </a:rPr>
              <a:t>PPPs</a:t>
            </a:r>
            <a:endParaRPr lang="en-US" dirty="0">
              <a:latin typeface="Futura Medium" charset="0"/>
              <a:ea typeface="Futura Medium" charset="0"/>
              <a:cs typeface="Futura Medium" charset="0"/>
            </a:endParaRPr>
          </a:p>
          <a:p>
            <a:pPr marL="285750" lvl="0" indent="-285750" algn="just">
              <a:lnSpc>
                <a:spcPct val="200000"/>
              </a:lnSpc>
              <a:buFont typeface="Arial" charset="0"/>
              <a:buChar char="•"/>
            </a:pPr>
            <a:r>
              <a:rPr lang="en-US" dirty="0" smtClean="0">
                <a:latin typeface="Futura Medium" charset="0"/>
                <a:ea typeface="Futura Medium" charset="0"/>
                <a:cs typeface="Futura Medium" charset="0"/>
              </a:rPr>
              <a:t>Involvement </a:t>
            </a:r>
            <a:r>
              <a:rPr lang="en-US" dirty="0">
                <a:latin typeface="Futura Medium" charset="0"/>
                <a:ea typeface="Futura Medium" charset="0"/>
                <a:cs typeface="Futura Medium" charset="0"/>
              </a:rPr>
              <a:t>with humanitarian and disaster response initiatives</a:t>
            </a:r>
          </a:p>
          <a:p>
            <a:pPr marL="285750" lvl="0" indent="-285750" algn="just">
              <a:lnSpc>
                <a:spcPct val="200000"/>
              </a:lnSpc>
              <a:buFont typeface="Arial" charset="0"/>
              <a:buChar char="•"/>
            </a:pPr>
            <a:r>
              <a:rPr lang="en-US" dirty="0">
                <a:latin typeface="Futura Medium" charset="0"/>
                <a:ea typeface="Futura Medium" charset="0"/>
                <a:cs typeface="Futura Medium" charset="0"/>
              </a:rPr>
              <a:t>Needs regarding access to climate finance, with an emphasis on the Green Climate Fund</a:t>
            </a:r>
          </a:p>
          <a:p>
            <a:pPr marL="285750" lvl="0" indent="-285750" algn="just">
              <a:lnSpc>
                <a:spcPct val="200000"/>
              </a:lnSpc>
              <a:buFont typeface="Arial" charset="0"/>
              <a:buChar char="•"/>
            </a:pPr>
            <a:r>
              <a:rPr lang="en-US" dirty="0">
                <a:latin typeface="Futura Medium" charset="0"/>
                <a:ea typeface="Futura Medium" charset="0"/>
                <a:cs typeface="Futura Medium" charset="0"/>
              </a:rPr>
              <a:t>Willingness in taking a more active role in national CCDRR policy, programs and projects</a:t>
            </a:r>
          </a:p>
          <a:p>
            <a:pPr marL="285750" lvl="0" indent="-285750" algn="just">
              <a:lnSpc>
                <a:spcPct val="200000"/>
              </a:lnSpc>
              <a:buFont typeface="Arial" charset="0"/>
              <a:buChar char="•"/>
            </a:pPr>
            <a:r>
              <a:rPr lang="en-US" dirty="0">
                <a:latin typeface="Futura Medium" charset="0"/>
                <a:ea typeface="Futura Medium" charset="0"/>
                <a:cs typeface="Futura Medium" charset="0"/>
              </a:rPr>
              <a:t>Interest in becoming involved in </a:t>
            </a:r>
            <a:r>
              <a:rPr lang="en-US" dirty="0" smtClean="0">
                <a:latin typeface="Futura Medium" charset="0"/>
                <a:ea typeface="Futura Medium" charset="0"/>
                <a:cs typeface="Futura Medium" charset="0"/>
              </a:rPr>
              <a:t>the new VCCI Vanuatu Business Resilience Committee</a:t>
            </a:r>
            <a:endParaRPr lang="en-US" dirty="0">
              <a:latin typeface="Futura Medium" charset="0"/>
              <a:ea typeface="Futura Medium" charset="0"/>
              <a:cs typeface="Futura Medium" charset="0"/>
            </a:endParaRPr>
          </a:p>
        </p:txBody>
      </p:sp>
    </p:spTree>
    <p:extLst>
      <p:ext uri="{BB962C8B-B14F-4D97-AF65-F5344CB8AC3E}">
        <p14:creationId xmlns:p14="http://schemas.microsoft.com/office/powerpoint/2010/main" val="1113832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90425"/>
            <a:ext cx="10475216" cy="3293209"/>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Current Involvement</a:t>
            </a:r>
          </a:p>
          <a:p>
            <a:pPr algn="just">
              <a:lnSpc>
                <a:spcPct val="200000"/>
              </a:lnSpc>
            </a:pPr>
            <a:endParaRPr lang="en-US" sz="1000" dirty="0">
              <a:latin typeface="Futura Medium" charset="0"/>
              <a:ea typeface="Futura Medium" charset="0"/>
              <a:cs typeface="Futura Medium" charset="0"/>
            </a:endParaRPr>
          </a:p>
          <a:p>
            <a:pPr algn="just">
              <a:lnSpc>
                <a:spcPct val="200000"/>
              </a:lnSpc>
            </a:pPr>
            <a:r>
              <a:rPr lang="en-US" dirty="0">
                <a:latin typeface="Futura Medium" charset="0"/>
                <a:ea typeface="Futura Medium" charset="0"/>
                <a:cs typeface="Futura Medium" charset="0"/>
              </a:rPr>
              <a:t>The private sector </a:t>
            </a:r>
            <a:r>
              <a:rPr lang="en-US" dirty="0">
                <a:solidFill>
                  <a:srgbClr val="00B0F0"/>
                </a:solidFill>
                <a:latin typeface="Futura Medium" charset="0"/>
                <a:ea typeface="Futura Medium" charset="0"/>
                <a:cs typeface="Futura Medium" charset="0"/>
              </a:rPr>
              <a:t>plays a significant role in CCDRR activities </a:t>
            </a:r>
            <a:r>
              <a:rPr lang="en-US" dirty="0">
                <a:latin typeface="Futura Medium" charset="0"/>
                <a:ea typeface="Futura Medium" charset="0"/>
                <a:cs typeface="Futura Medium" charset="0"/>
              </a:rPr>
              <a:t>and is affected by the impacts of slow-onset changes as well as sudden-onset disasters. </a:t>
            </a:r>
            <a:r>
              <a:rPr lang="en-US" dirty="0" smtClean="0">
                <a:latin typeface="Futura Medium" charset="0"/>
                <a:ea typeface="Futura Medium" charset="0"/>
                <a:cs typeface="Futura Medium" charset="0"/>
              </a:rPr>
              <a:t>Local businesses </a:t>
            </a:r>
            <a:r>
              <a:rPr lang="en-US" dirty="0" smtClean="0">
                <a:solidFill>
                  <a:srgbClr val="00B0F0"/>
                </a:solidFill>
                <a:latin typeface="Futura Medium" charset="0"/>
                <a:ea typeface="Futura Medium" charset="0"/>
                <a:cs typeface="Futura Medium" charset="0"/>
              </a:rPr>
              <a:t>help communities and organizations across the country</a:t>
            </a:r>
            <a:r>
              <a:rPr lang="en-US" dirty="0" smtClean="0">
                <a:latin typeface="Futura Medium" charset="0"/>
                <a:ea typeface="Futura Medium" charset="0"/>
                <a:cs typeface="Futura Medium" charset="0"/>
              </a:rPr>
              <a:t> mitigate risks</a:t>
            </a:r>
            <a:r>
              <a:rPr lang="en-US" dirty="0">
                <a:latin typeface="Futura Medium" charset="0"/>
                <a:ea typeface="Futura Medium" charset="0"/>
                <a:cs typeface="Futura Medium" charset="0"/>
              </a:rPr>
              <a:t>, increasing resilience and </a:t>
            </a:r>
            <a:r>
              <a:rPr lang="en-US" dirty="0" smtClean="0">
                <a:latin typeface="Futura Medium" charset="0"/>
                <a:ea typeface="Futura Medium" charset="0"/>
                <a:cs typeface="Futura Medium" charset="0"/>
              </a:rPr>
              <a:t>contribute </a:t>
            </a:r>
            <a:r>
              <a:rPr lang="en-US" dirty="0">
                <a:latin typeface="Futura Medium" charset="0"/>
                <a:ea typeface="Futura Medium" charset="0"/>
                <a:cs typeface="Futura Medium" charset="0"/>
              </a:rPr>
              <a:t>to disaster response, rehabilitation and reconstruction </a:t>
            </a:r>
            <a:r>
              <a:rPr lang="en-US" dirty="0" smtClean="0">
                <a:latin typeface="Futura Medium" charset="0"/>
                <a:ea typeface="Futura Medium" charset="0"/>
                <a:cs typeface="Futura Medium" charset="0"/>
              </a:rPr>
              <a:t>efforts.</a:t>
            </a:r>
            <a:endParaRPr lang="en-US" dirty="0">
              <a:latin typeface="Futura Medium" charset="0"/>
              <a:ea typeface="Futura Medium" charset="0"/>
              <a:cs typeface="Futura Medium" charset="0"/>
            </a:endParaRPr>
          </a:p>
        </p:txBody>
      </p:sp>
    </p:spTree>
    <p:extLst>
      <p:ext uri="{BB962C8B-B14F-4D97-AF65-F5344CB8AC3E}">
        <p14:creationId xmlns:p14="http://schemas.microsoft.com/office/powerpoint/2010/main" val="45345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90425"/>
            <a:ext cx="10475216" cy="3693319"/>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Future Involvement</a:t>
            </a:r>
            <a:endParaRPr lang="en-US" sz="2200" dirty="0">
              <a:latin typeface="Futura Medium" charset="0"/>
              <a:ea typeface="Futura Medium" charset="0"/>
              <a:cs typeface="Futura Medium" charset="0"/>
            </a:endParaRPr>
          </a:p>
          <a:p>
            <a:pPr algn="just"/>
            <a:endParaRPr lang="en-US" sz="1000" dirty="0" smtClean="0">
              <a:latin typeface="Futura Medium" charset="0"/>
              <a:ea typeface="Futura Medium" charset="0"/>
              <a:cs typeface="Futura Medium" charset="0"/>
            </a:endParaRPr>
          </a:p>
          <a:p>
            <a:pPr algn="just">
              <a:lnSpc>
                <a:spcPct val="200000"/>
              </a:lnSpc>
            </a:pPr>
            <a:r>
              <a:rPr lang="en-US" dirty="0" smtClean="0">
                <a:latin typeface="Futura Medium" charset="0"/>
                <a:ea typeface="Futura Medium" charset="0"/>
                <a:cs typeface="Futura Medium" charset="0"/>
              </a:rPr>
              <a:t>Local companies have indicated an interest in </a:t>
            </a:r>
            <a:r>
              <a:rPr lang="en-US" dirty="0">
                <a:latin typeface="Futura Medium" charset="0"/>
                <a:ea typeface="Futura Medium" charset="0"/>
                <a:cs typeface="Futura Medium" charset="0"/>
              </a:rPr>
              <a:t>receiving </a:t>
            </a:r>
            <a:r>
              <a:rPr lang="en-US" dirty="0">
                <a:solidFill>
                  <a:srgbClr val="00B0F0"/>
                </a:solidFill>
                <a:latin typeface="Futura Medium" charset="0"/>
                <a:ea typeface="Futura Medium" charset="0"/>
                <a:cs typeface="Futura Medium" charset="0"/>
              </a:rPr>
              <a:t>business continuity and contingency planning </a:t>
            </a:r>
            <a:r>
              <a:rPr lang="en-US" dirty="0">
                <a:latin typeface="Futura Medium" charset="0"/>
                <a:ea typeface="Futura Medium" charset="0"/>
                <a:cs typeface="Futura Medium" charset="0"/>
              </a:rPr>
              <a:t>training, access to </a:t>
            </a:r>
            <a:r>
              <a:rPr lang="en-US" dirty="0">
                <a:solidFill>
                  <a:srgbClr val="00B0F0"/>
                </a:solidFill>
                <a:latin typeface="Futura Medium" charset="0"/>
                <a:ea typeface="Futura Medium" charset="0"/>
                <a:cs typeface="Futura Medium" charset="0"/>
              </a:rPr>
              <a:t>grants and concessional financing</a:t>
            </a:r>
            <a:r>
              <a:rPr lang="en-US" dirty="0">
                <a:latin typeface="Futura Medium" charset="0"/>
                <a:ea typeface="Futura Medium" charset="0"/>
                <a:cs typeface="Futura Medium" charset="0"/>
              </a:rPr>
              <a:t>, and </a:t>
            </a:r>
            <a:r>
              <a:rPr lang="en-US" dirty="0" smtClean="0">
                <a:latin typeface="Futura Medium" charset="0"/>
                <a:ea typeface="Futura Medium" charset="0"/>
                <a:cs typeface="Futura Medium" charset="0"/>
              </a:rPr>
              <a:t>a </a:t>
            </a:r>
            <a:r>
              <a:rPr lang="en-US" dirty="0">
                <a:solidFill>
                  <a:srgbClr val="00B0F0"/>
                </a:solidFill>
                <a:latin typeface="Futura Medium" charset="0"/>
                <a:ea typeface="Futura Medium" charset="0"/>
                <a:cs typeface="Futura Medium" charset="0"/>
              </a:rPr>
              <a:t>“one-stop shop” for climate finance </a:t>
            </a:r>
            <a:r>
              <a:rPr lang="en-US" dirty="0" smtClean="0">
                <a:solidFill>
                  <a:srgbClr val="00B0F0"/>
                </a:solidFill>
                <a:latin typeface="Futura Medium" charset="0"/>
                <a:ea typeface="Futura Medium" charset="0"/>
                <a:cs typeface="Futura Medium" charset="0"/>
              </a:rPr>
              <a:t>resources</a:t>
            </a:r>
            <a:r>
              <a:rPr lang="en-US" dirty="0" smtClean="0">
                <a:latin typeface="Futura Medium" charset="0"/>
                <a:ea typeface="Futura Medium" charset="0"/>
                <a:cs typeface="Futura Medium" charset="0"/>
              </a:rPr>
              <a:t>.</a:t>
            </a:r>
            <a:r>
              <a:rPr lang="en-US" dirty="0">
                <a:latin typeface="Futura Medium" charset="0"/>
                <a:ea typeface="Futura Medium" charset="0"/>
                <a:cs typeface="Futura Medium" charset="0"/>
              </a:rPr>
              <a:t> </a:t>
            </a:r>
            <a:r>
              <a:rPr lang="en-US" dirty="0" smtClean="0">
                <a:latin typeface="Futura Medium" charset="0"/>
                <a:ea typeface="Futura Medium" charset="0"/>
                <a:cs typeface="Futura Medium" charset="0"/>
              </a:rPr>
              <a:t>MSMEs </a:t>
            </a:r>
            <a:r>
              <a:rPr lang="en-US" dirty="0">
                <a:latin typeface="Futura Medium" charset="0"/>
                <a:ea typeface="Futura Medium" charset="0"/>
                <a:cs typeface="Futura Medium" charset="0"/>
              </a:rPr>
              <a:t>in particular have raised the need for affordable funding sources with </a:t>
            </a:r>
            <a:r>
              <a:rPr lang="en-US" dirty="0">
                <a:solidFill>
                  <a:srgbClr val="00B0F0"/>
                </a:solidFill>
                <a:latin typeface="Futura Medium" charset="0"/>
                <a:ea typeface="Futura Medium" charset="0"/>
                <a:cs typeface="Futura Medium" charset="0"/>
              </a:rPr>
              <a:t>lower barriers-to-entry </a:t>
            </a:r>
            <a:r>
              <a:rPr lang="en-US" dirty="0">
                <a:latin typeface="Futura Medium" charset="0"/>
                <a:ea typeface="Futura Medium" charset="0"/>
                <a:cs typeface="Futura Medium" charset="0"/>
              </a:rPr>
              <a:t>than international development partners and commercial banks (e.g. GCF, AF, GEF</a:t>
            </a:r>
            <a:r>
              <a:rPr lang="en-US" dirty="0" smtClean="0">
                <a:latin typeface="Futura Medium" charset="0"/>
                <a:ea typeface="Futura Medium" charset="0"/>
                <a:cs typeface="Futura Medium" charset="0"/>
              </a:rPr>
              <a:t>). </a:t>
            </a:r>
          </a:p>
        </p:txBody>
      </p:sp>
    </p:spTree>
    <p:extLst>
      <p:ext uri="{BB962C8B-B14F-4D97-AF65-F5344CB8AC3E}">
        <p14:creationId xmlns:p14="http://schemas.microsoft.com/office/powerpoint/2010/main" val="9567795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662541"/>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Consultancy Outcomes:</a:t>
            </a:r>
          </a:p>
          <a:p>
            <a:pPr algn="just">
              <a:lnSpc>
                <a:spcPct val="200000"/>
              </a:lnSpc>
            </a:pPr>
            <a:endParaRPr lang="en-US" sz="1000" dirty="0">
              <a:latin typeface="Futura Medium" charset="0"/>
              <a:ea typeface="Futura Medium" charset="0"/>
              <a:cs typeface="Futura Medium" charset="0"/>
            </a:endParaRPr>
          </a:p>
          <a:p>
            <a:pPr algn="just">
              <a:lnSpc>
                <a:spcPct val="200000"/>
              </a:lnSpc>
            </a:pPr>
            <a:r>
              <a:rPr lang="en-US" sz="2100" dirty="0">
                <a:latin typeface="Futura Medium" charset="0"/>
                <a:ea typeface="Futura Medium" charset="0"/>
                <a:cs typeface="Futura Medium" charset="0"/>
              </a:rPr>
              <a:t>The consultation process yielded a number of tangible outcomes including a private sector CCDRR and climate finance </a:t>
            </a:r>
            <a:r>
              <a:rPr lang="en-US" sz="2100" dirty="0">
                <a:solidFill>
                  <a:srgbClr val="00B0F0"/>
                </a:solidFill>
                <a:latin typeface="Futura Medium" charset="0"/>
                <a:ea typeface="Futura Medium" charset="0"/>
                <a:cs typeface="Futura Medium" charset="0"/>
              </a:rPr>
              <a:t>database</a:t>
            </a:r>
            <a:r>
              <a:rPr lang="en-US" sz="2100" dirty="0">
                <a:latin typeface="Futura Medium" charset="0"/>
                <a:ea typeface="Futura Medium" charset="0"/>
                <a:cs typeface="Futura Medium" charset="0"/>
              </a:rPr>
              <a:t>, a series of </a:t>
            </a:r>
            <a:r>
              <a:rPr lang="en-US" sz="2100" dirty="0">
                <a:solidFill>
                  <a:srgbClr val="00B0F0"/>
                </a:solidFill>
                <a:latin typeface="Futura Medium" charset="0"/>
                <a:ea typeface="Futura Medium" charset="0"/>
                <a:cs typeface="Futura Medium" charset="0"/>
              </a:rPr>
              <a:t>information notes </a:t>
            </a:r>
            <a:r>
              <a:rPr lang="en-US" sz="2100" dirty="0">
                <a:latin typeface="Futura Medium" charset="0"/>
                <a:ea typeface="Futura Medium" charset="0"/>
                <a:cs typeface="Futura Medium" charset="0"/>
              </a:rPr>
              <a:t>on climate finance resources for the private sector, two NAB </a:t>
            </a:r>
            <a:r>
              <a:rPr lang="en-US" sz="2100" dirty="0">
                <a:solidFill>
                  <a:srgbClr val="00B0F0"/>
                </a:solidFill>
                <a:latin typeface="Futura Medium" charset="0"/>
                <a:ea typeface="Futura Medium" charset="0"/>
                <a:cs typeface="Futura Medium" charset="0"/>
              </a:rPr>
              <a:t>GCF project concept proposals</a:t>
            </a:r>
            <a:r>
              <a:rPr lang="en-US" sz="2100" dirty="0">
                <a:latin typeface="Futura Medium" charset="0"/>
                <a:ea typeface="Futura Medium" charset="0"/>
                <a:cs typeface="Futura Medium" charset="0"/>
              </a:rPr>
              <a:t>, and the formation of VCCI’s </a:t>
            </a:r>
            <a:r>
              <a:rPr lang="en-US" sz="2100" dirty="0">
                <a:solidFill>
                  <a:srgbClr val="00B0F0"/>
                </a:solidFill>
                <a:latin typeface="Futura Medium" charset="0"/>
                <a:ea typeface="Futura Medium" charset="0"/>
                <a:cs typeface="Futura Medium" charset="0"/>
              </a:rPr>
              <a:t>Vanuatu Business Resilience Committee</a:t>
            </a:r>
            <a:r>
              <a:rPr lang="en-US" sz="2100" dirty="0">
                <a:latin typeface="Futura Medium" charset="0"/>
                <a:ea typeface="Futura Medium" charset="0"/>
                <a:cs typeface="Futura Medium" charset="0"/>
              </a:rPr>
              <a:t>.</a:t>
            </a:r>
          </a:p>
        </p:txBody>
      </p:sp>
    </p:spTree>
    <p:extLst>
      <p:ext uri="{BB962C8B-B14F-4D97-AF65-F5344CB8AC3E}">
        <p14:creationId xmlns:p14="http://schemas.microsoft.com/office/powerpoint/2010/main" val="15954056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5B945B4-C2F1-6F4F-A1F0-7C31B1513296}" vid="{1E9D2AB2-CF87-D240-AD25-F246CE34BAFD}"/>
    </a:ext>
  </a:extLst>
</a:theme>
</file>

<file path=docProps/app.xml><?xml version="1.0" encoding="utf-8"?>
<Properties xmlns="http://schemas.openxmlformats.org/officeDocument/2006/extended-properties" xmlns:vt="http://schemas.openxmlformats.org/officeDocument/2006/docPropsVTypes">
  <Template>Presentation1</Template>
  <TotalTime>752</TotalTime>
  <Words>1224</Words>
  <Application>Microsoft Macintosh PowerPoint</Application>
  <PresentationFormat>Widescreen</PresentationFormat>
  <Paragraphs>76</Paragraphs>
  <Slides>21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Calibri</vt:lpstr>
      <vt:lpstr>Calibri Light</vt:lpstr>
      <vt:lpstr>Futura Medium</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25</cp:revision>
  <dcterms:created xsi:type="dcterms:W3CDTF">2017-12-07T08:33:39Z</dcterms:created>
  <dcterms:modified xsi:type="dcterms:W3CDTF">2017-12-12T11:14:45Z</dcterms:modified>
</cp:coreProperties>
</file>