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8" r:id="rId3"/>
    <p:sldId id="259" r:id="rId4"/>
    <p:sldId id="260" r:id="rId5"/>
    <p:sldId id="262" r:id="rId6"/>
    <p:sldId id="261" r:id="rId7"/>
    <p:sldId id="263" r:id="rId8"/>
    <p:sldId id="264" r:id="rId9"/>
    <p:sldId id="265" r:id="rId10"/>
    <p:sldId id="266" r:id="rId11"/>
    <p:sldId id="267" r:id="rId12"/>
    <p:sldId id="26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FDA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854"/>
    <p:restoredTop sz="94674"/>
  </p:normalViewPr>
  <p:slideViewPr>
    <p:cSldViewPr snapToGrid="0" snapToObjects="1">
      <p:cViewPr>
        <p:scale>
          <a:sx n="88" d="100"/>
          <a:sy n="88" d="100"/>
        </p:scale>
        <p:origin x="1944" y="808"/>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8443502-4E13-1443-8804-A6AE1F40E7BA}" type="datetimeFigureOut">
              <a:rPr lang="en-US" smtClean="0"/>
              <a:t>12/7/17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020D1F-1A59-D74C-9E09-71CDDDC23AB3}" type="slidenum">
              <a:rPr lang="en-US" smtClean="0"/>
              <a:t>‹#›</a:t>
            </a:fld>
            <a:endParaRPr lang="en-US"/>
          </a:p>
        </p:txBody>
      </p:sp>
    </p:spTree>
    <p:extLst>
      <p:ext uri="{BB962C8B-B14F-4D97-AF65-F5344CB8AC3E}">
        <p14:creationId xmlns:p14="http://schemas.microsoft.com/office/powerpoint/2010/main" val="19605305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443502-4E13-1443-8804-A6AE1F40E7BA}" type="datetimeFigureOut">
              <a:rPr lang="en-US" smtClean="0"/>
              <a:t>12/7/17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020D1F-1A59-D74C-9E09-71CDDDC23AB3}" type="slidenum">
              <a:rPr lang="en-US" smtClean="0"/>
              <a:t>‹#›</a:t>
            </a:fld>
            <a:endParaRPr lang="en-US"/>
          </a:p>
        </p:txBody>
      </p:sp>
    </p:spTree>
    <p:extLst>
      <p:ext uri="{BB962C8B-B14F-4D97-AF65-F5344CB8AC3E}">
        <p14:creationId xmlns:p14="http://schemas.microsoft.com/office/powerpoint/2010/main" val="11645609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443502-4E13-1443-8804-A6AE1F40E7BA}" type="datetimeFigureOut">
              <a:rPr lang="en-US" smtClean="0"/>
              <a:t>12/7/17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020D1F-1A59-D74C-9E09-71CDDDC23AB3}" type="slidenum">
              <a:rPr lang="en-US" smtClean="0"/>
              <a:t>‹#›</a:t>
            </a:fld>
            <a:endParaRPr lang="en-US"/>
          </a:p>
        </p:txBody>
      </p:sp>
    </p:spTree>
    <p:extLst>
      <p:ext uri="{BB962C8B-B14F-4D97-AF65-F5344CB8AC3E}">
        <p14:creationId xmlns:p14="http://schemas.microsoft.com/office/powerpoint/2010/main" val="609709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8443502-4E13-1443-8804-A6AE1F40E7BA}" type="datetimeFigureOut">
              <a:rPr lang="en-US" smtClean="0"/>
              <a:t>12/7/17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020D1F-1A59-D74C-9E09-71CDDDC23AB3}" type="slidenum">
              <a:rPr lang="en-US" smtClean="0"/>
              <a:t>‹#›</a:t>
            </a:fld>
            <a:endParaRPr lang="en-US"/>
          </a:p>
        </p:txBody>
      </p:sp>
    </p:spTree>
    <p:extLst>
      <p:ext uri="{BB962C8B-B14F-4D97-AF65-F5344CB8AC3E}">
        <p14:creationId xmlns:p14="http://schemas.microsoft.com/office/powerpoint/2010/main" val="1672634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8443502-4E13-1443-8804-A6AE1F40E7BA}" type="datetimeFigureOut">
              <a:rPr lang="en-US" smtClean="0"/>
              <a:t>12/7/17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020D1F-1A59-D74C-9E09-71CDDDC23AB3}" type="slidenum">
              <a:rPr lang="en-US" smtClean="0"/>
              <a:t>‹#›</a:t>
            </a:fld>
            <a:endParaRPr lang="en-US"/>
          </a:p>
        </p:txBody>
      </p:sp>
    </p:spTree>
    <p:extLst>
      <p:ext uri="{BB962C8B-B14F-4D97-AF65-F5344CB8AC3E}">
        <p14:creationId xmlns:p14="http://schemas.microsoft.com/office/powerpoint/2010/main" val="14024299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8443502-4E13-1443-8804-A6AE1F40E7BA}" type="datetimeFigureOut">
              <a:rPr lang="en-US" smtClean="0"/>
              <a:t>12/7/17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020D1F-1A59-D74C-9E09-71CDDDC23AB3}" type="slidenum">
              <a:rPr lang="en-US" smtClean="0"/>
              <a:t>‹#›</a:t>
            </a:fld>
            <a:endParaRPr lang="en-US"/>
          </a:p>
        </p:txBody>
      </p:sp>
    </p:spTree>
    <p:extLst>
      <p:ext uri="{BB962C8B-B14F-4D97-AF65-F5344CB8AC3E}">
        <p14:creationId xmlns:p14="http://schemas.microsoft.com/office/powerpoint/2010/main" val="2006706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8443502-4E13-1443-8804-A6AE1F40E7BA}" type="datetimeFigureOut">
              <a:rPr lang="en-US" smtClean="0"/>
              <a:t>12/7/17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8020D1F-1A59-D74C-9E09-71CDDDC23AB3}" type="slidenum">
              <a:rPr lang="en-US" smtClean="0"/>
              <a:t>‹#›</a:t>
            </a:fld>
            <a:endParaRPr lang="en-US"/>
          </a:p>
        </p:txBody>
      </p:sp>
    </p:spTree>
    <p:extLst>
      <p:ext uri="{BB962C8B-B14F-4D97-AF65-F5344CB8AC3E}">
        <p14:creationId xmlns:p14="http://schemas.microsoft.com/office/powerpoint/2010/main" val="4912341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8443502-4E13-1443-8804-A6AE1F40E7BA}" type="datetimeFigureOut">
              <a:rPr lang="en-US" smtClean="0"/>
              <a:t>12/7/17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8020D1F-1A59-D74C-9E09-71CDDDC23AB3}" type="slidenum">
              <a:rPr lang="en-US" smtClean="0"/>
              <a:t>‹#›</a:t>
            </a:fld>
            <a:endParaRPr lang="en-US"/>
          </a:p>
        </p:txBody>
      </p:sp>
    </p:spTree>
    <p:extLst>
      <p:ext uri="{BB962C8B-B14F-4D97-AF65-F5344CB8AC3E}">
        <p14:creationId xmlns:p14="http://schemas.microsoft.com/office/powerpoint/2010/main" val="12454888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443502-4E13-1443-8804-A6AE1F40E7BA}" type="datetimeFigureOut">
              <a:rPr lang="en-US" smtClean="0"/>
              <a:t>12/7/17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8020D1F-1A59-D74C-9E09-71CDDDC23AB3}" type="slidenum">
              <a:rPr lang="en-US" smtClean="0"/>
              <a:t>‹#›</a:t>
            </a:fld>
            <a:endParaRPr lang="en-US"/>
          </a:p>
        </p:txBody>
      </p:sp>
    </p:spTree>
    <p:extLst>
      <p:ext uri="{BB962C8B-B14F-4D97-AF65-F5344CB8AC3E}">
        <p14:creationId xmlns:p14="http://schemas.microsoft.com/office/powerpoint/2010/main" val="14087341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443502-4E13-1443-8804-A6AE1F40E7BA}" type="datetimeFigureOut">
              <a:rPr lang="en-US" smtClean="0"/>
              <a:t>12/7/17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020D1F-1A59-D74C-9E09-71CDDDC23AB3}" type="slidenum">
              <a:rPr lang="en-US" smtClean="0"/>
              <a:t>‹#›</a:t>
            </a:fld>
            <a:endParaRPr lang="en-US"/>
          </a:p>
        </p:txBody>
      </p:sp>
    </p:spTree>
    <p:extLst>
      <p:ext uri="{BB962C8B-B14F-4D97-AF65-F5344CB8AC3E}">
        <p14:creationId xmlns:p14="http://schemas.microsoft.com/office/powerpoint/2010/main" val="587634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443502-4E13-1443-8804-A6AE1F40E7BA}" type="datetimeFigureOut">
              <a:rPr lang="en-US" smtClean="0"/>
              <a:t>12/7/17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020D1F-1A59-D74C-9E09-71CDDDC23AB3}" type="slidenum">
              <a:rPr lang="en-US" smtClean="0"/>
              <a:t>‹#›</a:t>
            </a:fld>
            <a:endParaRPr lang="en-US"/>
          </a:p>
        </p:txBody>
      </p:sp>
    </p:spTree>
    <p:extLst>
      <p:ext uri="{BB962C8B-B14F-4D97-AF65-F5344CB8AC3E}">
        <p14:creationId xmlns:p14="http://schemas.microsoft.com/office/powerpoint/2010/main" val="8848832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443502-4E13-1443-8804-A6AE1F40E7BA}" type="datetimeFigureOut">
              <a:rPr lang="en-US" smtClean="0"/>
              <a:t>12/7/17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020D1F-1A59-D74C-9E09-71CDDDC23AB3}" type="slidenum">
              <a:rPr lang="en-US" smtClean="0"/>
              <a:t>‹#›</a:t>
            </a:fld>
            <a:endParaRPr lang="en-US"/>
          </a:p>
        </p:txBody>
      </p:sp>
    </p:spTree>
    <p:extLst>
      <p:ext uri="{BB962C8B-B14F-4D97-AF65-F5344CB8AC3E}">
        <p14:creationId xmlns:p14="http://schemas.microsoft.com/office/powerpoint/2010/main" val="8030432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sp>
        <p:nvSpPr>
          <p:cNvPr id="3" name="TextBox 2"/>
          <p:cNvSpPr txBox="1"/>
          <p:nvPr/>
        </p:nvSpPr>
        <p:spPr>
          <a:xfrm>
            <a:off x="1716784" y="2238921"/>
            <a:ext cx="10475216" cy="3173241"/>
          </a:xfrm>
          <a:prstGeom prst="rect">
            <a:avLst/>
          </a:prstGeom>
          <a:noFill/>
        </p:spPr>
        <p:txBody>
          <a:bodyPr wrap="square" rtlCol="0">
            <a:spAutoFit/>
          </a:bodyPr>
          <a:lstStyle/>
          <a:p>
            <a:pPr algn="just">
              <a:lnSpc>
                <a:spcPct val="200000"/>
              </a:lnSpc>
            </a:pPr>
            <a:r>
              <a:rPr lang="en-US" sz="2600" b="1" dirty="0">
                <a:latin typeface="Futura Medium" charset="0"/>
                <a:ea typeface="Futura Medium" charset="0"/>
                <a:cs typeface="Futura Medium" charset="0"/>
              </a:rPr>
              <a:t>Recommendations to Vanuatu’s National Advisory Board on Climate Change and Disaster Risk Reduction (NAB) on </a:t>
            </a:r>
            <a:r>
              <a:rPr lang="en-US" sz="2600" b="1" dirty="0" smtClean="0">
                <a:latin typeface="Futura Medium" charset="0"/>
                <a:ea typeface="Futura Medium" charset="0"/>
                <a:cs typeface="Futura Medium" charset="0"/>
              </a:rPr>
              <a:t>improvements to private </a:t>
            </a:r>
            <a:r>
              <a:rPr lang="en-US" sz="2600" b="1" dirty="0">
                <a:latin typeface="Futura Medium" charset="0"/>
                <a:ea typeface="Futura Medium" charset="0"/>
                <a:cs typeface="Futura Medium" charset="0"/>
              </a:rPr>
              <a:t>sector engagement in regards to climate finance</a:t>
            </a:r>
            <a:endParaRPr lang="en-US" sz="2600" dirty="0">
              <a:latin typeface="Futura Medium" charset="0"/>
              <a:ea typeface="Futura Medium" charset="0"/>
              <a:cs typeface="Futura Medium"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Tree>
    <p:extLst>
      <p:ext uri="{BB962C8B-B14F-4D97-AF65-F5344CB8AC3E}">
        <p14:creationId xmlns:p14="http://schemas.microsoft.com/office/powerpoint/2010/main" val="1795290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2862322"/>
          </a:xfrm>
          <a:prstGeom prst="rect">
            <a:avLst/>
          </a:prstGeom>
          <a:noFill/>
        </p:spPr>
        <p:txBody>
          <a:bodyPr wrap="square" rtlCol="0">
            <a:spAutoFit/>
          </a:bodyPr>
          <a:lstStyle/>
          <a:p>
            <a:pPr marL="342900" lvl="0" indent="-342900" algn="just">
              <a:lnSpc>
                <a:spcPct val="200000"/>
              </a:lnSpc>
              <a:buFont typeface="+mj-lt"/>
              <a:buAutoNum type="arabicPeriod" startAt="4"/>
            </a:pPr>
            <a:r>
              <a:rPr lang="en-US" b="1" dirty="0" smtClean="0">
                <a:latin typeface="Futura Medium" charset="0"/>
                <a:ea typeface="Futura Medium" charset="0"/>
                <a:cs typeface="Futura Medium" charset="0"/>
              </a:rPr>
              <a:t>Consideration </a:t>
            </a:r>
            <a:r>
              <a:rPr lang="en-US" b="1" dirty="0">
                <a:latin typeface="Futura Medium" charset="0"/>
                <a:ea typeface="Futura Medium" charset="0"/>
                <a:cs typeface="Futura Medium" charset="0"/>
              </a:rPr>
              <a:t>of GCF Project Concept Proposal: Private Sector </a:t>
            </a:r>
            <a:r>
              <a:rPr lang="en-US" b="1" dirty="0" smtClean="0">
                <a:latin typeface="Futura Medium" charset="0"/>
                <a:ea typeface="Futura Medium" charset="0"/>
                <a:cs typeface="Futura Medium" charset="0"/>
              </a:rPr>
              <a:t>Agri-Business and Out-growers Support</a:t>
            </a:r>
            <a:endParaRPr lang="en-US" b="1" dirty="0">
              <a:latin typeface="Futura Medium" charset="0"/>
              <a:ea typeface="Futura Medium" charset="0"/>
              <a:cs typeface="Futura Medium" charset="0"/>
            </a:endParaRPr>
          </a:p>
          <a:p>
            <a:pPr marL="800100" lvl="1" indent="-342900" algn="just">
              <a:lnSpc>
                <a:spcPct val="200000"/>
              </a:lnSpc>
              <a:buFont typeface="Arial" charset="0"/>
              <a:buChar char="•"/>
            </a:pPr>
            <a:r>
              <a:rPr lang="en-US" dirty="0" smtClean="0">
                <a:latin typeface="Futura Medium" charset="0"/>
                <a:ea typeface="Futura Medium" charset="0"/>
                <a:cs typeface="Futura Medium" charset="0"/>
              </a:rPr>
              <a:t>This </a:t>
            </a:r>
            <a:r>
              <a:rPr lang="en-US" dirty="0">
                <a:latin typeface="Futura Medium" charset="0"/>
                <a:ea typeface="Futura Medium" charset="0"/>
                <a:cs typeface="Futura Medium" charset="0"/>
              </a:rPr>
              <a:t>GCF project concept proposal outlines a </a:t>
            </a:r>
            <a:r>
              <a:rPr lang="en-US" dirty="0" smtClean="0">
                <a:latin typeface="Futura Medium" charset="0"/>
                <a:ea typeface="Futura Medium" charset="0"/>
                <a:cs typeface="Futura Medium" charset="0"/>
              </a:rPr>
              <a:t>resilience </a:t>
            </a:r>
            <a:r>
              <a:rPr lang="en-US" dirty="0">
                <a:latin typeface="Futura Medium" charset="0"/>
                <a:ea typeface="Futura Medium" charset="0"/>
                <a:cs typeface="Futura Medium" charset="0"/>
              </a:rPr>
              <a:t>building initiative for the agriculture and food industry that focuses on strengthening </a:t>
            </a:r>
            <a:r>
              <a:rPr lang="en-US" dirty="0" smtClean="0">
                <a:latin typeface="Futura Medium" charset="0"/>
                <a:ea typeface="Futura Medium" charset="0"/>
                <a:cs typeface="Futura Medium" charset="0"/>
              </a:rPr>
              <a:t>‘out-grower schemes’ </a:t>
            </a:r>
            <a:r>
              <a:rPr lang="en-US" dirty="0">
                <a:latin typeface="Futura Medium" charset="0"/>
                <a:ea typeface="Futura Medium" charset="0"/>
                <a:cs typeface="Futura Medium" charset="0"/>
              </a:rPr>
              <a:t>and rural smallholder famers </a:t>
            </a:r>
            <a:r>
              <a:rPr lang="en-US" dirty="0" smtClean="0">
                <a:latin typeface="Futura Medium" charset="0"/>
                <a:ea typeface="Futura Medium" charset="0"/>
                <a:cs typeface="Futura Medium" charset="0"/>
              </a:rPr>
              <a:t>while supporting existing </a:t>
            </a:r>
            <a:r>
              <a:rPr lang="en-US" dirty="0">
                <a:latin typeface="Futura Medium" charset="0"/>
                <a:ea typeface="Futura Medium" charset="0"/>
                <a:cs typeface="Futura Medium" charset="0"/>
              </a:rPr>
              <a:t>Government policy and agriculture sector </a:t>
            </a:r>
            <a:r>
              <a:rPr lang="en-US" dirty="0" smtClean="0">
                <a:latin typeface="Futura Medium" charset="0"/>
                <a:ea typeface="Futura Medium" charset="0"/>
                <a:cs typeface="Futura Medium" charset="0"/>
              </a:rPr>
              <a:t>initiatives</a:t>
            </a:r>
            <a:endParaRPr lang="en-US" dirty="0">
              <a:latin typeface="Futura Medium" charset="0"/>
              <a:ea typeface="Futura Medium" charset="0"/>
              <a:cs typeface="Futura Medium" charset="0"/>
            </a:endParaRPr>
          </a:p>
        </p:txBody>
      </p:sp>
    </p:spTree>
    <p:extLst>
      <p:ext uri="{BB962C8B-B14F-4D97-AF65-F5344CB8AC3E}">
        <p14:creationId xmlns:p14="http://schemas.microsoft.com/office/powerpoint/2010/main" val="2925651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3333220"/>
          </a:xfrm>
          <a:prstGeom prst="rect">
            <a:avLst/>
          </a:prstGeom>
          <a:noFill/>
        </p:spPr>
        <p:txBody>
          <a:bodyPr wrap="square" rtlCol="0">
            <a:spAutoFit/>
          </a:bodyPr>
          <a:lstStyle/>
          <a:p>
            <a:pPr marL="342900" lvl="0" indent="-342900" algn="just">
              <a:lnSpc>
                <a:spcPct val="200000"/>
              </a:lnSpc>
              <a:buFont typeface="+mj-lt"/>
              <a:buAutoNum type="arabicPeriod" startAt="5"/>
            </a:pPr>
            <a:r>
              <a:rPr lang="en-US" b="1" dirty="0" smtClean="0">
                <a:latin typeface="Futura Medium" charset="0"/>
                <a:ea typeface="Futura Medium" charset="0"/>
                <a:cs typeface="Futura Medium" charset="0"/>
              </a:rPr>
              <a:t>Examination </a:t>
            </a:r>
            <a:r>
              <a:rPr lang="en-US" b="1" dirty="0">
                <a:latin typeface="Futura Medium" charset="0"/>
                <a:ea typeface="Futura Medium" charset="0"/>
                <a:cs typeface="Futura Medium" charset="0"/>
              </a:rPr>
              <a:t>of the National Green Energy Fund (NGEF) as a model for a national adaptation fund</a:t>
            </a:r>
            <a:endParaRPr lang="en-US" dirty="0">
              <a:latin typeface="Futura Medium" charset="0"/>
              <a:ea typeface="Futura Medium" charset="0"/>
              <a:cs typeface="Futura Medium" charset="0"/>
            </a:endParaRPr>
          </a:p>
          <a:p>
            <a:pPr marL="742950" lvl="1" indent="-285750" algn="just">
              <a:lnSpc>
                <a:spcPct val="200000"/>
              </a:lnSpc>
              <a:buFont typeface="Arial" charset="0"/>
              <a:buChar char="•"/>
            </a:pPr>
            <a:r>
              <a:rPr lang="en-US" dirty="0" smtClean="0">
                <a:latin typeface="Futura Medium" charset="0"/>
                <a:ea typeface="Futura Medium" charset="0"/>
                <a:cs typeface="Futura Medium" charset="0"/>
              </a:rPr>
              <a:t>Currently no </a:t>
            </a:r>
            <a:r>
              <a:rPr lang="en-US" dirty="0">
                <a:latin typeface="Futura Medium" charset="0"/>
                <a:ea typeface="Futura Medium" charset="0"/>
                <a:cs typeface="Futura Medium" charset="0"/>
              </a:rPr>
              <a:t>domestic sources of climate financing dedicated solely to climate change adaptation </a:t>
            </a:r>
            <a:r>
              <a:rPr lang="en-US" dirty="0" smtClean="0">
                <a:latin typeface="Futura Medium" charset="0"/>
                <a:ea typeface="Futura Medium" charset="0"/>
                <a:cs typeface="Futura Medium" charset="0"/>
              </a:rPr>
              <a:t>investments</a:t>
            </a:r>
          </a:p>
          <a:p>
            <a:pPr marL="742950" lvl="1" indent="-285750" algn="just">
              <a:lnSpc>
                <a:spcPct val="200000"/>
              </a:lnSpc>
              <a:buFont typeface="Arial" charset="0"/>
              <a:buChar char="•"/>
            </a:pPr>
            <a:r>
              <a:rPr lang="en-US" dirty="0" smtClean="0">
                <a:latin typeface="Futura Medium" charset="0"/>
                <a:ea typeface="Futura Medium" charset="0"/>
                <a:cs typeface="Futura Medium" charset="0"/>
              </a:rPr>
              <a:t>new </a:t>
            </a:r>
            <a:r>
              <a:rPr lang="en-US" dirty="0">
                <a:latin typeface="Futura Medium" charset="0"/>
                <a:ea typeface="Futura Medium" charset="0"/>
                <a:cs typeface="Futura Medium" charset="0"/>
              </a:rPr>
              <a:t>adaptation fund could provide accessible, affordable financing to households, communities and private businesses to encourage small-scale investments across the </a:t>
            </a:r>
            <a:r>
              <a:rPr lang="en-US" dirty="0" smtClean="0">
                <a:latin typeface="Futura Medium" charset="0"/>
                <a:ea typeface="Futura Medium" charset="0"/>
                <a:cs typeface="Futura Medium" charset="0"/>
              </a:rPr>
              <a:t>country</a:t>
            </a:r>
            <a:endParaRPr lang="en-US" sz="2800" dirty="0">
              <a:latin typeface="Futura Medium" charset="0"/>
              <a:ea typeface="Futura Medium" charset="0"/>
              <a:cs typeface="Futura Medium" charset="0"/>
            </a:endParaRPr>
          </a:p>
        </p:txBody>
      </p:sp>
    </p:spTree>
    <p:extLst>
      <p:ext uri="{BB962C8B-B14F-4D97-AF65-F5344CB8AC3E}">
        <p14:creationId xmlns:p14="http://schemas.microsoft.com/office/powerpoint/2010/main" val="16160703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sp>
        <p:nvSpPr>
          <p:cNvPr id="3" name="TextBox 2"/>
          <p:cNvSpPr txBox="1"/>
          <p:nvPr/>
        </p:nvSpPr>
        <p:spPr>
          <a:xfrm>
            <a:off x="1716784" y="2238921"/>
            <a:ext cx="10475216" cy="1469698"/>
          </a:xfrm>
          <a:prstGeom prst="rect">
            <a:avLst/>
          </a:prstGeom>
          <a:noFill/>
        </p:spPr>
        <p:txBody>
          <a:bodyPr wrap="square" rtlCol="0">
            <a:spAutoFit/>
          </a:bodyPr>
          <a:lstStyle/>
          <a:p>
            <a:pPr algn="ctr">
              <a:lnSpc>
                <a:spcPct val="200000"/>
              </a:lnSpc>
            </a:pPr>
            <a:endParaRPr lang="en-US" sz="1500" b="1" dirty="0" smtClean="0">
              <a:latin typeface="Futura Medium" charset="0"/>
              <a:ea typeface="Futura Medium" charset="0"/>
              <a:cs typeface="Futura Medium" charset="0"/>
            </a:endParaRPr>
          </a:p>
          <a:p>
            <a:pPr algn="ctr">
              <a:lnSpc>
                <a:spcPct val="200000"/>
              </a:lnSpc>
            </a:pPr>
            <a:r>
              <a:rPr lang="en-US" sz="3500" b="1" dirty="0" smtClean="0">
                <a:latin typeface="Futura Medium" charset="0"/>
                <a:ea typeface="Futura Medium" charset="0"/>
                <a:cs typeface="Futura Medium" charset="0"/>
              </a:rPr>
              <a:t>Tank Yu </a:t>
            </a:r>
            <a:r>
              <a:rPr lang="en-US" sz="3500" b="1" dirty="0" err="1" smtClean="0">
                <a:latin typeface="Futura Medium" charset="0"/>
                <a:ea typeface="Futura Medium" charset="0"/>
                <a:cs typeface="Futura Medium" charset="0"/>
              </a:rPr>
              <a:t>Tumas</a:t>
            </a:r>
            <a:r>
              <a:rPr lang="en-US" sz="3500" b="1" dirty="0" smtClean="0">
                <a:latin typeface="Futura Medium" charset="0"/>
                <a:ea typeface="Futura Medium" charset="0"/>
                <a:cs typeface="Futura Medium" charset="0"/>
              </a:rPr>
              <a:t>!</a:t>
            </a:r>
            <a:endParaRPr lang="en-US" sz="3500" dirty="0">
              <a:latin typeface="Futura Medium" charset="0"/>
              <a:ea typeface="Futura Medium" charset="0"/>
              <a:cs typeface="Futura Medium"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Tree>
    <p:extLst>
      <p:ext uri="{BB962C8B-B14F-4D97-AF65-F5344CB8AC3E}">
        <p14:creationId xmlns:p14="http://schemas.microsoft.com/office/powerpoint/2010/main" val="14177058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3007618"/>
          </a:xfrm>
          <a:prstGeom prst="rect">
            <a:avLst/>
          </a:prstGeom>
          <a:noFill/>
        </p:spPr>
        <p:txBody>
          <a:bodyPr wrap="square" rtlCol="0">
            <a:spAutoFit/>
          </a:bodyPr>
          <a:lstStyle/>
          <a:p>
            <a:pPr algn="just">
              <a:lnSpc>
                <a:spcPct val="200000"/>
              </a:lnSpc>
            </a:pPr>
            <a:r>
              <a:rPr lang="en-US" sz="2200" b="1" dirty="0" smtClean="0">
                <a:latin typeface="Futura Medium" charset="0"/>
                <a:ea typeface="Futura Medium" charset="0"/>
                <a:cs typeface="Futura Medium" charset="0"/>
              </a:rPr>
              <a:t>Consultancy Objective:</a:t>
            </a:r>
          </a:p>
          <a:p>
            <a:pPr algn="just">
              <a:lnSpc>
                <a:spcPct val="200000"/>
              </a:lnSpc>
            </a:pPr>
            <a:endParaRPr lang="en-US" sz="1000" b="1" dirty="0" smtClean="0">
              <a:latin typeface="Futura Medium" charset="0"/>
              <a:ea typeface="Futura Medium" charset="0"/>
              <a:cs typeface="Futura Medium" charset="0"/>
            </a:endParaRPr>
          </a:p>
          <a:p>
            <a:pPr algn="just">
              <a:lnSpc>
                <a:spcPct val="200000"/>
              </a:lnSpc>
            </a:pPr>
            <a:r>
              <a:rPr lang="en-US" sz="2200" i="1" dirty="0">
                <a:latin typeface="Futura Medium" charset="0"/>
                <a:ea typeface="Futura Medium" charset="0"/>
                <a:cs typeface="Futura Medium" charset="0"/>
              </a:rPr>
              <a:t>To strengthen engagement between the government (NDA), Vanuatu Chamber of Commerce and Industry (VCCI) and local private sector companies engaged or interested in CCDRR activities</a:t>
            </a:r>
            <a:r>
              <a:rPr lang="en-US" sz="2200" i="1" dirty="0" smtClean="0">
                <a:latin typeface="Futura Medium" charset="0"/>
                <a:ea typeface="Futura Medium" charset="0"/>
                <a:cs typeface="Futura Medium" charset="0"/>
              </a:rPr>
              <a:t>.</a:t>
            </a:r>
            <a:endParaRPr lang="en-US" sz="2200" b="1" dirty="0">
              <a:latin typeface="Futura Medium" charset="0"/>
              <a:ea typeface="Futura Medium" charset="0"/>
              <a:cs typeface="Futura Medium" charset="0"/>
            </a:endParaRPr>
          </a:p>
        </p:txBody>
      </p:sp>
    </p:spTree>
    <p:extLst>
      <p:ext uri="{BB962C8B-B14F-4D97-AF65-F5344CB8AC3E}">
        <p14:creationId xmlns:p14="http://schemas.microsoft.com/office/powerpoint/2010/main" val="735578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3662541"/>
          </a:xfrm>
          <a:prstGeom prst="rect">
            <a:avLst/>
          </a:prstGeom>
          <a:noFill/>
        </p:spPr>
        <p:txBody>
          <a:bodyPr wrap="square" rtlCol="0">
            <a:spAutoFit/>
          </a:bodyPr>
          <a:lstStyle/>
          <a:p>
            <a:pPr algn="just">
              <a:lnSpc>
                <a:spcPct val="200000"/>
              </a:lnSpc>
            </a:pPr>
            <a:r>
              <a:rPr lang="en-US" sz="2200" b="1" dirty="0" smtClean="0">
                <a:latin typeface="Futura Medium" charset="0"/>
                <a:ea typeface="Futura Medium" charset="0"/>
                <a:cs typeface="Futura Medium" charset="0"/>
              </a:rPr>
              <a:t>Consultancy Outcomes:</a:t>
            </a:r>
          </a:p>
          <a:p>
            <a:pPr algn="just">
              <a:lnSpc>
                <a:spcPct val="200000"/>
              </a:lnSpc>
            </a:pPr>
            <a:endParaRPr lang="en-US" sz="1000" dirty="0">
              <a:latin typeface="Futura Medium" charset="0"/>
              <a:ea typeface="Futura Medium" charset="0"/>
              <a:cs typeface="Futura Medium" charset="0"/>
            </a:endParaRPr>
          </a:p>
          <a:p>
            <a:pPr algn="just">
              <a:lnSpc>
                <a:spcPct val="200000"/>
              </a:lnSpc>
            </a:pPr>
            <a:r>
              <a:rPr lang="en-US" sz="2100" dirty="0">
                <a:latin typeface="Futura Medium" charset="0"/>
                <a:ea typeface="Futura Medium" charset="0"/>
                <a:cs typeface="Futura Medium" charset="0"/>
              </a:rPr>
              <a:t>The consultation process yielded a number of tangible outcomes including a private sector CCDRR and climate finance </a:t>
            </a:r>
            <a:r>
              <a:rPr lang="en-US" sz="2100" dirty="0">
                <a:solidFill>
                  <a:srgbClr val="00B0F0"/>
                </a:solidFill>
                <a:latin typeface="Futura Medium" charset="0"/>
                <a:ea typeface="Futura Medium" charset="0"/>
                <a:cs typeface="Futura Medium" charset="0"/>
              </a:rPr>
              <a:t>database</a:t>
            </a:r>
            <a:r>
              <a:rPr lang="en-US" sz="2100" dirty="0">
                <a:latin typeface="Futura Medium" charset="0"/>
                <a:ea typeface="Futura Medium" charset="0"/>
                <a:cs typeface="Futura Medium" charset="0"/>
              </a:rPr>
              <a:t>, a series of </a:t>
            </a:r>
            <a:r>
              <a:rPr lang="en-US" sz="2100" dirty="0">
                <a:solidFill>
                  <a:srgbClr val="00B0F0"/>
                </a:solidFill>
                <a:latin typeface="Futura Medium" charset="0"/>
                <a:ea typeface="Futura Medium" charset="0"/>
                <a:cs typeface="Futura Medium" charset="0"/>
              </a:rPr>
              <a:t>information notes </a:t>
            </a:r>
            <a:r>
              <a:rPr lang="en-US" sz="2100" dirty="0">
                <a:latin typeface="Futura Medium" charset="0"/>
                <a:ea typeface="Futura Medium" charset="0"/>
                <a:cs typeface="Futura Medium" charset="0"/>
              </a:rPr>
              <a:t>on climate finance resources for the private sector, two NAB </a:t>
            </a:r>
            <a:r>
              <a:rPr lang="en-US" sz="2100" dirty="0">
                <a:solidFill>
                  <a:srgbClr val="00B0F0"/>
                </a:solidFill>
                <a:latin typeface="Futura Medium" charset="0"/>
                <a:ea typeface="Futura Medium" charset="0"/>
                <a:cs typeface="Futura Medium" charset="0"/>
              </a:rPr>
              <a:t>GCF project concept proposals</a:t>
            </a:r>
            <a:r>
              <a:rPr lang="en-US" sz="2100" dirty="0">
                <a:latin typeface="Futura Medium" charset="0"/>
                <a:ea typeface="Futura Medium" charset="0"/>
                <a:cs typeface="Futura Medium" charset="0"/>
              </a:rPr>
              <a:t>, and the formation of VCCI’s </a:t>
            </a:r>
            <a:r>
              <a:rPr lang="en-US" sz="2100" dirty="0">
                <a:solidFill>
                  <a:srgbClr val="00B0F0"/>
                </a:solidFill>
                <a:latin typeface="Futura Medium" charset="0"/>
                <a:ea typeface="Futura Medium" charset="0"/>
                <a:cs typeface="Futura Medium" charset="0"/>
              </a:rPr>
              <a:t>Vanuatu Business Resilience Committee</a:t>
            </a:r>
            <a:r>
              <a:rPr lang="en-US" sz="2100" dirty="0">
                <a:latin typeface="Futura Medium" charset="0"/>
                <a:ea typeface="Futura Medium" charset="0"/>
                <a:cs typeface="Futura Medium" charset="0"/>
              </a:rPr>
              <a:t>.</a:t>
            </a:r>
          </a:p>
        </p:txBody>
      </p:sp>
    </p:spTree>
    <p:extLst>
      <p:ext uri="{BB962C8B-B14F-4D97-AF65-F5344CB8AC3E}">
        <p14:creationId xmlns:p14="http://schemas.microsoft.com/office/powerpoint/2010/main" val="4784533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3477875"/>
          </a:xfrm>
          <a:prstGeom prst="rect">
            <a:avLst/>
          </a:prstGeom>
          <a:noFill/>
        </p:spPr>
        <p:txBody>
          <a:bodyPr wrap="square" rtlCol="0">
            <a:spAutoFit/>
          </a:bodyPr>
          <a:lstStyle/>
          <a:p>
            <a:pPr marL="457200" lvl="0" indent="-457200" algn="just">
              <a:lnSpc>
                <a:spcPct val="200000"/>
              </a:lnSpc>
              <a:buFont typeface="+mj-lt"/>
              <a:buAutoNum type="arabicPeriod"/>
            </a:pPr>
            <a:r>
              <a:rPr lang="en-US" sz="2200" b="1" dirty="0" smtClean="0">
                <a:latin typeface="Futura Medium" charset="0"/>
                <a:ea typeface="Futura Medium" charset="0"/>
                <a:cs typeface="Futura Medium" charset="0"/>
              </a:rPr>
              <a:t>Private Sector CCDRR and Climate Finance Database</a:t>
            </a:r>
          </a:p>
          <a:p>
            <a:pPr marL="914400" lvl="1" indent="-457200" algn="just">
              <a:lnSpc>
                <a:spcPct val="200000"/>
              </a:lnSpc>
              <a:buFont typeface="Arial" charset="0"/>
              <a:buChar char="•"/>
            </a:pPr>
            <a:r>
              <a:rPr lang="en-US" sz="2200" dirty="0" smtClean="0">
                <a:latin typeface="Futura Medium" charset="0"/>
                <a:ea typeface="Futura Medium" charset="0"/>
                <a:cs typeface="Futura Medium" charset="0"/>
              </a:rPr>
              <a:t>Mapping of private sector engagement in CCDRR activities climate finance needs</a:t>
            </a:r>
          </a:p>
          <a:p>
            <a:pPr marL="457200" indent="-457200" algn="just">
              <a:lnSpc>
                <a:spcPct val="200000"/>
              </a:lnSpc>
              <a:buFont typeface="+mj-lt"/>
              <a:buAutoNum type="arabicPeriod"/>
            </a:pPr>
            <a:r>
              <a:rPr lang="en-US" sz="2200" b="1" dirty="0" smtClean="0">
                <a:latin typeface="Futura Medium" charset="0"/>
                <a:ea typeface="Futura Medium" charset="0"/>
                <a:cs typeface="Futura Medium" charset="0"/>
              </a:rPr>
              <a:t>Information Notes for the Private Sector on Climate Finance</a:t>
            </a:r>
          </a:p>
          <a:p>
            <a:pPr marL="914400" lvl="1" indent="-457200" algn="just">
              <a:lnSpc>
                <a:spcPct val="200000"/>
              </a:lnSpc>
              <a:buFont typeface="Arial" charset="0"/>
              <a:buChar char="•"/>
            </a:pPr>
            <a:r>
              <a:rPr lang="en-US" sz="2200" dirty="0" smtClean="0">
                <a:latin typeface="Futura Medium" charset="0"/>
                <a:ea typeface="Futura Medium" charset="0"/>
                <a:cs typeface="Futura Medium" charset="0"/>
              </a:rPr>
              <a:t>Information on the GCF PSF, NAB and NGEF for the private sector</a:t>
            </a:r>
          </a:p>
        </p:txBody>
      </p:sp>
    </p:spTree>
    <p:extLst>
      <p:ext uri="{BB962C8B-B14F-4D97-AF65-F5344CB8AC3E}">
        <p14:creationId xmlns:p14="http://schemas.microsoft.com/office/powerpoint/2010/main" val="10989207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3873368"/>
          </a:xfrm>
          <a:prstGeom prst="rect">
            <a:avLst/>
          </a:prstGeom>
          <a:noFill/>
        </p:spPr>
        <p:txBody>
          <a:bodyPr wrap="square" rtlCol="0">
            <a:spAutoFit/>
          </a:bodyPr>
          <a:lstStyle/>
          <a:p>
            <a:pPr marL="457200" indent="-457200" algn="just">
              <a:lnSpc>
                <a:spcPct val="200000"/>
              </a:lnSpc>
              <a:buFont typeface="+mj-lt"/>
              <a:buAutoNum type="arabicPeriod" startAt="3"/>
            </a:pPr>
            <a:r>
              <a:rPr lang="en-US" sz="2050" b="1" dirty="0" smtClean="0">
                <a:latin typeface="Futura Medium" charset="0"/>
                <a:ea typeface="Futura Medium" charset="0"/>
                <a:cs typeface="Futura Medium" charset="0"/>
              </a:rPr>
              <a:t>NAB GCF Project Concept Proposals</a:t>
            </a:r>
          </a:p>
          <a:p>
            <a:pPr marL="914400" lvl="1" indent="-457200" algn="just">
              <a:lnSpc>
                <a:spcPct val="200000"/>
              </a:lnSpc>
              <a:buFont typeface="Arial" charset="0"/>
              <a:buChar char="•"/>
            </a:pPr>
            <a:r>
              <a:rPr lang="en-US" sz="2050" dirty="0" smtClean="0">
                <a:latin typeface="Futura Medium" charset="0"/>
                <a:ea typeface="Futura Medium" charset="0"/>
                <a:cs typeface="Futura Medium" charset="0"/>
              </a:rPr>
              <a:t>Focus on eco-tourism CCDRR risk planning and agri-business out-grower support</a:t>
            </a:r>
          </a:p>
          <a:p>
            <a:pPr marL="457200" indent="-457200" algn="just">
              <a:lnSpc>
                <a:spcPct val="200000"/>
              </a:lnSpc>
              <a:buFont typeface="+mj-lt"/>
              <a:buAutoNum type="arabicPeriod" startAt="3"/>
            </a:pPr>
            <a:r>
              <a:rPr lang="en-US" sz="2050" b="1" dirty="0" smtClean="0">
                <a:latin typeface="Futura Medium" charset="0"/>
                <a:ea typeface="Futura Medium" charset="0"/>
                <a:cs typeface="Futura Medium" charset="0"/>
              </a:rPr>
              <a:t>Launch of the VCCI Vanuatu Business Resilience Committee</a:t>
            </a:r>
          </a:p>
          <a:p>
            <a:pPr marL="914400" lvl="1" indent="-457200" algn="just">
              <a:lnSpc>
                <a:spcPct val="200000"/>
              </a:lnSpc>
              <a:buFont typeface="Arial" charset="0"/>
              <a:buChar char="•"/>
            </a:pPr>
            <a:r>
              <a:rPr lang="en-US" sz="2050" dirty="0" smtClean="0">
                <a:latin typeface="Futura Medium" charset="0"/>
                <a:ea typeface="Futura Medium" charset="0"/>
                <a:cs typeface="Futura Medium" charset="0"/>
              </a:rPr>
              <a:t>Coordinating mechanism between private sector and government on CCDRR activities and initiatives</a:t>
            </a:r>
          </a:p>
        </p:txBody>
      </p:sp>
    </p:spTree>
    <p:extLst>
      <p:ext uri="{BB962C8B-B14F-4D97-AF65-F5344CB8AC3E}">
        <p14:creationId xmlns:p14="http://schemas.microsoft.com/office/powerpoint/2010/main" val="1116190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3293209"/>
          </a:xfrm>
          <a:prstGeom prst="rect">
            <a:avLst/>
          </a:prstGeom>
          <a:noFill/>
        </p:spPr>
        <p:txBody>
          <a:bodyPr wrap="square" rtlCol="0">
            <a:spAutoFit/>
          </a:bodyPr>
          <a:lstStyle/>
          <a:p>
            <a:pPr algn="just">
              <a:lnSpc>
                <a:spcPct val="200000"/>
              </a:lnSpc>
            </a:pPr>
            <a:r>
              <a:rPr lang="en-US" sz="2200" b="1" dirty="0" smtClean="0">
                <a:latin typeface="Futura Medium" charset="0"/>
                <a:ea typeface="Futura Medium" charset="0"/>
                <a:cs typeface="Futura Medium" charset="0"/>
              </a:rPr>
              <a:t>Recommendations for the NAB:</a:t>
            </a:r>
          </a:p>
          <a:p>
            <a:pPr algn="just">
              <a:lnSpc>
                <a:spcPct val="200000"/>
              </a:lnSpc>
            </a:pPr>
            <a:endParaRPr lang="en-US" sz="1000" dirty="0">
              <a:latin typeface="Futura Medium" charset="0"/>
              <a:ea typeface="Futura Medium" charset="0"/>
              <a:cs typeface="Futura Medium" charset="0"/>
            </a:endParaRPr>
          </a:p>
          <a:p>
            <a:pPr algn="just">
              <a:lnSpc>
                <a:spcPct val="200000"/>
              </a:lnSpc>
            </a:pPr>
            <a:r>
              <a:rPr lang="en-US" dirty="0">
                <a:latin typeface="Futura Medium" charset="0"/>
                <a:ea typeface="Futura Medium" charset="0"/>
                <a:cs typeface="Futura Medium" charset="0"/>
              </a:rPr>
              <a:t>The following recommendations </a:t>
            </a:r>
            <a:r>
              <a:rPr lang="en-US" dirty="0" smtClean="0">
                <a:latin typeface="Futura Medium" charset="0"/>
                <a:ea typeface="Futura Medium" charset="0"/>
                <a:cs typeface="Futura Medium" charset="0"/>
              </a:rPr>
              <a:t>are </a:t>
            </a:r>
            <a:r>
              <a:rPr lang="en-US" dirty="0">
                <a:latin typeface="Futura Medium" charset="0"/>
                <a:ea typeface="Futura Medium" charset="0"/>
                <a:cs typeface="Futura Medium" charset="0"/>
              </a:rPr>
              <a:t>based on private sector consultations on their </a:t>
            </a:r>
            <a:r>
              <a:rPr lang="en-US" dirty="0" smtClean="0">
                <a:latin typeface="Futura Medium" charset="0"/>
                <a:ea typeface="Futura Medium" charset="0"/>
                <a:cs typeface="Futura Medium" charset="0"/>
              </a:rPr>
              <a:t>needs</a:t>
            </a:r>
            <a:r>
              <a:rPr lang="en-US" dirty="0">
                <a:latin typeface="Futura Medium" charset="0"/>
                <a:ea typeface="Futura Medium" charset="0"/>
                <a:cs typeface="Futura Medium" charset="0"/>
              </a:rPr>
              <a:t>, interests and current activities. Consideration was given to relevant information on the NAB portal, potential Pubic Private Partnerships, and ways to strengthen engagement between the Government of Vanuatu and key industries other than through the NAB Climate Finance Working Group.</a:t>
            </a:r>
          </a:p>
        </p:txBody>
      </p:sp>
    </p:spTree>
    <p:extLst>
      <p:ext uri="{BB962C8B-B14F-4D97-AF65-F5344CB8AC3E}">
        <p14:creationId xmlns:p14="http://schemas.microsoft.com/office/powerpoint/2010/main" val="14042368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3416320"/>
          </a:xfrm>
          <a:prstGeom prst="rect">
            <a:avLst/>
          </a:prstGeom>
          <a:noFill/>
        </p:spPr>
        <p:txBody>
          <a:bodyPr wrap="square" rtlCol="0">
            <a:spAutoFit/>
          </a:bodyPr>
          <a:lstStyle/>
          <a:p>
            <a:pPr marL="457200" lvl="0" indent="-457200">
              <a:lnSpc>
                <a:spcPct val="200000"/>
              </a:lnSpc>
              <a:buAutoNum type="arabicPeriod"/>
            </a:pPr>
            <a:r>
              <a:rPr lang="en-US" b="1" dirty="0" smtClean="0">
                <a:latin typeface="Futura Medium" charset="0"/>
                <a:ea typeface="Futura Medium" charset="0"/>
                <a:cs typeface="Futura Medium" charset="0"/>
              </a:rPr>
              <a:t>Formally </a:t>
            </a:r>
            <a:r>
              <a:rPr lang="en-US" b="1" dirty="0">
                <a:latin typeface="Futura Medium" charset="0"/>
                <a:ea typeface="Futura Medium" charset="0"/>
                <a:cs typeface="Futura Medium" charset="0"/>
              </a:rPr>
              <a:t>include VCCI as a NAB representative on the National Disaster </a:t>
            </a:r>
            <a:r>
              <a:rPr lang="en-US" b="1" dirty="0" smtClean="0">
                <a:latin typeface="Futura Medium" charset="0"/>
                <a:ea typeface="Futura Medium" charset="0"/>
                <a:cs typeface="Futura Medium" charset="0"/>
              </a:rPr>
              <a:t>Council</a:t>
            </a:r>
            <a:endParaRPr lang="en-US" b="1" dirty="0">
              <a:latin typeface="Futura Medium" charset="0"/>
              <a:ea typeface="Futura Medium" charset="0"/>
              <a:cs typeface="Futura Medium" charset="0"/>
            </a:endParaRPr>
          </a:p>
          <a:p>
            <a:pPr marL="914400" lvl="1" indent="-457200" algn="just">
              <a:lnSpc>
                <a:spcPct val="200000"/>
              </a:lnSpc>
              <a:buFont typeface="Arial" charset="0"/>
              <a:buChar char="•"/>
            </a:pPr>
            <a:r>
              <a:rPr lang="en-US" dirty="0" smtClean="0">
                <a:latin typeface="Futura Medium" charset="0"/>
                <a:ea typeface="Futura Medium" charset="0"/>
                <a:cs typeface="Futura Medium" charset="0"/>
              </a:rPr>
              <a:t>The private </a:t>
            </a:r>
            <a:r>
              <a:rPr lang="en-US" dirty="0">
                <a:latin typeface="Futura Medium" charset="0"/>
                <a:ea typeface="Futura Medium" charset="0"/>
                <a:cs typeface="Futura Medium" charset="0"/>
              </a:rPr>
              <a:t>sector is </a:t>
            </a:r>
            <a:r>
              <a:rPr lang="en-US" dirty="0" smtClean="0">
                <a:latin typeface="Futura Medium" charset="0"/>
                <a:ea typeface="Futura Medium" charset="0"/>
                <a:cs typeface="Futura Medium" charset="0"/>
              </a:rPr>
              <a:t>currently represented </a:t>
            </a:r>
            <a:r>
              <a:rPr lang="en-US" dirty="0">
                <a:latin typeface="Futura Medium" charset="0"/>
                <a:ea typeface="Futura Medium" charset="0"/>
                <a:cs typeface="Futura Medium" charset="0"/>
              </a:rPr>
              <a:t>on the NAB by the VCCI, but </a:t>
            </a:r>
            <a:r>
              <a:rPr lang="en-US" dirty="0" smtClean="0">
                <a:latin typeface="Futura Medium" charset="0"/>
                <a:ea typeface="Futura Medium" charset="0"/>
                <a:cs typeface="Futura Medium" charset="0"/>
              </a:rPr>
              <a:t>only </a:t>
            </a:r>
            <a:r>
              <a:rPr lang="en-US" dirty="0">
                <a:latin typeface="Futura Medium" charset="0"/>
                <a:ea typeface="Futura Medium" charset="0"/>
                <a:cs typeface="Futura Medium" charset="0"/>
              </a:rPr>
              <a:t>in an observer capacity</a:t>
            </a:r>
            <a:r>
              <a:rPr lang="en-US" dirty="0">
                <a:latin typeface="Futura Medium" charset="0"/>
                <a:ea typeface="Futura Medium" charset="0"/>
                <a:cs typeface="Futura Medium" charset="0"/>
              </a:rPr>
              <a:t> </a:t>
            </a:r>
            <a:endParaRPr lang="en-US" dirty="0" smtClean="0">
              <a:latin typeface="Futura Medium" charset="0"/>
              <a:ea typeface="Futura Medium" charset="0"/>
              <a:cs typeface="Futura Medium" charset="0"/>
            </a:endParaRPr>
          </a:p>
          <a:p>
            <a:pPr marL="914400" lvl="1" indent="-457200" algn="just">
              <a:lnSpc>
                <a:spcPct val="200000"/>
              </a:lnSpc>
              <a:buFont typeface="Arial" charset="0"/>
              <a:buChar char="•"/>
            </a:pPr>
            <a:r>
              <a:rPr lang="en-US" dirty="0" smtClean="0">
                <a:latin typeface="Futura Medium" charset="0"/>
                <a:ea typeface="Futura Medium" charset="0"/>
                <a:cs typeface="Futura Medium" charset="0"/>
              </a:rPr>
              <a:t>No other clear entry point for private sector engagement in government CCDRR activities</a:t>
            </a:r>
          </a:p>
          <a:p>
            <a:pPr marL="914400" lvl="1" indent="-457200" algn="just">
              <a:lnSpc>
                <a:spcPct val="200000"/>
              </a:lnSpc>
              <a:buFont typeface="Arial" charset="0"/>
              <a:buChar char="•"/>
            </a:pPr>
            <a:r>
              <a:rPr lang="en-US" dirty="0">
                <a:latin typeface="Futura Medium" charset="0"/>
                <a:ea typeface="Futura Medium" charset="0"/>
                <a:cs typeface="Futura Medium" charset="0"/>
              </a:rPr>
              <a:t>L</a:t>
            </a:r>
            <a:r>
              <a:rPr lang="en-US" dirty="0" smtClean="0">
                <a:latin typeface="Futura Medium" charset="0"/>
                <a:ea typeface="Futura Medium" charset="0"/>
                <a:cs typeface="Futura Medium" charset="0"/>
              </a:rPr>
              <a:t>ack </a:t>
            </a:r>
            <a:r>
              <a:rPr lang="en-US" dirty="0">
                <a:latin typeface="Futura Medium" charset="0"/>
                <a:ea typeface="Futura Medium" charset="0"/>
                <a:cs typeface="Futura Medium" charset="0"/>
              </a:rPr>
              <a:t>of coordination leads to a lost opportunity to harmonize efforts, avoid duplication and competing initiatives, and build coalitions</a:t>
            </a:r>
            <a:r>
              <a:rPr lang="en-US" dirty="0">
                <a:latin typeface="Futura Medium" charset="0"/>
                <a:ea typeface="Futura Medium" charset="0"/>
                <a:cs typeface="Futura Medium" charset="0"/>
              </a:rPr>
              <a:t> </a:t>
            </a:r>
            <a:endParaRPr lang="en-US" dirty="0" smtClean="0">
              <a:latin typeface="Futura Medium" charset="0"/>
              <a:ea typeface="Futura Medium" charset="0"/>
              <a:cs typeface="Futura Medium" charset="0"/>
            </a:endParaRPr>
          </a:p>
        </p:txBody>
      </p:sp>
    </p:spTree>
    <p:extLst>
      <p:ext uri="{BB962C8B-B14F-4D97-AF65-F5344CB8AC3E}">
        <p14:creationId xmlns:p14="http://schemas.microsoft.com/office/powerpoint/2010/main" val="720835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3416320"/>
          </a:xfrm>
          <a:prstGeom prst="rect">
            <a:avLst/>
          </a:prstGeom>
          <a:noFill/>
        </p:spPr>
        <p:txBody>
          <a:bodyPr wrap="square" rtlCol="0">
            <a:spAutoFit/>
          </a:bodyPr>
          <a:lstStyle/>
          <a:p>
            <a:pPr lvl="0" indent="-457200">
              <a:lnSpc>
                <a:spcPct val="200000"/>
              </a:lnSpc>
              <a:buFont typeface="+mj-lt"/>
              <a:buAutoNum type="arabicPeriod" startAt="2"/>
            </a:pPr>
            <a:r>
              <a:rPr lang="en-US" b="1" dirty="0" smtClean="0">
                <a:latin typeface="Futura Medium" charset="0"/>
                <a:ea typeface="Futura Medium" charset="0"/>
                <a:cs typeface="Futura Medium" charset="0"/>
              </a:rPr>
              <a:t>Provide </a:t>
            </a:r>
            <a:r>
              <a:rPr lang="en-US" b="1" dirty="0">
                <a:latin typeface="Futura Medium" charset="0"/>
                <a:ea typeface="Futura Medium" charset="0"/>
                <a:cs typeface="Futura Medium" charset="0"/>
              </a:rPr>
              <a:t>support to the VCCI Vanuatu Business Resilience Committee (VBRC</a:t>
            </a:r>
            <a:r>
              <a:rPr lang="en-US" b="1" dirty="0" smtClean="0">
                <a:latin typeface="Futura Medium" charset="0"/>
                <a:ea typeface="Futura Medium" charset="0"/>
                <a:cs typeface="Futura Medium" charset="0"/>
              </a:rPr>
              <a:t>)</a:t>
            </a:r>
            <a:endParaRPr lang="en-US" b="1" dirty="0">
              <a:latin typeface="Futura Medium" charset="0"/>
              <a:ea typeface="Futura Medium" charset="0"/>
              <a:cs typeface="Futura Medium" charset="0"/>
            </a:endParaRPr>
          </a:p>
          <a:p>
            <a:pPr marL="914400" lvl="3" indent="-457200" algn="just">
              <a:lnSpc>
                <a:spcPct val="200000"/>
              </a:lnSpc>
              <a:buFont typeface="Arial" charset="0"/>
              <a:buChar char="•"/>
            </a:pPr>
            <a:r>
              <a:rPr lang="en-US" dirty="0" smtClean="0">
                <a:latin typeface="Futura Medium" charset="0"/>
                <a:ea typeface="Futura Medium" charset="0"/>
                <a:cs typeface="Futura Medium" charset="0"/>
              </a:rPr>
              <a:t>The VBRC should be engaged with and invited to participate in government CCDRR initiatives, including </a:t>
            </a:r>
            <a:r>
              <a:rPr lang="en-US" dirty="0">
                <a:latin typeface="Futura Medium" charset="0"/>
                <a:ea typeface="Futura Medium" charset="0"/>
                <a:cs typeface="Futura Medium" charset="0"/>
              </a:rPr>
              <a:t>invitations to attend regular meetings, dialogue forums and relevant strategy discussions to ensure representation of the private </a:t>
            </a:r>
            <a:r>
              <a:rPr lang="en-US" dirty="0" smtClean="0">
                <a:latin typeface="Futura Medium" charset="0"/>
                <a:ea typeface="Futura Medium" charset="0"/>
                <a:cs typeface="Futura Medium" charset="0"/>
              </a:rPr>
              <a:t>sector</a:t>
            </a:r>
          </a:p>
          <a:p>
            <a:pPr marL="914400" lvl="3" indent="-457200" algn="just">
              <a:lnSpc>
                <a:spcPct val="200000"/>
              </a:lnSpc>
              <a:buFont typeface="Arial" charset="0"/>
              <a:buChar char="•"/>
            </a:pPr>
            <a:r>
              <a:rPr lang="en-US" dirty="0" smtClean="0">
                <a:latin typeface="Futura Medium" charset="0"/>
                <a:ea typeface="Futura Medium" charset="0"/>
                <a:cs typeface="Futura Medium" charset="0"/>
              </a:rPr>
              <a:t>Draft an MOU between </a:t>
            </a:r>
            <a:r>
              <a:rPr lang="en-US" dirty="0">
                <a:latin typeface="Futura Medium" charset="0"/>
                <a:ea typeface="Futura Medium" charset="0"/>
                <a:cs typeface="Futura Medium" charset="0"/>
              </a:rPr>
              <a:t>the NAB and the </a:t>
            </a:r>
            <a:r>
              <a:rPr lang="en-US" dirty="0" smtClean="0">
                <a:latin typeface="Futura Medium" charset="0"/>
                <a:ea typeface="Futura Medium" charset="0"/>
                <a:cs typeface="Futura Medium" charset="0"/>
              </a:rPr>
              <a:t>VCCI, including </a:t>
            </a:r>
            <a:r>
              <a:rPr lang="en-US" dirty="0">
                <a:latin typeface="Futura Medium" charset="0"/>
                <a:ea typeface="Futura Medium" charset="0"/>
                <a:cs typeface="Futura Medium" charset="0"/>
              </a:rPr>
              <a:t>the commitment of the NAB to seek the VCCIs input on endeavors related to private sector engagement or collaboration</a:t>
            </a:r>
            <a:r>
              <a:rPr lang="en-US" dirty="0">
                <a:latin typeface="Futura Medium" charset="0"/>
                <a:ea typeface="Futura Medium" charset="0"/>
                <a:cs typeface="Futura Medium" charset="0"/>
              </a:rPr>
              <a:t> </a:t>
            </a:r>
            <a:endParaRPr lang="en-US" dirty="0" smtClean="0">
              <a:latin typeface="Futura Medium" charset="0"/>
              <a:ea typeface="Futura Medium" charset="0"/>
              <a:cs typeface="Futura Medium" charset="0"/>
            </a:endParaRPr>
          </a:p>
        </p:txBody>
      </p:sp>
    </p:spTree>
    <p:extLst>
      <p:ext uri="{BB962C8B-B14F-4D97-AF65-F5344CB8AC3E}">
        <p14:creationId xmlns:p14="http://schemas.microsoft.com/office/powerpoint/2010/main" val="21391977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642820" cy="6858000"/>
          </a:xfrm>
          <a:prstGeom prst="rect">
            <a:avLst/>
          </a:prstGeom>
          <a:solidFill>
            <a:srgbClr val="9FDAD6"/>
          </a:solidFill>
          <a:ln>
            <a:solidFill>
              <a:srgbClr val="9FDAD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3964" y="170481"/>
            <a:ext cx="1138547" cy="2045777"/>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589" y="6068826"/>
            <a:ext cx="1530096" cy="8046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0778" y="557834"/>
            <a:ext cx="2004777" cy="142156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4816" y="127860"/>
            <a:ext cx="1461358" cy="1831569"/>
          </a:xfrm>
          <a:prstGeom prst="rect">
            <a:avLst/>
          </a:prstGeom>
        </p:spPr>
      </p:pic>
      <p:pic>
        <p:nvPicPr>
          <p:cNvPr id="9" name="Picture 8" descr="PCL/Admin/Client%20logos/nab%20ps%20info%20note%20logos.png"/>
          <p:cNvPicPr/>
          <p:nvPr/>
        </p:nvPicPr>
        <p:blipFill>
          <a:blip r:embed="rId6">
            <a:extLst>
              <a:ext uri="{28A0092B-C50C-407E-A947-70E740481C1C}">
                <a14:useLocalDpi xmlns:a14="http://schemas.microsoft.com/office/drawing/2010/main" val="0"/>
              </a:ext>
            </a:extLst>
          </a:blip>
          <a:srcRect/>
          <a:stretch>
            <a:fillRect/>
          </a:stretch>
        </p:blipFill>
        <p:spPr bwMode="auto">
          <a:xfrm>
            <a:off x="2110793" y="6068826"/>
            <a:ext cx="9687197" cy="710395"/>
          </a:xfrm>
          <a:prstGeom prst="rect">
            <a:avLst/>
          </a:prstGeom>
          <a:noFill/>
          <a:ln>
            <a:noFill/>
          </a:ln>
        </p:spPr>
      </p:pic>
      <p:sp>
        <p:nvSpPr>
          <p:cNvPr id="10" name="TextBox 9"/>
          <p:cNvSpPr txBox="1"/>
          <p:nvPr/>
        </p:nvSpPr>
        <p:spPr>
          <a:xfrm>
            <a:off x="1716783" y="2216258"/>
            <a:ext cx="10475216" cy="2862322"/>
          </a:xfrm>
          <a:prstGeom prst="rect">
            <a:avLst/>
          </a:prstGeom>
          <a:noFill/>
        </p:spPr>
        <p:txBody>
          <a:bodyPr wrap="square" rtlCol="0">
            <a:spAutoFit/>
          </a:bodyPr>
          <a:lstStyle/>
          <a:p>
            <a:pPr marL="342900" lvl="0" indent="-342900" algn="just">
              <a:lnSpc>
                <a:spcPct val="200000"/>
              </a:lnSpc>
              <a:buFont typeface="+mj-lt"/>
              <a:buAutoNum type="arabicPeriod" startAt="3"/>
            </a:pPr>
            <a:r>
              <a:rPr lang="en-US" b="1" dirty="0" smtClean="0">
                <a:latin typeface="Futura Medium" charset="0"/>
                <a:ea typeface="Futura Medium" charset="0"/>
                <a:cs typeface="Futura Medium" charset="0"/>
              </a:rPr>
              <a:t>Consideration </a:t>
            </a:r>
            <a:r>
              <a:rPr lang="en-US" b="1" dirty="0">
                <a:latin typeface="Futura Medium" charset="0"/>
                <a:ea typeface="Futura Medium" charset="0"/>
                <a:cs typeface="Futura Medium" charset="0"/>
              </a:rPr>
              <a:t>of GCF Project Concept Proposal: Private Sector Eco-Tourism and CCDRR Risk Planning</a:t>
            </a:r>
          </a:p>
          <a:p>
            <a:pPr marL="742950" lvl="1" indent="-285750" algn="just">
              <a:lnSpc>
                <a:spcPct val="200000"/>
              </a:lnSpc>
              <a:buFont typeface="Arial" charset="0"/>
              <a:buChar char="•"/>
            </a:pPr>
            <a:r>
              <a:rPr lang="en-US" dirty="0">
                <a:latin typeface="Futura Medium" charset="0"/>
                <a:ea typeface="Futura Medium" charset="0"/>
                <a:cs typeface="Futura Medium" charset="0"/>
              </a:rPr>
              <a:t>The proposed GCF concept aims to enable the tourism industry to strengthen its resilience to the adverse impacts of climate change by implementing a national tourism risk mitigation and adaptation </a:t>
            </a:r>
            <a:r>
              <a:rPr lang="en-US" dirty="0" smtClean="0">
                <a:latin typeface="Futura Medium" charset="0"/>
                <a:ea typeface="Futura Medium" charset="0"/>
                <a:cs typeface="Futura Medium" charset="0"/>
              </a:rPr>
              <a:t>initiative</a:t>
            </a:r>
            <a:endParaRPr lang="en-US" dirty="0">
              <a:latin typeface="Futura Medium" charset="0"/>
              <a:ea typeface="Futura Medium" charset="0"/>
              <a:cs typeface="Futura Medium" charset="0"/>
            </a:endParaRPr>
          </a:p>
        </p:txBody>
      </p:sp>
    </p:spTree>
    <p:extLst>
      <p:ext uri="{BB962C8B-B14F-4D97-AF65-F5344CB8AC3E}">
        <p14:creationId xmlns:p14="http://schemas.microsoft.com/office/powerpoint/2010/main" val="12529210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15B945B4-C2F1-6F4F-A1F0-7C31B1513296}" vid="{1E9D2AB2-CF87-D240-AD25-F246CE34BAFD}"/>
    </a:ext>
  </a:extLst>
</a:theme>
</file>

<file path=docProps/app.xml><?xml version="1.0" encoding="utf-8"?>
<Properties xmlns="http://schemas.openxmlformats.org/officeDocument/2006/extended-properties" xmlns:vt="http://schemas.openxmlformats.org/officeDocument/2006/docPropsVTypes">
  <Template>Presentation1</Template>
  <TotalTime>48</TotalTime>
  <Words>546</Words>
  <Application>Microsoft Macintosh PowerPoint</Application>
  <PresentationFormat>Widescreen</PresentationFormat>
  <Paragraphs>34</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Calibri</vt:lpstr>
      <vt:lpstr>Calibri Light</vt:lpstr>
      <vt:lpstr>Futura Medium</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15.0040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7</cp:revision>
  <dcterms:created xsi:type="dcterms:W3CDTF">2017-12-07T08:33:39Z</dcterms:created>
  <dcterms:modified xsi:type="dcterms:W3CDTF">2017-12-07T09:22:37Z</dcterms:modified>
</cp:coreProperties>
</file>