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59" r:id="rId5"/>
    <p:sldId id="258" r:id="rId6"/>
    <p:sldId id="261" r:id="rId7"/>
    <p:sldId id="271" r:id="rId8"/>
    <p:sldId id="27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1" autoAdjust="0"/>
    <p:restoredTop sz="86334" autoAdjust="0"/>
  </p:normalViewPr>
  <p:slideViewPr>
    <p:cSldViewPr snapToGrid="0" snapToObjects="1">
      <p:cViewPr varScale="1">
        <p:scale>
          <a:sx n="90" d="100"/>
          <a:sy n="90" d="100"/>
        </p:scale>
        <p:origin x="-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2FBBE-01DA-DA4C-AC91-1AF92AFA8B0B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6AE3E-3C29-6F4E-8231-61B12FEC25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4348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dirty="0" smtClean="0"/>
              <a:t>UNFCCC Taskforce starts introductions</a:t>
            </a:r>
          </a:p>
          <a:p>
            <a:pPr marL="171450" indent="-171450">
              <a:buFont typeface="Arial"/>
              <a:buChar char="•"/>
            </a:pPr>
            <a:r>
              <a:rPr lang="en-AU" dirty="0" smtClean="0"/>
              <a:t>Go around the circle</a:t>
            </a:r>
            <a:r>
              <a:rPr lang="en-US" baseline="0" dirty="0" smtClean="0"/>
              <a:t> until everyone has answered</a:t>
            </a:r>
          </a:p>
          <a:p>
            <a:pPr marL="171450" indent="-171450">
              <a:buFont typeface="Arial"/>
              <a:buChar char="•"/>
            </a:pPr>
            <a:r>
              <a:rPr lang="en-AU" dirty="0" smtClean="0"/>
              <a:t>Also pass around a packet</a:t>
            </a:r>
            <a:r>
              <a:rPr lang="en-AU" baseline="0" dirty="0" smtClean="0"/>
              <a:t> of M&amp;Ms – ask everyone to take one and don’t eat it yet (each M&amp;M colour matches to a different question)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781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sz="1100" baseline="0" dirty="0" smtClean="0"/>
              <a:t>Spend 10 minutes going through the Delegate Contracts (everyone has been emailed a copy of this document already)</a:t>
            </a:r>
          </a:p>
          <a:p>
            <a:pPr marL="171450" indent="-171450">
              <a:buFont typeface="Arial"/>
              <a:buChar char="•"/>
            </a:pPr>
            <a:r>
              <a:rPr lang="en-AU" sz="1100" baseline="0" dirty="0" smtClean="0"/>
              <a:t>Delegates to sign before leaving Induction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sz="1100" baseline="0" dirty="0" smtClean="0"/>
              <a:t>Need everyone to check that the UNFCCC Taskforce has their contact details</a:t>
            </a:r>
            <a:r>
              <a:rPr lang="en-US" sz="1100" baseline="0" dirty="0" smtClean="0"/>
              <a:t>—</a:t>
            </a:r>
            <a:r>
              <a:rPr lang="en-AU" sz="1100" baseline="0" dirty="0" smtClean="0"/>
              <a:t>most reliable email address and mobile number</a:t>
            </a:r>
          </a:p>
          <a:p>
            <a:pPr marL="171450" indent="-171450">
              <a:buFont typeface="Arial"/>
              <a:buChar char="•"/>
            </a:pPr>
            <a:r>
              <a:rPr lang="en-AU" sz="1100" baseline="0" dirty="0" smtClean="0"/>
              <a:t>Everyone should have a Google account</a:t>
            </a:r>
            <a:r>
              <a:rPr lang="en-US" sz="1100" baseline="0" dirty="0" smtClean="0"/>
              <a:t>—</a:t>
            </a:r>
            <a:r>
              <a:rPr lang="en-AU" sz="1100" baseline="0" dirty="0" smtClean="0"/>
              <a:t>will be in contact to set up </a:t>
            </a:r>
            <a:r>
              <a:rPr lang="en-AU" sz="1100" baseline="0" smtClean="0"/>
              <a:t>delegation accounts</a:t>
            </a: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100" baseline="0" dirty="0" smtClean="0"/>
              <a:t>Printed copies of this Schedule to be given out</a:t>
            </a: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100" baseline="0" dirty="0" smtClean="0"/>
              <a:t>Printed copies of this Schedule to be </a:t>
            </a:r>
            <a:r>
              <a:rPr lang="en-US" sz="1100" baseline="0" smtClean="0"/>
              <a:t>given out</a:t>
            </a: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Go around the circle once more</a:t>
            </a:r>
          </a:p>
          <a:p>
            <a:endParaRPr lang="en-AU" dirty="0" smtClean="0"/>
          </a:p>
          <a:p>
            <a:r>
              <a:rPr lang="en-AU" b="1" dirty="0" smtClean="0"/>
              <a:t>Note</a:t>
            </a:r>
            <a:r>
              <a:rPr lang="en-AU" b="0" dirty="0" smtClean="0"/>
              <a:t>: should finish</a:t>
            </a:r>
            <a:r>
              <a:rPr lang="en-AU" b="0" baseline="0" dirty="0" smtClean="0"/>
              <a:t> this activity by 9:15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781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Aft>
                <a:spcPts val="500"/>
              </a:spcAft>
              <a:buFont typeface="Arial"/>
              <a:buChar char="•"/>
            </a:pPr>
            <a:r>
              <a:rPr lang="en-AU" dirty="0" smtClean="0"/>
              <a:t>Give</a:t>
            </a:r>
            <a:r>
              <a:rPr lang="en-AU" baseline="0" dirty="0" smtClean="0"/>
              <a:t> basic introduction to our Delegation</a:t>
            </a:r>
            <a:r>
              <a:rPr lang="en-US" baseline="0" dirty="0" smtClean="0"/>
              <a:t>—</a:t>
            </a:r>
            <a:r>
              <a:rPr lang="en-AU" baseline="0" dirty="0" smtClean="0"/>
              <a:t>explain that the Taskforce aimed to have greater </a:t>
            </a:r>
            <a:r>
              <a:rPr lang="en-AU" b="1" baseline="0" dirty="0" smtClean="0"/>
              <a:t>diversity in our national representation </a:t>
            </a:r>
            <a:r>
              <a:rPr lang="en-AU" baseline="0" dirty="0" smtClean="0"/>
              <a:t>this year, and therefore have 10 delegates that represent the Government of Vanuatu’s partners</a:t>
            </a:r>
          </a:p>
          <a:p>
            <a:pPr marL="171450" indent="-171450">
              <a:spcAft>
                <a:spcPts val="500"/>
              </a:spcAft>
              <a:buFont typeface="Arial"/>
              <a:buChar char="•"/>
            </a:pPr>
            <a:r>
              <a:rPr lang="en-AU" baseline="0" dirty="0" smtClean="0"/>
              <a:t>Explain that the next training session will explain the </a:t>
            </a:r>
            <a:r>
              <a:rPr lang="en-AU" b="1" baseline="0" dirty="0" smtClean="0"/>
              <a:t>thematic areas</a:t>
            </a:r>
            <a:r>
              <a:rPr lang="en-AU" b="0" baseline="0" dirty="0" smtClean="0"/>
              <a:t> in depth</a:t>
            </a:r>
            <a:endParaRPr lang="en-AU" baseline="0" dirty="0" smtClean="0"/>
          </a:p>
          <a:p>
            <a:pPr marL="171450" indent="-171450">
              <a:spcAft>
                <a:spcPts val="500"/>
              </a:spcAft>
              <a:buFont typeface="Arial"/>
              <a:buChar char="•"/>
            </a:pPr>
            <a:r>
              <a:rPr lang="en-AU" dirty="0" smtClean="0"/>
              <a:t>Everyone</a:t>
            </a:r>
            <a:r>
              <a:rPr lang="en-AU" baseline="0" dirty="0" smtClean="0"/>
              <a:t> will have </a:t>
            </a:r>
            <a:r>
              <a:rPr lang="en-AU" b="1" baseline="0" dirty="0" smtClean="0"/>
              <a:t>name tags with coloured dots</a:t>
            </a:r>
            <a:r>
              <a:rPr lang="en-AU" baseline="0" dirty="0" smtClean="0"/>
              <a:t>. This leads into the next activity</a:t>
            </a:r>
            <a:r>
              <a:rPr lang="en-US" baseline="0" dirty="0" smtClean="0"/>
              <a:t>—</a:t>
            </a:r>
          </a:p>
          <a:p>
            <a:pPr marL="628650" lvl="1" indent="-171450">
              <a:spcAft>
                <a:spcPts val="500"/>
              </a:spcAft>
              <a:buFont typeface="Arial"/>
              <a:buChar char="•"/>
            </a:pPr>
            <a:r>
              <a:rPr lang="en-US" baseline="0" dirty="0" smtClean="0"/>
              <a:t>Break </a:t>
            </a:r>
            <a:r>
              <a:rPr lang="en-AU" baseline="0" dirty="0" smtClean="0"/>
              <a:t>out into thematic work groups by finding everyone with the same coloured dot as you.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381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dirty="0" smtClean="0"/>
              <a:t>Ask each group to spend 5 minutes sharing</a:t>
            </a:r>
            <a:r>
              <a:rPr lang="en-AU" baseline="0" dirty="0" smtClean="0"/>
              <a:t> their experience with this particular issue</a:t>
            </a:r>
          </a:p>
          <a:p>
            <a:pPr marL="628650" lvl="1" indent="-171450">
              <a:buFont typeface="Arial"/>
              <a:buChar char="•"/>
            </a:pPr>
            <a:r>
              <a:rPr lang="en-AU" baseline="0" dirty="0" smtClean="0"/>
              <a:t>For example, does it relate to their work in Vanuatu? Have they studied it, or does their work support Vanuatu’s policy goals in this area?</a:t>
            </a:r>
            <a:endParaRPr lang="en-AU" dirty="0" smtClean="0"/>
          </a:p>
          <a:p>
            <a:endParaRPr lang="en-AU" dirty="0" smtClean="0"/>
          </a:p>
          <a:p>
            <a:r>
              <a:rPr lang="en-AU" b="1" dirty="0" smtClean="0"/>
              <a:t>Note</a:t>
            </a:r>
            <a:r>
              <a:rPr lang="en-AU" b="0" dirty="0" smtClean="0"/>
              <a:t>: should finish</a:t>
            </a:r>
            <a:r>
              <a:rPr lang="en-AU" b="0" baseline="0" dirty="0" smtClean="0"/>
              <a:t> this activity by </a:t>
            </a:r>
            <a:r>
              <a:rPr lang="en-AU" b="0" baseline="0" dirty="0" smtClean="0">
                <a:solidFill>
                  <a:srgbClr val="FF0000"/>
                </a:solidFill>
              </a:rPr>
              <a:t>9:30</a:t>
            </a:r>
            <a:endParaRPr lang="en-AU" b="1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sz="1100" dirty="0" smtClean="0"/>
              <a:t>UNFCCC</a:t>
            </a:r>
            <a:r>
              <a:rPr lang="en-AU" sz="1100" baseline="0" dirty="0" smtClean="0"/>
              <a:t> Taskforce comprised of: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Ministry of Foreign Affairs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Department of Women’s Affairs 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Ministry of Finance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Ministry of Climate Change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Representative of GIZ ‘Coping with Climate Change in the Pacific Island Region Programme’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Representative of civil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sz="1100" dirty="0" smtClean="0"/>
              <a:t>UNFCCC</a:t>
            </a:r>
            <a:r>
              <a:rPr lang="en-AU" sz="1100" baseline="0" dirty="0" smtClean="0"/>
              <a:t> Taskforce comprised of: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Ministry of Foreign Affairs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Department of Women’s Affairs 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Ministry of Finance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Ministry of Climate Change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Representative of GIZ ‘Coping with Climate Change in the Pacific Island Region Programme’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Representative of civil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AU" sz="1100" baseline="0" dirty="0" smtClean="0"/>
          </a:p>
          <a:p>
            <a:pPr marL="0" indent="0">
              <a:buFont typeface="Arial"/>
              <a:buNone/>
            </a:pPr>
            <a:endParaRPr lang="en-AU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AU" sz="1100" baseline="0" dirty="0" smtClean="0"/>
              <a:t>Achievements in 2017 so far</a:t>
            </a:r>
            <a:r>
              <a:rPr lang="en-US" sz="1100" baseline="0" dirty="0" smtClean="0"/>
              <a:t>—</a:t>
            </a:r>
            <a:endParaRPr lang="en-AU" sz="1100" baseline="0" dirty="0" smtClean="0"/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Recruited the COP23 Delegation, with representatives from all national sectors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Created tools and training to help delegates prepare UNFCCC submissions and position papers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Collaborating with regional partners on a side-event at COP23 to highlight the leadership of ni-Vanuatu women in climate change actions</a:t>
            </a:r>
          </a:p>
          <a:p>
            <a:pPr marL="628650" lvl="1" indent="-171450">
              <a:buFont typeface="Arial"/>
              <a:buChar char="•"/>
            </a:pPr>
            <a:r>
              <a:rPr lang="en-AU" sz="1100" baseline="0" dirty="0" smtClean="0"/>
              <a:t>Facilitating funding and training opportunities for delegates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AU" sz="1100" baseline="0" dirty="0" smtClean="0"/>
              <a:t>Assign 10 minutes to this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AE3E-3C29-6F4E-8231-61B12FEC2507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2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6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896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08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221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945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12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35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2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07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90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B14D-E7C0-CD4F-A272-A5138CCEE4BD}" type="datetimeFigureOut">
              <a:rPr lang="en-US" smtClean="0"/>
              <a:t>10/08/17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7A0B-F159-9D46-A131-B80AE5AD613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878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53320"/>
            <a:ext cx="7772400" cy="1470025"/>
          </a:xfrm>
        </p:spPr>
        <p:txBody>
          <a:bodyPr/>
          <a:lstStyle/>
          <a:p>
            <a:r>
              <a:rPr lang="en-AU" dirty="0" smtClean="0">
                <a:latin typeface="Adobe Caslon Pro"/>
              </a:rPr>
              <a:t>COP23 </a:t>
            </a:r>
            <a:r>
              <a:rPr lang="en-AU" dirty="0">
                <a:latin typeface="Adobe Caslon Pro"/>
              </a:rPr>
              <a:t/>
            </a:r>
            <a:br>
              <a:rPr lang="en-AU" dirty="0">
                <a:latin typeface="Adobe Caslon Pro"/>
              </a:rPr>
            </a:br>
            <a:r>
              <a:rPr lang="en-AU" dirty="0" smtClean="0">
                <a:latin typeface="Adobe Caslon Pro"/>
              </a:rPr>
              <a:t>Delegate Induction</a:t>
            </a:r>
            <a:endParaRPr lang="en-AU" dirty="0">
              <a:latin typeface="Adobe Caslon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3770" y="4358775"/>
            <a:ext cx="3796202" cy="1752600"/>
          </a:xfrm>
        </p:spPr>
        <p:txBody>
          <a:bodyPr>
            <a:normAutofit/>
          </a:bodyPr>
          <a:lstStyle/>
          <a:p>
            <a:r>
              <a:rPr lang="en-AU" sz="1750" dirty="0" smtClean="0">
                <a:latin typeface="Adobe Caslon Pro"/>
              </a:rPr>
              <a:t>10 August 2017</a:t>
            </a:r>
          </a:p>
          <a:p>
            <a:r>
              <a:rPr lang="en-AU" sz="1750" dirty="0" smtClean="0">
                <a:latin typeface="Adobe Caslon Pro"/>
              </a:rPr>
              <a:t>Department of Women’s Affairs Conference Room</a:t>
            </a:r>
          </a:p>
          <a:p>
            <a:r>
              <a:rPr lang="en-AU" sz="1750" dirty="0" smtClean="0">
                <a:latin typeface="Adobe Caslon Pro"/>
              </a:rPr>
              <a:t>9am – 11am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1620" y="474530"/>
            <a:ext cx="1309762" cy="1519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365" y="474530"/>
            <a:ext cx="1778790" cy="177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492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Expectations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1961444"/>
            <a:ext cx="7772400" cy="4148667"/>
          </a:xfrm>
        </p:spPr>
        <p:txBody>
          <a:bodyPr>
            <a:normAutofit/>
          </a:bodyPr>
          <a:lstStyle/>
          <a:p>
            <a:pPr>
              <a:spcAft>
                <a:spcPts val="1600"/>
              </a:spcAft>
            </a:pPr>
            <a:r>
              <a:rPr lang="en-AU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Break out into groups of 3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Share your expectations of COP23:</a:t>
            </a:r>
          </a:p>
          <a:p>
            <a:pPr marL="1176338" indent="-342900" algn="l">
              <a:spcAft>
                <a:spcPts val="600"/>
              </a:spcAft>
              <a:buFont typeface="Courier New"/>
              <a:buChar char="o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What do you think the negotiations will be like?</a:t>
            </a:r>
          </a:p>
          <a:p>
            <a:pPr marL="1176338" indent="-342900" algn="l">
              <a:spcAft>
                <a:spcPts val="600"/>
              </a:spcAft>
              <a:buFont typeface="Courier New"/>
              <a:buChar char="o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What do you think your role will be as a delegate?</a:t>
            </a:r>
          </a:p>
          <a:p>
            <a:pPr marL="1176338" indent="-342900" algn="l">
              <a:spcAft>
                <a:spcPts val="600"/>
              </a:spcAft>
              <a:buFont typeface="Courier New"/>
              <a:buChar char="o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What are you worried about?</a:t>
            </a:r>
          </a:p>
          <a:p>
            <a:pPr marL="1176338" indent="-342900" algn="l">
              <a:spcAft>
                <a:spcPts val="1000"/>
              </a:spcAft>
              <a:buFont typeface="Courier New"/>
              <a:buChar char="o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What are you excited for?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If you have been to a COP in the past, share some stories about your experience there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70144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Expectations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2116220"/>
            <a:ext cx="7890647" cy="421985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Contracts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Government of Vanuatu has strict expectations of all its national delegates. 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Your legal obligations are set out in the </a:t>
            </a: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COP23 Delegate Contract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.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Attend all COP23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trainings, meetings and events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—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this is a priority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Respect all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confidential information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relating to Vanuatu’s negotiating positions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Respect the Head of Delegation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and Alternate Head of Delegation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Follow the Code of Conduct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under the </a:t>
            </a:r>
            <a:r>
              <a:rPr lang="en-AU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Public Service Act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(1998)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Contribute fully to the work of the Delegation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, including reporting requirements.</a:t>
            </a:r>
            <a:endParaRPr lang="en-AU" sz="1800" b="1" u="sng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96569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Expectations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20"/>
            <a:ext cx="7772400" cy="3993891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Communication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is-I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Reply promptly to all email communication sent from the UNFCCC Taskforce or NAB Secretariat and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your thematic work group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RSVP for </a:t>
            </a:r>
            <a:r>
              <a:rPr lang="en-US" sz="2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all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trainings, events and meetings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Know what resources are available on the COP23 Google Drive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endParaRPr lang="en-A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  <a:p>
            <a:pPr>
              <a:spcAft>
                <a:spcPts val="600"/>
              </a:spcAft>
            </a:pPr>
            <a:r>
              <a:rPr lang="is-IS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Please check that the UNFCCC Taskforce has the right contact details for you, including current email and mobile number(s)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endParaRPr lang="en-A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  <a:p>
            <a:pPr algn="l">
              <a:spcAft>
                <a:spcPts val="600"/>
              </a:spcAft>
            </a:pPr>
            <a:endParaRPr lang="en-A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251118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Training Schedule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20"/>
            <a:ext cx="7772400" cy="3993891"/>
          </a:xfrm>
        </p:spPr>
        <p:txBody>
          <a:bodyPr>
            <a:normAutofit lnSpcReduction="10000"/>
          </a:bodyPr>
          <a:lstStyle/>
          <a:p>
            <a:pPr algn="l">
              <a:spcAft>
                <a:spcPts val="600"/>
              </a:spcAft>
            </a:pP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Training opportunities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Training is available to all COP23 Delegates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UNFCCC Taskforce has </a:t>
            </a: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organised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an in-house training schedule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Seven training sessions: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Induction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Introduction to COP23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Skills Training x 3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Debrief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 </a:t>
            </a:r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Participation Certificate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is available to all delegates that complete this in-house training</a:t>
            </a:r>
            <a:endParaRPr lang="en-A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  <a:p>
            <a:pPr algn="l">
              <a:spcAft>
                <a:spcPts val="600"/>
              </a:spcAft>
            </a:pPr>
            <a:endParaRPr lang="en-A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78828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Delegate Calendar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20"/>
            <a:ext cx="7772400" cy="3993891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Includes important COP23 dates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Available on the COP23 Google Drive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Be familiar with all important deadlines and check the calendar regularly </a:t>
            </a:r>
            <a:r>
              <a:rPr lang="en-US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as dates will change and new events will be added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Delegates are expected to regularly meet with their thematic work groups, and to agree on a work schedule to meet all assigned deadlines (e.g. UNFCCC submission due dates)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“UNFCCC Submissions Schedule” is also available on the Google Drive</a:t>
            </a:r>
            <a:endParaRPr lang="en-A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512764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9169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Questions?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1979983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5280"/>
            <a:ext cx="7772400" cy="15017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AU" sz="3000" b="1" dirty="0" smtClean="0">
                <a:latin typeface="Adobe Caslon Pro"/>
              </a:rPr>
              <a:t>Next delegate training </a:t>
            </a:r>
            <a:r>
              <a:rPr lang="en-AU" sz="3000" dirty="0" smtClean="0">
                <a:latin typeface="Adobe Caslon Pro"/>
              </a:rPr>
              <a:t>! </a:t>
            </a:r>
            <a:br>
              <a:rPr lang="en-AU" sz="3000" dirty="0" smtClean="0">
                <a:latin typeface="Adobe Caslon Pro"/>
              </a:rPr>
            </a:br>
            <a:r>
              <a:rPr lang="en-AU" sz="3000" dirty="0" smtClean="0">
                <a:latin typeface="Adobe Caslon Pro"/>
              </a:rPr>
              <a:t>Monday 28 August</a:t>
            </a:r>
            <a:endParaRPr lang="en-AU" sz="30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95977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7200" y="2078443"/>
            <a:ext cx="7580999" cy="240889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  <a:spcAft>
                <a:spcPts val="1000"/>
              </a:spcAft>
            </a:pPr>
            <a:r>
              <a:rPr lang="en-AU" sz="2500" b="1" dirty="0" smtClean="0">
                <a:latin typeface="Adobe Caslon Pro"/>
              </a:rPr>
              <a:t>Key contacts:</a:t>
            </a:r>
            <a:br>
              <a:rPr lang="en-AU" sz="2500" b="1" dirty="0" smtClean="0">
                <a:latin typeface="Adobe Caslon Pro"/>
              </a:rPr>
            </a:br>
            <a:r>
              <a:rPr lang="en-AU" sz="2500" dirty="0" smtClean="0">
                <a:latin typeface="Adobe Caslon Pro"/>
              </a:rPr>
              <a:t>Chair of UNFCCC Taskforce: Sanlan Williams</a:t>
            </a:r>
            <a:br>
              <a:rPr lang="en-AU" sz="2500" dirty="0" smtClean="0">
                <a:latin typeface="Adobe Caslon Pro"/>
              </a:rPr>
            </a:br>
            <a:r>
              <a:rPr lang="en-AU" sz="2500" dirty="0" smtClean="0">
                <a:latin typeface="Adobe Caslon Pro"/>
              </a:rPr>
              <a:t>Strategic Manager of NAB Sec: Anna Bule</a:t>
            </a:r>
            <a:br>
              <a:rPr lang="en-AU" sz="2500" dirty="0" smtClean="0">
                <a:latin typeface="Adobe Caslon Pro"/>
              </a:rPr>
            </a:br>
            <a:r>
              <a:rPr lang="en-AU" sz="2500" dirty="0" smtClean="0">
                <a:latin typeface="Adobe Caslon Pro"/>
              </a:rPr>
              <a:t>NAB Sec: </a:t>
            </a:r>
            <a:r>
              <a:rPr lang="en-AU" sz="2500" dirty="0" err="1" smtClean="0">
                <a:latin typeface="Adobe Caslon Pro"/>
              </a:rPr>
              <a:t>nab@meteo.gov.vu</a:t>
            </a:r>
            <a:r>
              <a:rPr lang="en-AU" sz="2500" dirty="0" smtClean="0">
                <a:latin typeface="Adobe Caslon Pro"/>
              </a:rPr>
              <a:t/>
            </a:r>
            <a:br>
              <a:rPr lang="en-AU" sz="2500" dirty="0" smtClean="0">
                <a:latin typeface="Adobe Caslon Pro"/>
              </a:rPr>
            </a:br>
            <a:endParaRPr lang="en-AU" sz="2500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81364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929169"/>
            <a:ext cx="7772400" cy="98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 smtClean="0">
                <a:latin typeface="Adobe Caslon Pro"/>
              </a:rPr>
              <a:t>Thank you</a:t>
            </a:r>
            <a:endParaRPr lang="en-AU" sz="3200" b="1" dirty="0">
              <a:latin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33919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7200" y="868947"/>
            <a:ext cx="7580999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Introductions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116221"/>
            <a:ext cx="6400800" cy="3485148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AU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Name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AU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Department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AU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Is this your first time representing Vanuatu at the climate negotiations?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0066" y="6350676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8435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7200" y="868947"/>
            <a:ext cx="7580999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Introductions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599" y="2116220"/>
            <a:ext cx="6613661" cy="3872353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And one more… 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b="1" dirty="0" smtClean="0">
                <a:solidFill>
                  <a:schemeClr val="accent3"/>
                </a:solidFill>
                <a:latin typeface="Adobe Caslon Pro"/>
                <a:cs typeface="Adobe Caslon Pro"/>
              </a:rPr>
              <a:t>Green M&amp;M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—Where do you like to go on weekends?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b="1" dirty="0" smtClean="0">
                <a:solidFill>
                  <a:schemeClr val="accent5">
                    <a:lumMod val="75000"/>
                  </a:schemeClr>
                </a:solidFill>
                <a:latin typeface="Adobe Caslon Pro"/>
                <a:cs typeface="Adobe Caslon Pro"/>
              </a:rPr>
              <a:t>Blue M&amp;M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—What’s your favourite hobby?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b="1" dirty="0" smtClean="0">
                <a:solidFill>
                  <a:schemeClr val="accent6"/>
                </a:solidFill>
                <a:latin typeface="Adobe Caslon Pro"/>
                <a:cs typeface="Adobe Caslon Pro"/>
              </a:rPr>
              <a:t>Orange M&amp;M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—What’s your favourite movie of all time?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b="1" dirty="0" smtClean="0">
                <a:solidFill>
                  <a:srgbClr val="996633"/>
                </a:solidFill>
                <a:latin typeface="Adobe Caslon Pro"/>
                <a:cs typeface="Adobe Caslon Pro"/>
              </a:rPr>
              <a:t>Brown M&amp;M</a:t>
            </a:r>
            <a:r>
              <a:rPr lang="en-AU" sz="2000" dirty="0" smtClean="0">
                <a:solidFill>
                  <a:schemeClr val="tx1"/>
                </a:solidFill>
                <a:latin typeface="Adobe Caslon Pro"/>
                <a:cs typeface="Adobe Caslon Pro"/>
              </a:rPr>
              <a:t>—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Why do you care about climate change?</a:t>
            </a:r>
            <a:endParaRPr lang="en-AU" sz="2000" dirty="0" smtClean="0">
              <a:solidFill>
                <a:schemeClr val="tx1"/>
              </a:solidFill>
              <a:latin typeface="Adobe Caslon Pro"/>
              <a:cs typeface="Adobe Caslon Pro"/>
            </a:endParaRP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b="1" dirty="0" smtClean="0">
                <a:solidFill>
                  <a:srgbClr val="FFFF00"/>
                </a:solidFill>
                <a:latin typeface="Adobe Caslon Pro"/>
                <a:cs typeface="Adobe Caslon Pro"/>
              </a:rPr>
              <a:t>Yellow M&amp;M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—If you were the President for a day, what would you do?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Red M&amp;M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—Who do you admire the most?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16692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Autofit/>
          </a:bodyPr>
          <a:lstStyle/>
          <a:p>
            <a:r>
              <a:rPr lang="en-AU" sz="3200" b="1" dirty="0" smtClean="0">
                <a:latin typeface="Adobe Caslon Pro"/>
              </a:rPr>
              <a:t>Republic of Vanuatu</a:t>
            </a:r>
            <a:br>
              <a:rPr lang="en-AU" sz="3200" b="1" dirty="0" smtClean="0">
                <a:latin typeface="Adobe Caslon Pro"/>
              </a:rPr>
            </a:br>
            <a:r>
              <a:rPr lang="en-AU" sz="3200" b="1" dirty="0" smtClean="0">
                <a:latin typeface="Adobe Caslon Pro"/>
              </a:rPr>
              <a:t>Delegation to COP23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2152815"/>
            <a:ext cx="3948799" cy="4075029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Twenty-three official delegates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8 Senior Government officials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8 Government officials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1 academic representative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2 development partner representatives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2 private sector representatives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2 civil society representatives</a:t>
            </a:r>
          </a:p>
          <a:p>
            <a:pPr marL="64135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4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affiliated negotiators </a:t>
            </a:r>
            <a:endParaRPr lang="en-AU" sz="1800" dirty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7" name="Subtitle 3"/>
          <p:cNvSpPr txBox="1">
            <a:spLocks/>
          </p:cNvSpPr>
          <p:nvPr/>
        </p:nvSpPr>
        <p:spPr>
          <a:xfrm>
            <a:off x="4096651" y="2152815"/>
            <a:ext cx="4425049" cy="407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across     </a:t>
            </a: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seven thematic areas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Climate Finance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Adaptation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Loss and Damage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Mitigation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Implementation of the </a:t>
            </a:r>
            <a:b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</a:b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Paris Agreement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Gender</a:t>
            </a:r>
          </a:p>
          <a:p>
            <a:pPr marL="16256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Non-Party Stakeholders</a:t>
            </a:r>
            <a:endParaRPr lang="en-AU" sz="1800" dirty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5827734"/>
            <a:ext cx="7580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Adobe Caslon Pro"/>
                <a:cs typeface="Adobe Caslon Pro"/>
              </a:rPr>
              <a:t>Head of Delegation</a:t>
            </a:r>
            <a:r>
              <a:rPr lang="en-US" sz="2000" dirty="0" smtClean="0">
                <a:latin typeface="Adobe Caslon Pro"/>
                <a:cs typeface="Adobe Caslon Pro"/>
              </a:rPr>
              <a:t>—</a:t>
            </a:r>
            <a:r>
              <a:rPr lang="en-AU" sz="2000" dirty="0" smtClean="0">
                <a:latin typeface="Adobe Caslon Pro"/>
                <a:cs typeface="Adobe Caslon Pro"/>
              </a:rPr>
              <a:t>Deputy Prime Minister, Joe </a:t>
            </a:r>
            <a:r>
              <a:rPr lang="en-AU" sz="2000" dirty="0" err="1" smtClean="0">
                <a:latin typeface="Adobe Caslon Pro"/>
                <a:cs typeface="Adobe Caslon Pro"/>
              </a:rPr>
              <a:t>Natuman</a:t>
            </a:r>
            <a:r>
              <a:rPr lang="en-AU" sz="2000" dirty="0" smtClean="0">
                <a:latin typeface="Adobe Caslon Pro"/>
                <a:cs typeface="Adobe Caslon Pro"/>
              </a:rPr>
              <a:t>  </a:t>
            </a:r>
            <a:endParaRPr lang="en-AU" sz="2000" dirty="0"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08369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/>
          </a:bodyPr>
          <a:lstStyle/>
          <a:p>
            <a:r>
              <a:rPr lang="en-AU" sz="3200" b="1" dirty="0" smtClean="0">
                <a:latin typeface="Adobe Caslon Pro"/>
              </a:rPr>
              <a:t>Thematic Work Groups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52530" y="2116220"/>
            <a:ext cx="6465746" cy="3881001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All delegates have been grouped according to their technical expertise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majority of the Delegation’s work in preparation for COP23 will be carried out in these thematic </a:t>
            </a:r>
            <a:r>
              <a:rPr lang="en-A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w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ork </a:t>
            </a:r>
            <a:r>
              <a:rPr lang="en-A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g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roups 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Each thematic group is lead by a senior Government official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All delegates must follow the instructions of the Head of their thematic work group </a:t>
            </a: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or 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Head of Delegation </a:t>
            </a: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or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the Alternate Heads of Delegation</a:t>
            </a:r>
            <a:endParaRPr lang="en-AU" sz="2000" dirty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42755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 fontScale="90000"/>
          </a:bodyPr>
          <a:lstStyle/>
          <a:p>
            <a:r>
              <a:rPr lang="en-AU" sz="3200" b="1" dirty="0" smtClean="0">
                <a:latin typeface="Adobe Caslon Pro"/>
              </a:rPr>
              <a:t>The NAB and</a:t>
            </a:r>
            <a:br>
              <a:rPr lang="en-AU" sz="3200" b="1" dirty="0" smtClean="0">
                <a:latin typeface="Adobe Caslon Pro"/>
              </a:rPr>
            </a:br>
            <a:r>
              <a:rPr lang="en-AU" sz="3200" b="1" dirty="0" smtClean="0">
                <a:latin typeface="Adobe Caslon Pro"/>
              </a:rPr>
              <a:t>UNFCCC Taskforce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20"/>
            <a:ext cx="7772400" cy="3993891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</a:t>
            </a: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National Advisory Board on Climate Change &amp; Disaster Risk Reduction 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(NAB) is the supreme policy making and advisory body for all CC and DRR programs in Vanuatu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NAB also advises the Government of Vanuatu on its engagement with the </a:t>
            </a:r>
            <a:r>
              <a:rPr lang="en-A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United Nations Framework Convention on Climate Change</a:t>
            </a: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 (UNFCCC)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This work is carried out by the UNFCCC Taskforce, and supported by the NAB Secretariat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400230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 fontScale="90000"/>
          </a:bodyPr>
          <a:lstStyle/>
          <a:p>
            <a:r>
              <a:rPr lang="en-AU" sz="3200" b="1" dirty="0" smtClean="0">
                <a:latin typeface="Adobe Caslon Pro"/>
              </a:rPr>
              <a:t>The NAB and</a:t>
            </a:r>
            <a:br>
              <a:rPr lang="en-AU" sz="3200" b="1" dirty="0" smtClean="0">
                <a:latin typeface="Adobe Caslon Pro"/>
              </a:rPr>
            </a:br>
            <a:r>
              <a:rPr lang="en-AU" sz="3200" b="1" dirty="0" smtClean="0">
                <a:latin typeface="Adobe Caslon Pro"/>
              </a:rPr>
              <a:t>UNFCCC Taskforce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20"/>
            <a:ext cx="7772400" cy="4219857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UNFCCC Taskforce was endorsed by the NAB at its first sitting this year, and has met 2-3 times per month since then</a:t>
            </a: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Its primary role is to </a:t>
            </a:r>
            <a:r>
              <a:rPr lang="en-AU" sz="1700" dirty="0">
                <a:latin typeface="Adobe Caslon Pro"/>
                <a:cs typeface="Adobe Caslon Pro"/>
              </a:rPr>
              <a:t>“..</a:t>
            </a:r>
            <a:r>
              <a:rPr lang="en-AU" sz="1700" b="1" i="1" dirty="0">
                <a:latin typeface="Adobe Caslon Pro"/>
                <a:cs typeface="Adobe Caslon Pro"/>
              </a:rPr>
              <a:t>assist, plan, share information about, seek finance for and delegate the implementation of all initiatives related to Vanuatu’s engagement with the UNFCCC</a:t>
            </a:r>
            <a:r>
              <a:rPr lang="en-AU" sz="1700" dirty="0">
                <a:latin typeface="Adobe Caslon Pro"/>
                <a:cs typeface="Adobe Caslon Pro"/>
              </a:rPr>
              <a:t>.” </a:t>
            </a:r>
            <a:endParaRPr lang="en-AU" sz="17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AU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UNFCCC Taskforce is responsible for: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Recruiting and coordinating the COP23 Delegation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Making nominations for meetings and workshops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Preparing delegates for regional and international meetings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Facilitating the development of submissions to the UNFCCC</a:t>
            </a:r>
          </a:p>
          <a:p>
            <a:pPr marL="800100" lvl="1" indent="-342900" algn="l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Engaging with Government partners to increase public awareness about the UNFCCC and climate action in Vanuatu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64710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 fontScale="90000"/>
          </a:bodyPr>
          <a:lstStyle/>
          <a:p>
            <a:r>
              <a:rPr lang="en-AU" sz="3200" b="1" dirty="0" smtClean="0">
                <a:latin typeface="Adobe Caslon Pro"/>
              </a:rPr>
              <a:t>The NAB and</a:t>
            </a:r>
            <a:br>
              <a:rPr lang="en-AU" sz="3200" b="1" dirty="0" smtClean="0">
                <a:latin typeface="Adobe Caslon Pro"/>
              </a:rPr>
            </a:br>
            <a:r>
              <a:rPr lang="en-AU" sz="3200" b="1" dirty="0" smtClean="0">
                <a:latin typeface="Adobe Caslon Pro"/>
              </a:rPr>
              <a:t>UNFCCC Taskforce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19"/>
            <a:ext cx="7772400" cy="3855147"/>
          </a:xfrm>
        </p:spPr>
        <p:txBody>
          <a:bodyPr>
            <a:normAutofit/>
          </a:bodyPr>
          <a:lstStyle/>
          <a:p>
            <a:pPr algn="l">
              <a:spcAft>
                <a:spcPts val="1000"/>
              </a:spcAft>
            </a:pPr>
            <a:r>
              <a:rPr lang="en-AU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The UNFCCC Taskforce 2017 Work Program is divided into four broad activity areas:</a:t>
            </a:r>
          </a:p>
          <a:p>
            <a:pPr algn="l">
              <a:spcAft>
                <a:spcPts val="1000"/>
              </a:spcAft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1.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Public</a:t>
            </a:r>
            <a:b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</a:b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Engagement</a:t>
            </a:r>
          </a:p>
          <a:p>
            <a:pPr algn="l">
              <a:spcAft>
                <a:spcPts val="1000"/>
              </a:spcAft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2.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Institutional</a:t>
            </a:r>
            <a:b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</a:b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Strengthening</a:t>
            </a:r>
          </a:p>
          <a:p>
            <a:pPr algn="l">
              <a:spcAft>
                <a:spcPts val="1000"/>
              </a:spcAft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3.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Capacity</a:t>
            </a:r>
            <a:b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</a:b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Building</a:t>
            </a:r>
          </a:p>
          <a:p>
            <a:pPr algn="l">
              <a:spcAft>
                <a:spcPts val="600"/>
              </a:spcAft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4.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Negotiations</a:t>
            </a:r>
            <a:endParaRPr lang="en-AU" sz="1800" b="1" dirty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endParaRPr lang="en-AU" sz="1900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/>
              <a:cs typeface="Adobe Caslon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  <p:pic>
        <p:nvPicPr>
          <p:cNvPr id="7" name="Content Placeholder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607" y="2724341"/>
            <a:ext cx="6348299" cy="339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57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8947"/>
            <a:ext cx="7772400" cy="988601"/>
          </a:xfrm>
        </p:spPr>
        <p:txBody>
          <a:bodyPr>
            <a:normAutofit fontScale="90000"/>
          </a:bodyPr>
          <a:lstStyle/>
          <a:p>
            <a:r>
              <a:rPr lang="en-AU" sz="3200" b="1" dirty="0" smtClean="0">
                <a:latin typeface="Adobe Caslon Pro"/>
              </a:rPr>
              <a:t>The NAB and</a:t>
            </a:r>
            <a:br>
              <a:rPr lang="en-AU" sz="3200" b="1" dirty="0" smtClean="0">
                <a:latin typeface="Adobe Caslon Pro"/>
              </a:rPr>
            </a:br>
            <a:r>
              <a:rPr lang="en-AU" sz="3200" b="1" dirty="0" smtClean="0">
                <a:latin typeface="Adobe Caslon Pro"/>
              </a:rPr>
              <a:t>UNFCCC Taskforce</a:t>
            </a:r>
            <a:endParaRPr lang="en-AU" sz="3200" b="1" dirty="0">
              <a:latin typeface="Adobe Caslon Pro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7201" y="474530"/>
            <a:ext cx="988797" cy="10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nab 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474" y="461162"/>
            <a:ext cx="1292726" cy="1292726"/>
          </a:xfrm>
          <a:prstGeom prst="rect">
            <a:avLst/>
          </a:prstGeo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1" y="2116220"/>
            <a:ext cx="7772400" cy="3993891"/>
          </a:xfrm>
        </p:spPr>
        <p:txBody>
          <a:bodyPr>
            <a:normAutofit/>
          </a:bodyPr>
          <a:lstStyle/>
          <a:p>
            <a:pPr marL="342900" indent="-342900" algn="l">
              <a:spcAft>
                <a:spcPts val="600"/>
              </a:spcAft>
              <a:buFont typeface="Arial"/>
              <a:buChar char="•"/>
            </a:pPr>
            <a:r>
              <a:rPr lang="en-A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Under its 2017 Work Programme, the Taskforce is working to: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Increase the diversity of representation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on the COP23 Delegation, by recruiting representatives from civil society, private sector and academia;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Enhance collaboration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between Vanuatu and other Pacific Island nations, including Fiji as incoming President of COP23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Improve delegate reporting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after all meetings under the UNFCCC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Facilitate the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development of national position papers and submissions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Ensure that all UNFCCC activities are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aligned with the National Sustainable Development Plan </a:t>
            </a: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(NSDP) and CCDRR Policy</a:t>
            </a:r>
          </a:p>
          <a:p>
            <a:pPr marL="800100" lvl="1" indent="-342900" algn="l">
              <a:spcAft>
                <a:spcPts val="600"/>
              </a:spcAft>
              <a:buFont typeface="Arial"/>
              <a:buChar char="•"/>
            </a:pPr>
            <a:r>
              <a:rPr lang="en-A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Improve planning for the 2018 Facilitative Dialogue and COP24 through </a:t>
            </a:r>
            <a:r>
              <a:rPr lang="en-A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/>
                <a:cs typeface="Adobe Caslon Pro"/>
              </a:rPr>
              <a:t>improved reporting and delegate debriefs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0066" y="6336077"/>
            <a:ext cx="4036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dobe Caslon Pro"/>
                <a:cs typeface="Adobe Caslon Pro"/>
              </a:rPr>
              <a:t>UNFCCC Taskforce  |  COP23  |  DT01_Induction</a:t>
            </a:r>
            <a:endParaRPr lang="en-AU" sz="1200" b="1" dirty="0">
              <a:solidFill>
                <a:schemeClr val="tx1">
                  <a:lumMod val="50000"/>
                  <a:lumOff val="50000"/>
                </a:schemeClr>
              </a:solidFill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95973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1440</Words>
  <Application>Microsoft Macintosh PowerPoint</Application>
  <PresentationFormat>On-screen Show (4:3)</PresentationFormat>
  <Paragraphs>184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COP23  Delegate Induction</vt:lpstr>
      <vt:lpstr>Introductions</vt:lpstr>
      <vt:lpstr>Introductions</vt:lpstr>
      <vt:lpstr>Republic of Vanuatu Delegation to COP23</vt:lpstr>
      <vt:lpstr>Thematic Work Groups</vt:lpstr>
      <vt:lpstr>The NAB and UNFCCC Taskforce</vt:lpstr>
      <vt:lpstr>The NAB and UNFCCC Taskforce</vt:lpstr>
      <vt:lpstr>The NAB and UNFCCC Taskforce</vt:lpstr>
      <vt:lpstr>The NAB and UNFCCC Taskforce</vt:lpstr>
      <vt:lpstr>Expectations</vt:lpstr>
      <vt:lpstr>Expectations</vt:lpstr>
      <vt:lpstr>Expectations</vt:lpstr>
      <vt:lpstr>Training Schedule</vt:lpstr>
      <vt:lpstr>Delegate Calendar</vt:lpstr>
      <vt:lpstr>Questions?</vt:lpstr>
      <vt:lpstr>Next delegate training !  Monday 28 August</vt:lpstr>
      <vt:lpstr>Key contacts: Chair of UNFCCC Taskforce: Sanlan Williams Strategic Manager of NAB Sec: Anna Bule NAB Sec: nab@meteo.gov.vu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COP23  Delegate Induction</dc:title>
  <dc:creator>Kate Donnelly</dc:creator>
  <cp:lastModifiedBy>Kate Donnelly</cp:lastModifiedBy>
  <cp:revision>204</cp:revision>
  <dcterms:created xsi:type="dcterms:W3CDTF">2017-08-08T22:50:08Z</dcterms:created>
  <dcterms:modified xsi:type="dcterms:W3CDTF">2017-08-09T21:22:04Z</dcterms:modified>
</cp:coreProperties>
</file>