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58" r:id="rId4"/>
    <p:sldId id="282" r:id="rId5"/>
    <p:sldId id="283" r:id="rId6"/>
    <p:sldId id="281" r:id="rId7"/>
    <p:sldId id="261" r:id="rId8"/>
    <p:sldId id="271" r:id="rId9"/>
    <p:sldId id="274" r:id="rId10"/>
    <p:sldId id="275" r:id="rId11"/>
    <p:sldId id="277" r:id="rId12"/>
    <p:sldId id="279" r:id="rId13"/>
    <p:sldId id="278" r:id="rId14"/>
    <p:sldId id="300" r:id="rId15"/>
    <p:sldId id="272" r:id="rId16"/>
    <p:sldId id="287" r:id="rId17"/>
    <p:sldId id="289" r:id="rId18"/>
    <p:sldId id="266" r:id="rId19"/>
    <p:sldId id="276" r:id="rId20"/>
    <p:sldId id="284" r:id="rId21"/>
    <p:sldId id="286" r:id="rId22"/>
    <p:sldId id="285" r:id="rId23"/>
    <p:sldId id="291" r:id="rId24"/>
    <p:sldId id="288" r:id="rId25"/>
    <p:sldId id="264" r:id="rId26"/>
    <p:sldId id="262" r:id="rId27"/>
    <p:sldId id="292" r:id="rId28"/>
    <p:sldId id="265" r:id="rId29"/>
    <p:sldId id="295" r:id="rId30"/>
    <p:sldId id="293" r:id="rId31"/>
    <p:sldId id="296" r:id="rId32"/>
    <p:sldId id="297" r:id="rId33"/>
    <p:sldId id="298" r:id="rId34"/>
    <p:sldId id="268" r:id="rId35"/>
    <p:sldId id="299" r:id="rId36"/>
    <p:sldId id="269" r:id="rId37"/>
    <p:sldId id="270"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881" autoAdjust="0"/>
    <p:restoredTop sz="87179" autoAdjust="0"/>
  </p:normalViewPr>
  <p:slideViewPr>
    <p:cSldViewPr snapToGrid="0" snapToObjects="1">
      <p:cViewPr varScale="1">
        <p:scale>
          <a:sx n="77" d="100"/>
          <a:sy n="77" d="100"/>
        </p:scale>
        <p:origin x="-112" y="-4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32FBBE-01DA-DA4C-AC91-1AF92AFA8B0B}" type="datetimeFigureOut">
              <a:rPr lang="en-US" smtClean="0"/>
              <a:t>1/09/17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66AE3E-3C29-6F4E-8231-61B12FEC2507}" type="slidenum">
              <a:rPr lang="en-AU" smtClean="0"/>
              <a:t>‹#›</a:t>
            </a:fld>
            <a:endParaRPr lang="en-AU"/>
          </a:p>
        </p:txBody>
      </p:sp>
    </p:spTree>
    <p:extLst>
      <p:ext uri="{BB962C8B-B14F-4D97-AF65-F5344CB8AC3E}">
        <p14:creationId xmlns:p14="http://schemas.microsoft.com/office/powerpoint/2010/main" val="11543483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AU" dirty="0" smtClean="0"/>
              <a:t>Especially</a:t>
            </a:r>
            <a:r>
              <a:rPr lang="en-AU" baseline="0" dirty="0" smtClean="0"/>
              <a:t> i</a:t>
            </a:r>
            <a:r>
              <a:rPr lang="en-AU" dirty="0" smtClean="0"/>
              <a:t>mportant</a:t>
            </a:r>
            <a:r>
              <a:rPr lang="en-AU" baseline="0" dirty="0" smtClean="0"/>
              <a:t> that people who missed the Induction are able to introduce themselves to the rest of the delegation</a:t>
            </a:r>
            <a:endParaRPr lang="en-AU" dirty="0" smtClean="0"/>
          </a:p>
          <a:p>
            <a:pPr marL="171450" indent="-171450">
              <a:buFont typeface="Arial"/>
              <a:buChar char="•"/>
            </a:pPr>
            <a:r>
              <a:rPr lang="en-AU" dirty="0" smtClean="0"/>
              <a:t>Go around the circle</a:t>
            </a:r>
            <a:r>
              <a:rPr lang="en-US" baseline="0" dirty="0" smtClean="0"/>
              <a:t> until everyone has answered </a:t>
            </a:r>
          </a:p>
        </p:txBody>
      </p:sp>
      <p:sp>
        <p:nvSpPr>
          <p:cNvPr id="4" name="Slide Number Placeholder 3"/>
          <p:cNvSpPr>
            <a:spLocks noGrp="1"/>
          </p:cNvSpPr>
          <p:nvPr>
            <p:ph type="sldNum" sz="quarter" idx="10"/>
          </p:nvPr>
        </p:nvSpPr>
        <p:spPr/>
        <p:txBody>
          <a:bodyPr/>
          <a:lstStyle/>
          <a:p>
            <a:fld id="{E266AE3E-3C29-6F4E-8231-61B12FEC2507}" type="slidenum">
              <a:rPr lang="en-AU" smtClean="0"/>
              <a:t>2</a:t>
            </a:fld>
            <a:endParaRPr lang="en-AU"/>
          </a:p>
        </p:txBody>
      </p:sp>
    </p:spTree>
    <p:extLst>
      <p:ext uri="{BB962C8B-B14F-4D97-AF65-F5344CB8AC3E}">
        <p14:creationId xmlns:p14="http://schemas.microsoft.com/office/powerpoint/2010/main" val="128781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11</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12</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13</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14</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AU" sz="1100" baseline="0" dirty="0" smtClean="0"/>
              <a:t>The COP, CMP, CMA, SBSTA, SBI and APA are each responsible for different topics under the UNFCCC, and so each have their own agenda at COP23</a:t>
            </a:r>
          </a:p>
          <a:p>
            <a:pPr marL="171450" indent="-171450">
              <a:buFont typeface="Arial"/>
              <a:buChar char="•"/>
            </a:pPr>
            <a:r>
              <a:rPr lang="en-AU" sz="1100" baseline="0" dirty="0" smtClean="0"/>
              <a:t>These draft agendas are available on the COP23 Homepage: </a:t>
            </a:r>
            <a:r>
              <a:rPr lang="en-AU" sz="1100" u="sng" baseline="0" dirty="0" smtClean="0"/>
              <a:t>http://</a:t>
            </a:r>
            <a:r>
              <a:rPr lang="en-AU" sz="1100" u="sng" baseline="0" dirty="0" err="1" smtClean="0"/>
              <a:t>unfccc.int</a:t>
            </a:r>
            <a:r>
              <a:rPr lang="en-AU" sz="1100" u="sng" baseline="0" dirty="0" smtClean="0"/>
              <a:t>/2860.php </a:t>
            </a:r>
          </a:p>
        </p:txBody>
      </p:sp>
      <p:sp>
        <p:nvSpPr>
          <p:cNvPr id="4" name="Slide Number Placeholder 3"/>
          <p:cNvSpPr>
            <a:spLocks noGrp="1"/>
          </p:cNvSpPr>
          <p:nvPr>
            <p:ph type="sldNum" sz="quarter" idx="10"/>
          </p:nvPr>
        </p:nvSpPr>
        <p:spPr/>
        <p:txBody>
          <a:bodyPr/>
          <a:lstStyle/>
          <a:p>
            <a:fld id="{E266AE3E-3C29-6F4E-8231-61B12FEC2507}" type="slidenum">
              <a:rPr lang="en-AU" smtClean="0"/>
              <a:t>15</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AU" sz="1100" baseline="0" dirty="0" smtClean="0"/>
          </a:p>
          <a:p>
            <a:pPr marL="0" indent="0">
              <a:buFont typeface="Arial"/>
              <a:buNone/>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16</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AU" sz="1100" u="sng"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17</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18</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19</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20</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266AE3E-3C29-6F4E-8231-61B12FEC2507}" type="slidenum">
              <a:rPr lang="en-AU" smtClean="0"/>
              <a:t>3</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AU" sz="1100" baseline="0" dirty="0" smtClean="0"/>
              <a:t>Can link this back to the Suva Declaration (Pacific Leaders issued it through PIDF in 2015)</a:t>
            </a:r>
          </a:p>
          <a:p>
            <a:pPr marL="171450" indent="-171450">
              <a:buFont typeface="Arial"/>
              <a:buChar char="•"/>
            </a:pPr>
            <a:r>
              <a:rPr lang="en-AU" sz="1100" baseline="0" dirty="0" smtClean="0"/>
              <a:t>And the ongoing position from AOSIS and Pacific Leaders that 1.5 is the absolute maximum warming that many low-lying countries will be able to survive;</a:t>
            </a:r>
          </a:p>
          <a:p>
            <a:pPr marL="171450" indent="-171450">
              <a:buFont typeface="Arial"/>
              <a:buChar char="•"/>
            </a:pPr>
            <a:r>
              <a:rPr lang="en-AU" sz="1100" baseline="0" dirty="0" smtClean="0"/>
              <a:t>See also 1.5 report from IPCC due 2018</a:t>
            </a:r>
          </a:p>
        </p:txBody>
      </p:sp>
      <p:sp>
        <p:nvSpPr>
          <p:cNvPr id="4" name="Slide Number Placeholder 3"/>
          <p:cNvSpPr>
            <a:spLocks noGrp="1"/>
          </p:cNvSpPr>
          <p:nvPr>
            <p:ph type="sldNum" sz="quarter" idx="10"/>
          </p:nvPr>
        </p:nvSpPr>
        <p:spPr/>
        <p:txBody>
          <a:bodyPr/>
          <a:lstStyle/>
          <a:p>
            <a:fld id="{E266AE3E-3C29-6F4E-8231-61B12FEC2507}" type="slidenum">
              <a:rPr lang="en-AU" smtClean="0"/>
              <a:t>21</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22</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AU" sz="1100" baseline="0" dirty="0" smtClean="0"/>
              <a:t>Can also note that Vanuatu MCCA PMU is developing an updated National Adaptation Plan with support from GCF Readiness and UNEP</a:t>
            </a:r>
          </a:p>
          <a:p>
            <a:pPr marL="171450" indent="-171450">
              <a:buFont typeface="Arial"/>
              <a:buChar char="•"/>
            </a:pPr>
            <a:r>
              <a:rPr lang="en-AU" sz="1100" baseline="0" dirty="0" smtClean="0"/>
              <a:t>Need to get an update on this – can we ask Brian to come and deliver 5 minutes on the NAP?</a:t>
            </a:r>
          </a:p>
        </p:txBody>
      </p:sp>
      <p:sp>
        <p:nvSpPr>
          <p:cNvPr id="4" name="Slide Number Placeholder 3"/>
          <p:cNvSpPr>
            <a:spLocks noGrp="1"/>
          </p:cNvSpPr>
          <p:nvPr>
            <p:ph type="sldNum" sz="quarter" idx="10"/>
          </p:nvPr>
        </p:nvSpPr>
        <p:spPr/>
        <p:txBody>
          <a:bodyPr/>
          <a:lstStyle/>
          <a:p>
            <a:fld id="{E266AE3E-3C29-6F4E-8231-61B12FEC2507}" type="slidenum">
              <a:rPr lang="en-AU" smtClean="0"/>
              <a:t>23</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24</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25</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26</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27</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28</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29</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AU" sz="1100" baseline="0" dirty="0" smtClean="0"/>
              <a:t>Define </a:t>
            </a:r>
            <a:r>
              <a:rPr lang="en-AU" sz="1100" b="1" baseline="0" dirty="0" smtClean="0"/>
              <a:t>submission</a:t>
            </a:r>
            <a:r>
              <a:rPr lang="en-AU" sz="1100" b="0" baseline="0" dirty="0" smtClean="0"/>
              <a:t> under the UNFCCC – what can it encompass, who is responsible for uploading it, how are they used in the context of the negotiations?</a:t>
            </a: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30</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266AE3E-3C29-6F4E-8231-61B12FEC2507}" type="slidenum">
              <a:rPr lang="en-AU" smtClean="0"/>
              <a:t>4</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31</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32</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33</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34</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35</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36</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37</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266AE3E-3C29-6F4E-8231-61B12FEC2507}" type="slidenum">
              <a:rPr lang="en-AU" smtClean="0"/>
              <a:t>5</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6</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7</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8</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AU" sz="1100" b="1" baseline="0" dirty="0" smtClean="0"/>
              <a:t>CBDR</a:t>
            </a:r>
            <a:r>
              <a:rPr lang="en-AU" sz="1100" baseline="0" dirty="0" smtClean="0"/>
              <a:t> is a very important legal principle, which recognises that climate change is a common problem </a:t>
            </a:r>
            <a:r>
              <a:rPr lang="en-AU" sz="1100" i="1" baseline="0" dirty="0" smtClean="0"/>
              <a:t>but</a:t>
            </a:r>
            <a:r>
              <a:rPr lang="en-AU" sz="1100" i="0" baseline="0" dirty="0" smtClean="0"/>
              <a:t> that developed countries should adopt the main burden of mitigating its adverse impacts and funding adaptation. This is because the historic emissions of developed countries are primarily responsible for global warming</a:t>
            </a:r>
          </a:p>
          <a:p>
            <a:pPr marL="171450" indent="-171450">
              <a:buFont typeface="Arial"/>
              <a:buChar char="•"/>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9</a:t>
            </a:fld>
            <a:endParaRPr lang="en-AU"/>
          </a:p>
        </p:txBody>
      </p:sp>
    </p:spTree>
    <p:extLst>
      <p:ext uri="{BB962C8B-B14F-4D97-AF65-F5344CB8AC3E}">
        <p14:creationId xmlns:p14="http://schemas.microsoft.com/office/powerpoint/2010/main" val="132725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AU" sz="1100" baseline="0" dirty="0" smtClean="0"/>
          </a:p>
        </p:txBody>
      </p:sp>
      <p:sp>
        <p:nvSpPr>
          <p:cNvPr id="4" name="Slide Number Placeholder 3"/>
          <p:cNvSpPr>
            <a:spLocks noGrp="1"/>
          </p:cNvSpPr>
          <p:nvPr>
            <p:ph type="sldNum" sz="quarter" idx="10"/>
          </p:nvPr>
        </p:nvSpPr>
        <p:spPr/>
        <p:txBody>
          <a:bodyPr/>
          <a:lstStyle/>
          <a:p>
            <a:fld id="{E266AE3E-3C29-6F4E-8231-61B12FEC2507}" type="slidenum">
              <a:rPr lang="en-AU" smtClean="0"/>
              <a:t>10</a:t>
            </a:fld>
            <a:endParaRPr lang="en-AU"/>
          </a:p>
        </p:txBody>
      </p:sp>
    </p:spTree>
    <p:extLst>
      <p:ext uri="{BB962C8B-B14F-4D97-AF65-F5344CB8AC3E}">
        <p14:creationId xmlns:p14="http://schemas.microsoft.com/office/powerpoint/2010/main" val="132725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CAB5B14D-E7C0-CD4F-A272-A5138CCEE4BD}" type="datetimeFigureOut">
              <a:rPr lang="en-US" smtClean="0"/>
              <a:t>1/09/17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1537A0B-F159-9D46-A131-B80AE5AD613A}" type="slidenum">
              <a:rPr lang="en-AU" smtClean="0"/>
              <a:t>‹#›</a:t>
            </a:fld>
            <a:endParaRPr lang="en-AU"/>
          </a:p>
        </p:txBody>
      </p:sp>
    </p:spTree>
    <p:extLst>
      <p:ext uri="{BB962C8B-B14F-4D97-AF65-F5344CB8AC3E}">
        <p14:creationId xmlns:p14="http://schemas.microsoft.com/office/powerpoint/2010/main" val="1677607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AB5B14D-E7C0-CD4F-A272-A5138CCEE4BD}" type="datetimeFigureOut">
              <a:rPr lang="en-US" smtClean="0"/>
              <a:t>1/09/17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1537A0B-F159-9D46-A131-B80AE5AD613A}" type="slidenum">
              <a:rPr lang="en-AU" smtClean="0"/>
              <a:t>‹#›</a:t>
            </a:fld>
            <a:endParaRPr lang="en-AU"/>
          </a:p>
        </p:txBody>
      </p:sp>
    </p:spTree>
    <p:extLst>
      <p:ext uri="{BB962C8B-B14F-4D97-AF65-F5344CB8AC3E}">
        <p14:creationId xmlns:p14="http://schemas.microsoft.com/office/powerpoint/2010/main" val="417896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AB5B14D-E7C0-CD4F-A272-A5138CCEE4BD}" type="datetimeFigureOut">
              <a:rPr lang="en-US" smtClean="0"/>
              <a:t>1/09/17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1537A0B-F159-9D46-A131-B80AE5AD613A}" type="slidenum">
              <a:rPr lang="en-AU" smtClean="0"/>
              <a:t>‹#›</a:t>
            </a:fld>
            <a:endParaRPr lang="en-AU"/>
          </a:p>
        </p:txBody>
      </p:sp>
    </p:spTree>
    <p:extLst>
      <p:ext uri="{BB962C8B-B14F-4D97-AF65-F5344CB8AC3E}">
        <p14:creationId xmlns:p14="http://schemas.microsoft.com/office/powerpoint/2010/main" val="268408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AB5B14D-E7C0-CD4F-A272-A5138CCEE4BD}" type="datetimeFigureOut">
              <a:rPr lang="en-US" smtClean="0"/>
              <a:t>1/09/17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1537A0B-F159-9D46-A131-B80AE5AD613A}" type="slidenum">
              <a:rPr lang="en-AU" smtClean="0"/>
              <a:t>‹#›</a:t>
            </a:fld>
            <a:endParaRPr lang="en-AU"/>
          </a:p>
        </p:txBody>
      </p:sp>
    </p:spTree>
    <p:extLst>
      <p:ext uri="{BB962C8B-B14F-4D97-AF65-F5344CB8AC3E}">
        <p14:creationId xmlns:p14="http://schemas.microsoft.com/office/powerpoint/2010/main" val="214221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B5B14D-E7C0-CD4F-A272-A5138CCEE4BD}" type="datetimeFigureOut">
              <a:rPr lang="en-US" smtClean="0"/>
              <a:t>1/09/17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1537A0B-F159-9D46-A131-B80AE5AD613A}" type="slidenum">
              <a:rPr lang="en-AU" smtClean="0"/>
              <a:t>‹#›</a:t>
            </a:fld>
            <a:endParaRPr lang="en-AU"/>
          </a:p>
        </p:txBody>
      </p:sp>
    </p:spTree>
    <p:extLst>
      <p:ext uri="{BB962C8B-B14F-4D97-AF65-F5344CB8AC3E}">
        <p14:creationId xmlns:p14="http://schemas.microsoft.com/office/powerpoint/2010/main" val="289945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AB5B14D-E7C0-CD4F-A272-A5138CCEE4BD}" type="datetimeFigureOut">
              <a:rPr lang="en-US" smtClean="0"/>
              <a:t>1/09/17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1537A0B-F159-9D46-A131-B80AE5AD613A}" type="slidenum">
              <a:rPr lang="en-AU" smtClean="0"/>
              <a:t>‹#›</a:t>
            </a:fld>
            <a:endParaRPr lang="en-AU"/>
          </a:p>
        </p:txBody>
      </p:sp>
    </p:spTree>
    <p:extLst>
      <p:ext uri="{BB962C8B-B14F-4D97-AF65-F5344CB8AC3E}">
        <p14:creationId xmlns:p14="http://schemas.microsoft.com/office/powerpoint/2010/main" val="1328125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CAB5B14D-E7C0-CD4F-A272-A5138CCEE4BD}" type="datetimeFigureOut">
              <a:rPr lang="en-US" smtClean="0"/>
              <a:t>1/09/17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1537A0B-F159-9D46-A131-B80AE5AD613A}" type="slidenum">
              <a:rPr lang="en-AU" smtClean="0"/>
              <a:t>‹#›</a:t>
            </a:fld>
            <a:endParaRPr lang="en-AU"/>
          </a:p>
        </p:txBody>
      </p:sp>
    </p:spTree>
    <p:extLst>
      <p:ext uri="{BB962C8B-B14F-4D97-AF65-F5344CB8AC3E}">
        <p14:creationId xmlns:p14="http://schemas.microsoft.com/office/powerpoint/2010/main" val="3400352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AB5B14D-E7C0-CD4F-A272-A5138CCEE4BD}" type="datetimeFigureOut">
              <a:rPr lang="en-US" smtClean="0"/>
              <a:t>1/09/17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1537A0B-F159-9D46-A131-B80AE5AD613A}" type="slidenum">
              <a:rPr lang="en-AU" smtClean="0"/>
              <a:t>‹#›</a:t>
            </a:fld>
            <a:endParaRPr lang="en-AU"/>
          </a:p>
        </p:txBody>
      </p:sp>
    </p:spTree>
    <p:extLst>
      <p:ext uri="{BB962C8B-B14F-4D97-AF65-F5344CB8AC3E}">
        <p14:creationId xmlns:p14="http://schemas.microsoft.com/office/powerpoint/2010/main" val="32982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5B14D-E7C0-CD4F-A272-A5138CCEE4BD}" type="datetimeFigureOut">
              <a:rPr lang="en-US" smtClean="0"/>
              <a:t>1/09/17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1537A0B-F159-9D46-A131-B80AE5AD613A}" type="slidenum">
              <a:rPr lang="en-AU" smtClean="0"/>
              <a:t>‹#›</a:t>
            </a:fld>
            <a:endParaRPr lang="en-AU"/>
          </a:p>
        </p:txBody>
      </p:sp>
    </p:spTree>
    <p:extLst>
      <p:ext uri="{BB962C8B-B14F-4D97-AF65-F5344CB8AC3E}">
        <p14:creationId xmlns:p14="http://schemas.microsoft.com/office/powerpoint/2010/main" val="3090079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5B14D-E7C0-CD4F-A272-A5138CCEE4BD}" type="datetimeFigureOut">
              <a:rPr lang="en-US" smtClean="0"/>
              <a:t>1/09/17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1537A0B-F159-9D46-A131-B80AE5AD613A}" type="slidenum">
              <a:rPr lang="en-AU" smtClean="0"/>
              <a:t>‹#›</a:t>
            </a:fld>
            <a:endParaRPr lang="en-AU"/>
          </a:p>
        </p:txBody>
      </p:sp>
    </p:spTree>
    <p:extLst>
      <p:ext uri="{BB962C8B-B14F-4D97-AF65-F5344CB8AC3E}">
        <p14:creationId xmlns:p14="http://schemas.microsoft.com/office/powerpoint/2010/main" val="3858900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5B14D-E7C0-CD4F-A272-A5138CCEE4BD}" type="datetimeFigureOut">
              <a:rPr lang="en-US" smtClean="0"/>
              <a:t>1/09/17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1537A0B-F159-9D46-A131-B80AE5AD613A}" type="slidenum">
              <a:rPr lang="en-AU" smtClean="0"/>
              <a:t>‹#›</a:t>
            </a:fld>
            <a:endParaRPr lang="en-AU"/>
          </a:p>
        </p:txBody>
      </p:sp>
    </p:spTree>
    <p:extLst>
      <p:ext uri="{BB962C8B-B14F-4D97-AF65-F5344CB8AC3E}">
        <p14:creationId xmlns:p14="http://schemas.microsoft.com/office/powerpoint/2010/main" val="40368512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5B14D-E7C0-CD4F-A272-A5138CCEE4BD}" type="datetimeFigureOut">
              <a:rPr lang="en-US" smtClean="0"/>
              <a:t>1/09/17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37A0B-F159-9D46-A131-B80AE5AD613A}" type="slidenum">
              <a:rPr lang="en-AU" smtClean="0"/>
              <a:t>‹#›</a:t>
            </a:fld>
            <a:endParaRPr lang="en-AU"/>
          </a:p>
        </p:txBody>
      </p:sp>
    </p:spTree>
    <p:extLst>
      <p:ext uri="{BB962C8B-B14F-4D97-AF65-F5344CB8AC3E}">
        <p14:creationId xmlns:p14="http://schemas.microsoft.com/office/powerpoint/2010/main" val="608783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hyperlink" Target="http://unfccc.int/parties_and_observers/items/2704.php" TargetMode="External"/><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hyperlink" Target="http://unfccc.int/files/meetings/bonn_nov_2017/application/pdf/cop23_pa_web.pdf" TargetMode="External"/><Relationship Id="rId6" Type="http://schemas.openxmlformats.org/officeDocument/2006/relationships/hyperlink" Target="http://unfccc.int/files/meetings/bonn_nov_2017/application/pdf/apa_1_4_agenda.pdf" TargetMode="External"/><Relationship Id="rId7" Type="http://schemas.openxmlformats.org/officeDocument/2006/relationships/hyperlink" Target="http://unfccc.int/files/meetings/bonn_nov_2017/application/pdf/sbi_47_provisional_agenda.pdf" TargetMode="External"/><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hyperlink" Target="http://www.ipcc.ch/" TargetMode="External"/><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hyperlink" Target="http://unfccc.int/kyoto_protocol/items/2830.php" TargetMode="External"/><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hyperlink" Target="http://unfccc.int/paris_agreement/items/9485.php" TargetMode="External"/><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hyperlink" Target="http://unfccc.int/meetings/bonn_may_2017/meeting/10076.php" TargetMode="External"/><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hyperlink" Target="http://unfccc.int/parties_and_observers/parties/negotiating_groups/items/2714.php" TargetMode="External"/><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hyperlink" Target="http://unfccc.int/meetings/bonn_may_2017/meeting/10076.php" TargetMode="External"/><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hyperlink" Target="http://www4.unfccc.int/submissions/SitePages/sessions.aspx" TargetMode="External"/><Relationship Id="rId6" Type="http://schemas.openxmlformats.org/officeDocument/2006/relationships/image" Target="../media/image7.png"/><Relationship Id="rId7" Type="http://schemas.openxmlformats.org/officeDocument/2006/relationships/hyperlink" Target="https://drive.google.com/open?id=0B0nbIK38FRcsQXJMMEhlUDdFVkU" TargetMode="External"/><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hyperlink" Target="mailto:vanuatuunfccc@gmail.com" TargetMode="External"/><Relationship Id="rId6" Type="http://schemas.openxmlformats.org/officeDocument/2006/relationships/hyperlink" Target="mailto:nab@meteo.gov.vu" TargetMode="External"/><Relationship Id="rId7"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hyperlink" Target="mailto:nab@meteo.gov.vu" TargetMode="External"/><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hyperlink" Target="https://drive.google.com/open?id=0B0nbIK38FRcsNzFBRGhxRVlBdW8" TargetMode="External"/><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hyperlink" Target="https://www.ipcc.ch/ipccreports/tar/wg1/fig1-1.htm" TargetMode="External"/><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53320"/>
            <a:ext cx="7772400" cy="1790674"/>
          </a:xfrm>
        </p:spPr>
        <p:txBody>
          <a:bodyPr>
            <a:normAutofit fontScale="90000"/>
          </a:bodyPr>
          <a:lstStyle/>
          <a:p>
            <a:pPr>
              <a:lnSpc>
                <a:spcPct val="130000"/>
              </a:lnSpc>
              <a:spcAft>
                <a:spcPts val="500"/>
              </a:spcAft>
            </a:pPr>
            <a:r>
              <a:rPr lang="en-AU" dirty="0" smtClean="0">
                <a:latin typeface="Adobe Caslon Pro"/>
              </a:rPr>
              <a:t>COP23 Training Series</a:t>
            </a:r>
            <a:br>
              <a:rPr lang="en-AU" dirty="0" smtClean="0">
                <a:latin typeface="Adobe Caslon Pro"/>
              </a:rPr>
            </a:br>
            <a:r>
              <a:rPr lang="en-AU" b="1" dirty="0" smtClean="0">
                <a:solidFill>
                  <a:srgbClr val="4BACC6"/>
                </a:solidFill>
                <a:latin typeface="Adobe Caslon Pro"/>
              </a:rPr>
              <a:t>Introduction to the UNFCCC</a:t>
            </a:r>
            <a:endParaRPr lang="en-AU" b="1" dirty="0">
              <a:solidFill>
                <a:srgbClr val="4BACC6"/>
              </a:solidFill>
              <a:latin typeface="Adobe Caslon Pro"/>
            </a:endParaRPr>
          </a:p>
        </p:txBody>
      </p:sp>
      <p:sp>
        <p:nvSpPr>
          <p:cNvPr id="3" name="Subtitle 2"/>
          <p:cNvSpPr>
            <a:spLocks noGrp="1"/>
          </p:cNvSpPr>
          <p:nvPr>
            <p:ph type="subTitle" idx="1"/>
          </p:nvPr>
        </p:nvSpPr>
        <p:spPr>
          <a:xfrm>
            <a:off x="2703770" y="4276845"/>
            <a:ext cx="3796202" cy="1752600"/>
          </a:xfrm>
        </p:spPr>
        <p:txBody>
          <a:bodyPr>
            <a:normAutofit/>
          </a:bodyPr>
          <a:lstStyle/>
          <a:p>
            <a:r>
              <a:rPr lang="en-AU" sz="1750" dirty="0">
                <a:latin typeface="Adobe Caslon Pro"/>
              </a:rPr>
              <a:t>4</a:t>
            </a:r>
            <a:r>
              <a:rPr lang="en-AU" sz="1750" dirty="0" smtClean="0">
                <a:latin typeface="Adobe Caslon Pro"/>
              </a:rPr>
              <a:t> September 2017</a:t>
            </a:r>
          </a:p>
          <a:p>
            <a:r>
              <a:rPr lang="en-AU" sz="1750" dirty="0" smtClean="0">
                <a:latin typeface="Adobe Caslon Pro"/>
              </a:rPr>
              <a:t>Vanuatu Meteorological &amp; Geo-Hazards Conference Room</a:t>
            </a:r>
          </a:p>
          <a:p>
            <a:r>
              <a:rPr lang="en-AU" sz="1750" dirty="0" smtClean="0">
                <a:latin typeface="Adobe Caslon Pro"/>
              </a:rPr>
              <a:t>2:00 – </a:t>
            </a:r>
            <a:r>
              <a:rPr lang="en-AU" sz="1750" dirty="0">
                <a:latin typeface="Adobe Caslon Pro"/>
              </a:rPr>
              <a:t>4</a:t>
            </a:r>
            <a:r>
              <a:rPr lang="en-AU" sz="1750" dirty="0" smtClean="0">
                <a:latin typeface="Adobe Caslon Pro"/>
              </a:rPr>
              <a:t>:00pm</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bwMode="auto">
          <a:xfrm>
            <a:off x="741620" y="474530"/>
            <a:ext cx="1309762" cy="1519009"/>
          </a:xfrm>
          <a:prstGeom prst="rect">
            <a:avLst/>
          </a:prstGeom>
          <a:noFill/>
          <a:ln>
            <a:noFill/>
          </a:ln>
        </p:spPr>
      </p:pic>
      <p:pic>
        <p:nvPicPr>
          <p:cNvPr id="6" name="Picture 5" descr="nab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3365" y="474530"/>
            <a:ext cx="1778790" cy="1778790"/>
          </a:xfrm>
          <a:prstGeom prst="rect">
            <a:avLst/>
          </a:prstGeom>
        </p:spPr>
      </p:pic>
    </p:spTree>
    <p:extLst>
      <p:ext uri="{BB962C8B-B14F-4D97-AF65-F5344CB8AC3E}">
        <p14:creationId xmlns:p14="http://schemas.microsoft.com/office/powerpoint/2010/main" val="29324923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3" name="Rectangle 2"/>
          <p:cNvSpPr/>
          <p:nvPr/>
        </p:nvSpPr>
        <p:spPr>
          <a:xfrm>
            <a:off x="1435621" y="2346795"/>
            <a:ext cx="6208889" cy="1561453"/>
          </a:xfrm>
          <a:prstGeom prst="rect">
            <a:avLst/>
          </a:prstGeom>
        </p:spPr>
        <p:txBody>
          <a:bodyPr wrap="square">
            <a:spAutoFit/>
          </a:bodyPr>
          <a:lstStyle/>
          <a:p>
            <a:pPr marL="82550" algn="just">
              <a:lnSpc>
                <a:spcPct val="120000"/>
              </a:lnSpc>
              <a:spcAft>
                <a:spcPts val="600"/>
              </a:spcAft>
            </a:pPr>
            <a:r>
              <a:rPr lang="en-AU" sz="1600" dirty="0">
                <a:latin typeface="Adobe Caslon Pro"/>
                <a:cs typeface="Adobe Caslon Pro"/>
              </a:rPr>
              <a:t>4</a:t>
            </a:r>
            <a:r>
              <a:rPr lang="en-AU" sz="1600" dirty="0" smtClean="0">
                <a:latin typeface="Adobe Caslon Pro"/>
                <a:cs typeface="Adobe Caslon Pro"/>
              </a:rPr>
              <a:t>. </a:t>
            </a:r>
            <a:r>
              <a:rPr lang="en-AU" sz="1600" b="1" dirty="0" smtClean="0">
                <a:solidFill>
                  <a:srgbClr val="4BACC6"/>
                </a:solidFill>
                <a:latin typeface="Adobe Caslon Pro"/>
                <a:cs typeface="Adobe Caslon Pro"/>
              </a:rPr>
              <a:t>Parties have a right to</a:t>
            </a:r>
            <a:r>
              <a:rPr lang="en-AU" sz="1600" dirty="0" smtClean="0">
                <a:latin typeface="Adobe Caslon Pro"/>
                <a:cs typeface="Adobe Caslon Pro"/>
              </a:rPr>
              <a:t>, and should, </a:t>
            </a:r>
            <a:r>
              <a:rPr lang="en-AU" sz="1600" b="1" dirty="0" smtClean="0">
                <a:solidFill>
                  <a:srgbClr val="4BACC6"/>
                </a:solidFill>
                <a:latin typeface="Adobe Caslon Pro"/>
                <a:cs typeface="Adobe Caslon Pro"/>
              </a:rPr>
              <a:t>promote sustainable development. Policies and measures</a:t>
            </a:r>
            <a:r>
              <a:rPr lang="is-IS" sz="1600" b="1" dirty="0" smtClean="0">
                <a:solidFill>
                  <a:srgbClr val="4BACC6"/>
                </a:solidFill>
                <a:latin typeface="Adobe Caslon Pro"/>
                <a:cs typeface="Adobe Caslon Pro"/>
              </a:rPr>
              <a:t>…</a:t>
            </a:r>
            <a:r>
              <a:rPr lang="en-AU" sz="1600" b="1" dirty="0" smtClean="0">
                <a:solidFill>
                  <a:srgbClr val="4BACC6"/>
                </a:solidFill>
                <a:latin typeface="Adobe Caslon Pro"/>
                <a:cs typeface="Adobe Caslon Pro"/>
              </a:rPr>
              <a:t>should be </a:t>
            </a:r>
            <a:r>
              <a:rPr lang="en-AU" sz="1600" dirty="0" smtClean="0">
                <a:latin typeface="Adobe Caslon Pro"/>
                <a:cs typeface="Adobe Caslon Pro"/>
              </a:rPr>
              <a:t>appropriate for the specific conditions of each Party and be </a:t>
            </a:r>
            <a:r>
              <a:rPr lang="en-AU" sz="1600" b="1" dirty="0" smtClean="0">
                <a:solidFill>
                  <a:srgbClr val="4BACC6"/>
                </a:solidFill>
                <a:latin typeface="Adobe Caslon Pro"/>
                <a:cs typeface="Adobe Caslon Pro"/>
              </a:rPr>
              <a:t>integrated with national development programmes</a:t>
            </a:r>
            <a:r>
              <a:rPr lang="en-AU" sz="1600" dirty="0" smtClean="0">
                <a:latin typeface="Adobe Caslon Pro"/>
                <a:cs typeface="Adobe Caslon Pro"/>
              </a:rPr>
              <a:t>, taking into account that </a:t>
            </a:r>
            <a:r>
              <a:rPr lang="en-AU" sz="1600" b="1" dirty="0" smtClean="0">
                <a:solidFill>
                  <a:srgbClr val="4BACC6"/>
                </a:solidFill>
                <a:latin typeface="Adobe Caslon Pro"/>
                <a:cs typeface="Adobe Caslon Pro"/>
              </a:rPr>
              <a:t>economic development is essential for adopting measures to address climate change.</a:t>
            </a:r>
            <a:endParaRPr lang="en-AU" sz="1600" b="1" dirty="0">
              <a:solidFill>
                <a:srgbClr val="4BACC6"/>
              </a:solidFill>
              <a:latin typeface="Adobe Caslon Pro"/>
              <a:cs typeface="Adobe Caslon Pro"/>
            </a:endParaRPr>
          </a:p>
        </p:txBody>
      </p:sp>
      <p:sp>
        <p:nvSpPr>
          <p:cNvPr id="9" name="Rectangle 8"/>
          <p:cNvSpPr/>
          <p:nvPr/>
        </p:nvSpPr>
        <p:spPr>
          <a:xfrm>
            <a:off x="1435621" y="3957921"/>
            <a:ext cx="6208889" cy="1561453"/>
          </a:xfrm>
          <a:prstGeom prst="rect">
            <a:avLst/>
          </a:prstGeom>
        </p:spPr>
        <p:txBody>
          <a:bodyPr wrap="square">
            <a:spAutoFit/>
          </a:bodyPr>
          <a:lstStyle/>
          <a:p>
            <a:pPr marL="82550" algn="just">
              <a:lnSpc>
                <a:spcPct val="120000"/>
              </a:lnSpc>
              <a:spcAft>
                <a:spcPts val="600"/>
              </a:spcAft>
            </a:pPr>
            <a:r>
              <a:rPr lang="en-AU" sz="1600" dirty="0" smtClean="0">
                <a:latin typeface="Adobe Caslon Pro"/>
                <a:cs typeface="Adobe Caslon Pro"/>
              </a:rPr>
              <a:t>5. Parties should cooperate to </a:t>
            </a:r>
            <a:r>
              <a:rPr lang="en-AU" sz="1600" b="1" dirty="0" smtClean="0">
                <a:solidFill>
                  <a:srgbClr val="4BACC6"/>
                </a:solidFill>
                <a:latin typeface="Adobe Caslon Pro"/>
                <a:cs typeface="Adobe Caslon Pro"/>
              </a:rPr>
              <a:t>promote a supportive and open international economic system </a:t>
            </a:r>
            <a:r>
              <a:rPr lang="en-AU" sz="1600" b="1" dirty="0" smtClean="0">
                <a:solidFill>
                  <a:schemeClr val="accent5"/>
                </a:solidFill>
                <a:latin typeface="Adobe Caslon Pro"/>
                <a:cs typeface="Adobe Caslon Pro"/>
              </a:rPr>
              <a:t>that would lead to sustainable economic growth and development in all parties</a:t>
            </a:r>
            <a:r>
              <a:rPr lang="en-AU" sz="1600" dirty="0" smtClean="0">
                <a:latin typeface="Adobe Caslon Pro"/>
                <a:cs typeface="Adobe Caslon Pro"/>
              </a:rPr>
              <a:t>, particularly developing country Parties, thus enabling them better to address the problems of climate change.</a:t>
            </a:r>
            <a:endParaRPr lang="en-AU" sz="1600" b="1" dirty="0">
              <a:solidFill>
                <a:srgbClr val="4BACC6"/>
              </a:solidFill>
              <a:latin typeface="Adobe Caslon Pro"/>
              <a:cs typeface="Adobe Caslon Pro"/>
            </a:endParaRPr>
          </a:p>
        </p:txBody>
      </p:sp>
      <p:sp>
        <p:nvSpPr>
          <p:cNvPr id="11" name="TextBox 10"/>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
        <p:nvSpPr>
          <p:cNvPr id="13" name="Title 1"/>
          <p:cNvSpPr txBox="1">
            <a:spLocks/>
          </p:cNvSpPr>
          <p:nvPr/>
        </p:nvSpPr>
        <p:spPr>
          <a:xfrm>
            <a:off x="685800" y="620764"/>
            <a:ext cx="7772400" cy="9886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2700" b="1" dirty="0" smtClean="0">
                <a:latin typeface="Adobe Caslon Pro"/>
              </a:rPr>
              <a:t>The UN Framework </a:t>
            </a:r>
            <a:br>
              <a:rPr lang="en-AU" sz="2700" b="1" dirty="0" smtClean="0">
                <a:latin typeface="Adobe Caslon Pro"/>
              </a:rPr>
            </a:br>
            <a:r>
              <a:rPr lang="en-AU" sz="2700" b="1" dirty="0" smtClean="0">
                <a:latin typeface="Adobe Caslon Pro"/>
              </a:rPr>
              <a:t>Convention on Climate Change</a:t>
            </a:r>
            <a:endParaRPr lang="en-AU" sz="2700" b="1" dirty="0">
              <a:latin typeface="Adobe Caslon Pro"/>
            </a:endParaRPr>
          </a:p>
        </p:txBody>
      </p:sp>
    </p:spTree>
    <p:extLst>
      <p:ext uri="{BB962C8B-B14F-4D97-AF65-F5344CB8AC3E}">
        <p14:creationId xmlns:p14="http://schemas.microsoft.com/office/powerpoint/2010/main" val="11583273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685801" y="1870008"/>
            <a:ext cx="7772400" cy="4363874"/>
          </a:xfrm>
        </p:spPr>
        <p:txBody>
          <a:bodyPr>
            <a:normAutofit/>
          </a:bodyPr>
          <a:lstStyle/>
          <a:p>
            <a:pPr algn="l">
              <a:spcAft>
                <a:spcPts val="1200"/>
              </a:spcAft>
            </a:pPr>
            <a:r>
              <a:rPr lang="is-IS" sz="1700" dirty="0" smtClean="0">
                <a:solidFill>
                  <a:schemeClr val="tx1">
                    <a:lumMod val="85000"/>
                    <a:lumOff val="15000"/>
                  </a:schemeClr>
                </a:solidFill>
                <a:latin typeface="Adobe Caslon Pro"/>
                <a:cs typeface="Adobe Caslon Pro"/>
              </a:rPr>
              <a:t>In summary, the principles of the UNFCCC recognise:</a:t>
            </a:r>
          </a:p>
          <a:p>
            <a:pPr marL="709613" indent="-342900" algn="l">
              <a:spcAft>
                <a:spcPts val="600"/>
              </a:spcAft>
              <a:buFont typeface="Arial"/>
              <a:buChar char="•"/>
            </a:pPr>
            <a:r>
              <a:rPr lang="is-IS" sz="1700" dirty="0" smtClean="0">
                <a:solidFill>
                  <a:schemeClr val="tx1">
                    <a:lumMod val="85000"/>
                    <a:lumOff val="15000"/>
                  </a:schemeClr>
                </a:solidFill>
                <a:latin typeface="Adobe Caslon Pro"/>
                <a:cs typeface="Adobe Caslon Pro"/>
              </a:rPr>
              <a:t>That all coutries rely on </a:t>
            </a:r>
            <a:r>
              <a:rPr lang="is-IS" sz="1700" b="1" dirty="0" smtClean="0">
                <a:solidFill>
                  <a:srgbClr val="4BACC6"/>
                </a:solidFill>
                <a:latin typeface="Adobe Caslon Pro"/>
                <a:cs typeface="Adobe Caslon Pro"/>
              </a:rPr>
              <a:t>a safe climate </a:t>
            </a:r>
            <a:r>
              <a:rPr lang="is-IS" sz="1700" b="1" dirty="0" smtClean="0">
                <a:solidFill>
                  <a:schemeClr val="tx1">
                    <a:lumMod val="85000"/>
                    <a:lumOff val="15000"/>
                  </a:schemeClr>
                </a:solidFill>
                <a:latin typeface="Adobe Caslon Pro"/>
                <a:cs typeface="Adobe Caslon Pro"/>
              </a:rPr>
              <a:t>and </a:t>
            </a:r>
            <a:r>
              <a:rPr lang="is-IS" sz="1700" b="1" dirty="0" smtClean="0">
                <a:solidFill>
                  <a:srgbClr val="4BACC6"/>
                </a:solidFill>
                <a:latin typeface="Adobe Caslon Pro"/>
                <a:cs typeface="Adobe Caslon Pro"/>
              </a:rPr>
              <a:t>sustainable economies</a:t>
            </a:r>
            <a:r>
              <a:rPr lang="is-IS" sz="1700" dirty="0" smtClean="0">
                <a:solidFill>
                  <a:schemeClr val="tx1">
                    <a:lumMod val="85000"/>
                    <a:lumOff val="15000"/>
                  </a:schemeClr>
                </a:solidFill>
                <a:latin typeface="Adobe Caslon Pro"/>
                <a:cs typeface="Adobe Caslon Pro"/>
              </a:rPr>
              <a:t>;</a:t>
            </a:r>
          </a:p>
          <a:p>
            <a:pPr marL="709613" indent="-342900" algn="l">
              <a:spcAft>
                <a:spcPts val="600"/>
              </a:spcAft>
              <a:buFont typeface="Arial"/>
              <a:buChar char="•"/>
            </a:pPr>
            <a:r>
              <a:rPr lang="is-IS" sz="1700" dirty="0">
                <a:solidFill>
                  <a:schemeClr val="tx1">
                    <a:lumMod val="85000"/>
                    <a:lumOff val="15000"/>
                  </a:schemeClr>
                </a:solidFill>
                <a:latin typeface="Adobe Caslon Pro"/>
                <a:cs typeface="Adobe Caslon Pro"/>
              </a:rPr>
              <a:t>T</a:t>
            </a:r>
            <a:r>
              <a:rPr lang="is-IS" sz="1700" dirty="0" smtClean="0">
                <a:solidFill>
                  <a:schemeClr val="tx1">
                    <a:lumMod val="85000"/>
                    <a:lumOff val="15000"/>
                  </a:schemeClr>
                </a:solidFill>
                <a:latin typeface="Adobe Caslon Pro"/>
                <a:cs typeface="Adobe Caslon Pro"/>
              </a:rPr>
              <a:t>hat all Parties should </a:t>
            </a:r>
            <a:r>
              <a:rPr lang="is-IS" sz="1700" b="1" dirty="0" smtClean="0">
                <a:solidFill>
                  <a:srgbClr val="4BACC6"/>
                </a:solidFill>
                <a:latin typeface="Adobe Caslon Pro"/>
                <a:cs typeface="Adobe Caslon Pro"/>
              </a:rPr>
              <a:t>mitigate greenhouse gas emissions</a:t>
            </a:r>
            <a:r>
              <a:rPr lang="is-IS" sz="1700" dirty="0" smtClean="0">
                <a:solidFill>
                  <a:schemeClr val="tx1">
                    <a:lumMod val="85000"/>
                    <a:lumOff val="15000"/>
                  </a:schemeClr>
                </a:solidFill>
                <a:latin typeface="Adobe Caslon Pro"/>
                <a:cs typeface="Adobe Caslon Pro"/>
              </a:rPr>
              <a:t>;</a:t>
            </a:r>
          </a:p>
          <a:p>
            <a:pPr marL="709613" indent="-342900" algn="l">
              <a:spcAft>
                <a:spcPts val="600"/>
              </a:spcAft>
              <a:buFont typeface="Arial"/>
              <a:buChar char="•"/>
            </a:pPr>
            <a:r>
              <a:rPr lang="is-IS" sz="1700" dirty="0" smtClean="0">
                <a:solidFill>
                  <a:schemeClr val="tx1">
                    <a:lumMod val="85000"/>
                    <a:lumOff val="15000"/>
                  </a:schemeClr>
                </a:solidFill>
                <a:latin typeface="Adobe Caslon Pro"/>
                <a:cs typeface="Adobe Caslon Pro"/>
              </a:rPr>
              <a:t>That </a:t>
            </a:r>
            <a:r>
              <a:rPr lang="is-IS" sz="1700" b="1" dirty="0" smtClean="0">
                <a:solidFill>
                  <a:srgbClr val="4BACC6"/>
                </a:solidFill>
                <a:latin typeface="Adobe Caslon Pro"/>
                <a:cs typeface="Adobe Caslon Pro"/>
              </a:rPr>
              <a:t>some countries </a:t>
            </a:r>
            <a:r>
              <a:rPr lang="is-IS" sz="1700" b="1" dirty="0">
                <a:solidFill>
                  <a:srgbClr val="4BACC6"/>
                </a:solidFill>
                <a:latin typeface="Adobe Caslon Pro"/>
                <a:cs typeface="Adobe Caslon Pro"/>
              </a:rPr>
              <a:t>are especially vulnerable to adverse climate impacts</a:t>
            </a:r>
            <a:r>
              <a:rPr lang="is-IS" sz="1700" dirty="0" smtClean="0">
                <a:solidFill>
                  <a:schemeClr val="tx1">
                    <a:lumMod val="85000"/>
                    <a:lumOff val="15000"/>
                  </a:schemeClr>
                </a:solidFill>
                <a:latin typeface="Adobe Caslon Pro"/>
                <a:cs typeface="Adobe Caslon Pro"/>
              </a:rPr>
              <a:t>, including developing countries and those phsyically vulnerable to environmental phenomena (such as small island developing states); </a:t>
            </a:r>
          </a:p>
          <a:p>
            <a:pPr marL="709613" indent="-342900" algn="l">
              <a:spcAft>
                <a:spcPts val="600"/>
              </a:spcAft>
              <a:buFont typeface="Arial"/>
              <a:buChar char="•"/>
            </a:pPr>
            <a:r>
              <a:rPr lang="is-IS" sz="1700" b="1" dirty="0" smtClean="0">
                <a:solidFill>
                  <a:srgbClr val="4BACC6"/>
                </a:solidFill>
                <a:latin typeface="Adobe Caslon Pro"/>
                <a:cs typeface="Adobe Caslon Pro"/>
              </a:rPr>
              <a:t>Developing countries (Non-Annex I  Parites) have a right to sustainable development</a:t>
            </a:r>
            <a:r>
              <a:rPr lang="is-IS" sz="1700" dirty="0" smtClean="0">
                <a:solidFill>
                  <a:schemeClr val="tx1">
                    <a:lumMod val="85000"/>
                    <a:lumOff val="15000"/>
                  </a:schemeClr>
                </a:solidFill>
                <a:latin typeface="Adobe Caslon Pro"/>
                <a:cs typeface="Adobe Caslon Pro"/>
              </a:rPr>
              <a:t>, economic growth, and extra help to meet their obligations under the Convention and to adapt to the adverse impacts of climate change;</a:t>
            </a:r>
          </a:p>
          <a:p>
            <a:pPr marL="709613" indent="-342900" algn="l">
              <a:spcAft>
                <a:spcPts val="600"/>
              </a:spcAft>
              <a:buFont typeface="Arial"/>
              <a:buChar char="•"/>
            </a:pPr>
            <a:r>
              <a:rPr lang="is-IS" sz="1700" b="1" dirty="0" smtClean="0">
                <a:solidFill>
                  <a:srgbClr val="4BACC6"/>
                </a:solidFill>
                <a:latin typeface="Adobe Caslon Pro"/>
                <a:cs typeface="Adobe Caslon Pro"/>
              </a:rPr>
              <a:t>Developed countries (Annex I Parites) have extra responsibilities </a:t>
            </a:r>
            <a:r>
              <a:rPr lang="is-IS" sz="1700" dirty="0" smtClean="0">
                <a:solidFill>
                  <a:schemeClr val="tx1">
                    <a:lumMod val="85000"/>
                    <a:lumOff val="15000"/>
                  </a:schemeClr>
                </a:solidFill>
                <a:latin typeface="Adobe Caslon Pro"/>
                <a:cs typeface="Adobe Caslon Pro"/>
              </a:rPr>
              <a:t>under the Convention to transition to zero-carbon economies and to help developing countries to mitigate their emissions and adapt to adverse climate impacts.</a:t>
            </a:r>
          </a:p>
        </p:txBody>
      </p:sp>
      <p:sp>
        <p:nvSpPr>
          <p:cNvPr id="11" name="TextBox 10"/>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
        <p:nvSpPr>
          <p:cNvPr id="10" name="Title 1"/>
          <p:cNvSpPr txBox="1">
            <a:spLocks/>
          </p:cNvSpPr>
          <p:nvPr/>
        </p:nvSpPr>
        <p:spPr>
          <a:xfrm>
            <a:off x="685800" y="620764"/>
            <a:ext cx="7772400" cy="9886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2700" b="1" dirty="0" smtClean="0">
                <a:latin typeface="Adobe Caslon Pro"/>
              </a:rPr>
              <a:t>The UN Framework </a:t>
            </a:r>
            <a:br>
              <a:rPr lang="en-AU" sz="2700" b="1" dirty="0" smtClean="0">
                <a:latin typeface="Adobe Caslon Pro"/>
              </a:rPr>
            </a:br>
            <a:r>
              <a:rPr lang="en-AU" sz="2700" b="1" dirty="0" smtClean="0">
                <a:latin typeface="Adobe Caslon Pro"/>
              </a:rPr>
              <a:t>Convention on Climate Change</a:t>
            </a:r>
            <a:endParaRPr lang="en-AU" sz="2700" b="1" dirty="0">
              <a:latin typeface="Adobe Caslon Pro"/>
            </a:endParaRPr>
          </a:p>
        </p:txBody>
      </p:sp>
    </p:spTree>
    <p:extLst>
      <p:ext uri="{BB962C8B-B14F-4D97-AF65-F5344CB8AC3E}">
        <p14:creationId xmlns:p14="http://schemas.microsoft.com/office/powerpoint/2010/main" val="24378492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685801" y="1870007"/>
            <a:ext cx="7772400" cy="4614071"/>
          </a:xfrm>
        </p:spPr>
        <p:txBody>
          <a:bodyPr>
            <a:normAutofit/>
          </a:bodyPr>
          <a:lstStyle/>
          <a:p>
            <a:pPr algn="l">
              <a:spcAft>
                <a:spcPts val="1200"/>
              </a:spcAft>
            </a:pPr>
            <a:r>
              <a:rPr lang="is-IS" sz="1700" dirty="0" smtClean="0">
                <a:solidFill>
                  <a:schemeClr val="tx1">
                    <a:lumMod val="85000"/>
                    <a:lumOff val="15000"/>
                  </a:schemeClr>
                </a:solidFill>
                <a:latin typeface="Adobe Caslon Pro"/>
                <a:cs typeface="Adobe Caslon Pro"/>
              </a:rPr>
              <a:t>Parties </a:t>
            </a:r>
            <a:r>
              <a:rPr lang="is-IS" sz="1700" dirty="0">
                <a:solidFill>
                  <a:schemeClr val="tx1">
                    <a:lumMod val="85000"/>
                    <a:lumOff val="15000"/>
                  </a:schemeClr>
                </a:solidFill>
                <a:latin typeface="Adobe Caslon Pro"/>
                <a:cs typeface="Adobe Caslon Pro"/>
              </a:rPr>
              <a:t>to the UNFCC are </a:t>
            </a:r>
            <a:r>
              <a:rPr lang="en-US" sz="1700" dirty="0" smtClean="0">
                <a:solidFill>
                  <a:schemeClr val="tx1">
                    <a:lumMod val="85000"/>
                    <a:lumOff val="15000"/>
                  </a:schemeClr>
                </a:solidFill>
                <a:latin typeface="Adobe Caslon Pro"/>
                <a:cs typeface="Adobe Caslon Pro"/>
                <a:hlinkClick r:id="rId5"/>
              </a:rPr>
              <a:t>categorised</a:t>
            </a:r>
            <a:r>
              <a:rPr lang="en-US" sz="1700" dirty="0" smtClean="0">
                <a:solidFill>
                  <a:schemeClr val="tx1">
                    <a:lumMod val="85000"/>
                    <a:lumOff val="15000"/>
                  </a:schemeClr>
                </a:solidFill>
                <a:latin typeface="Adobe Caslon Pro"/>
                <a:cs typeface="Adobe Caslon Pro"/>
              </a:rPr>
              <a:t> </a:t>
            </a:r>
            <a:r>
              <a:rPr lang="is-IS" sz="1700" dirty="0" smtClean="0">
                <a:solidFill>
                  <a:schemeClr val="tx1">
                    <a:lumMod val="85000"/>
                    <a:lumOff val="15000"/>
                  </a:schemeClr>
                </a:solidFill>
                <a:latin typeface="Adobe Caslon Pro"/>
                <a:cs typeface="Adobe Caslon Pro"/>
              </a:rPr>
              <a:t>as </a:t>
            </a:r>
            <a:r>
              <a:rPr lang="is-IS" sz="1700" b="1" dirty="0" smtClean="0">
                <a:solidFill>
                  <a:schemeClr val="tx1">
                    <a:lumMod val="85000"/>
                    <a:lumOff val="15000"/>
                  </a:schemeClr>
                </a:solidFill>
                <a:latin typeface="Adobe Caslon Pro"/>
                <a:cs typeface="Adobe Caslon Pro"/>
              </a:rPr>
              <a:t>Annex I, Annex II </a:t>
            </a:r>
            <a:r>
              <a:rPr lang="is-IS" sz="1700" dirty="0">
                <a:solidFill>
                  <a:schemeClr val="tx1">
                    <a:lumMod val="85000"/>
                    <a:lumOff val="15000"/>
                  </a:schemeClr>
                </a:solidFill>
                <a:latin typeface="Adobe Caslon Pro"/>
                <a:cs typeface="Adobe Caslon Pro"/>
              </a:rPr>
              <a:t>or </a:t>
            </a:r>
            <a:r>
              <a:rPr lang="is-IS" sz="1700" b="1" dirty="0">
                <a:solidFill>
                  <a:schemeClr val="tx1">
                    <a:lumMod val="85000"/>
                    <a:lumOff val="15000"/>
                  </a:schemeClr>
                </a:solidFill>
                <a:latin typeface="Adobe Caslon Pro"/>
                <a:cs typeface="Adobe Caslon Pro"/>
              </a:rPr>
              <a:t>non-Annex I</a:t>
            </a:r>
            <a:r>
              <a:rPr lang="is-IS" sz="1700" dirty="0">
                <a:solidFill>
                  <a:schemeClr val="tx1">
                    <a:lumMod val="85000"/>
                    <a:lumOff val="15000"/>
                  </a:schemeClr>
                </a:solidFill>
                <a:latin typeface="Adobe Caslon Pro"/>
                <a:cs typeface="Adobe Caslon Pro"/>
              </a:rPr>
              <a:t> </a:t>
            </a:r>
            <a:r>
              <a:rPr lang="is-IS" sz="1700" b="1" dirty="0">
                <a:solidFill>
                  <a:schemeClr val="tx1">
                    <a:lumMod val="85000"/>
                    <a:lumOff val="15000"/>
                  </a:schemeClr>
                </a:solidFill>
                <a:latin typeface="Adobe Caslon Pro"/>
                <a:cs typeface="Adobe Caslon Pro"/>
              </a:rPr>
              <a:t>Parties</a:t>
            </a:r>
            <a:r>
              <a:rPr lang="is-IS" sz="1700" dirty="0">
                <a:solidFill>
                  <a:schemeClr val="tx1">
                    <a:lumMod val="85000"/>
                    <a:lumOff val="15000"/>
                  </a:schemeClr>
                </a:solidFill>
                <a:latin typeface="Adobe Caslon Pro"/>
                <a:cs typeface="Adobe Caslon Pro"/>
              </a:rPr>
              <a:t>. These categories </a:t>
            </a:r>
            <a:r>
              <a:rPr lang="is-IS" sz="1700" dirty="0" smtClean="0">
                <a:solidFill>
                  <a:schemeClr val="tx1">
                    <a:lumMod val="85000"/>
                    <a:lumOff val="15000"/>
                  </a:schemeClr>
                </a:solidFill>
                <a:latin typeface="Adobe Caslon Pro"/>
                <a:cs typeface="Adobe Caslon Pro"/>
              </a:rPr>
              <a:t>have different </a:t>
            </a:r>
            <a:r>
              <a:rPr lang="is-IS" sz="1700" dirty="0">
                <a:solidFill>
                  <a:schemeClr val="tx1">
                    <a:lumMod val="85000"/>
                    <a:lumOff val="15000"/>
                  </a:schemeClr>
                </a:solidFill>
                <a:latin typeface="Adobe Caslon Pro"/>
                <a:cs typeface="Adobe Caslon Pro"/>
              </a:rPr>
              <a:t>obligations and rights under the Convention</a:t>
            </a:r>
            <a:r>
              <a:rPr lang="is-IS" sz="1700" dirty="0" smtClean="0">
                <a:solidFill>
                  <a:schemeClr val="tx1">
                    <a:lumMod val="85000"/>
                    <a:lumOff val="15000"/>
                  </a:schemeClr>
                </a:solidFill>
                <a:latin typeface="Adobe Caslon Pro"/>
                <a:cs typeface="Adobe Caslon Pro"/>
              </a:rPr>
              <a:t>.</a:t>
            </a:r>
            <a:endParaRPr lang="is-IS" sz="1700" dirty="0">
              <a:solidFill>
                <a:schemeClr val="tx1">
                  <a:lumMod val="85000"/>
                  <a:lumOff val="15000"/>
                </a:schemeClr>
              </a:solidFill>
              <a:latin typeface="Adobe Caslon Pro"/>
              <a:cs typeface="Adobe Caslon Pro"/>
            </a:endParaRPr>
          </a:p>
          <a:p>
            <a:pPr marL="285750" indent="-285750" algn="l">
              <a:spcAft>
                <a:spcPts val="1200"/>
              </a:spcAft>
              <a:buFont typeface="Arial"/>
              <a:buChar char="•"/>
            </a:pPr>
            <a:r>
              <a:rPr lang="is-IS" sz="1700" b="1" dirty="0" smtClean="0">
                <a:solidFill>
                  <a:schemeClr val="accent5"/>
                </a:solidFill>
                <a:latin typeface="Adobe Caslon Pro"/>
                <a:cs typeface="Adobe Caslon Pro"/>
              </a:rPr>
              <a:t>Annex I Parties</a:t>
            </a:r>
            <a:r>
              <a:rPr lang="is-IS" sz="1700" dirty="0" smtClean="0">
                <a:solidFill>
                  <a:schemeClr val="accent5"/>
                </a:solidFill>
                <a:latin typeface="Adobe Caslon Pro"/>
                <a:cs typeface="Adobe Caslon Pro"/>
              </a:rPr>
              <a:t> </a:t>
            </a:r>
            <a:r>
              <a:rPr lang="is-IS" sz="1600" dirty="0" smtClean="0">
                <a:solidFill>
                  <a:schemeClr val="tx1">
                    <a:lumMod val="85000"/>
                    <a:lumOff val="15000"/>
                  </a:schemeClr>
                </a:solidFill>
                <a:latin typeface="Adobe Caslon Pro"/>
                <a:cs typeface="Adobe Caslon Pro"/>
              </a:rPr>
              <a:t>are classified as industrialised (developed) countries that are members of the </a:t>
            </a:r>
            <a:r>
              <a:rPr lang="is-IS" sz="1600" b="1" dirty="0" smtClean="0">
                <a:solidFill>
                  <a:srgbClr val="4BACC6"/>
                </a:solidFill>
                <a:latin typeface="Adobe Caslon Pro"/>
                <a:cs typeface="Adobe Caslon Pro"/>
              </a:rPr>
              <a:t>OECD</a:t>
            </a:r>
            <a:r>
              <a:rPr lang="is-IS" sz="1600" dirty="0" smtClean="0">
                <a:solidFill>
                  <a:srgbClr val="4BACC6"/>
                </a:solidFill>
                <a:latin typeface="Adobe Caslon Pro"/>
                <a:cs typeface="Adobe Caslon Pro"/>
              </a:rPr>
              <a:t> </a:t>
            </a:r>
            <a:r>
              <a:rPr lang="is-IS" sz="1600" dirty="0" smtClean="0">
                <a:solidFill>
                  <a:schemeClr val="tx1">
                    <a:lumMod val="85000"/>
                    <a:lumOff val="15000"/>
                  </a:schemeClr>
                </a:solidFill>
                <a:latin typeface="Adobe Caslon Pro"/>
                <a:cs typeface="Adobe Caslon Pro"/>
              </a:rPr>
              <a:t>(Organisation for Economic Cooperation and Development) and “economies in transition” (</a:t>
            </a:r>
            <a:r>
              <a:rPr lang="is-IS" sz="1600" b="1" dirty="0" smtClean="0">
                <a:solidFill>
                  <a:srgbClr val="4BACC6"/>
                </a:solidFill>
                <a:latin typeface="Adobe Caslon Pro"/>
                <a:cs typeface="Adobe Caslon Pro"/>
              </a:rPr>
              <a:t>EIT</a:t>
            </a:r>
            <a:r>
              <a:rPr lang="is-IS" sz="1600" dirty="0" smtClean="0">
                <a:solidFill>
                  <a:schemeClr val="tx1">
                    <a:lumMod val="85000"/>
                    <a:lumOff val="15000"/>
                  </a:schemeClr>
                </a:solidFill>
                <a:latin typeface="Adobe Caslon Pro"/>
                <a:cs typeface="Adobe Caslon Pro"/>
              </a:rPr>
              <a:t>).  There are 43 Annex I Parties to the UNFCCC, including the European Union.</a:t>
            </a:r>
          </a:p>
          <a:p>
            <a:pPr marL="285750" indent="-285750" algn="l">
              <a:spcAft>
                <a:spcPts val="1200"/>
              </a:spcAft>
              <a:buFont typeface="Arial"/>
              <a:buChar char="•"/>
            </a:pPr>
            <a:r>
              <a:rPr lang="is-IS" sz="1700" b="1" dirty="0" smtClean="0">
                <a:solidFill>
                  <a:schemeClr val="accent5"/>
                </a:solidFill>
                <a:latin typeface="Adobe Caslon Pro"/>
                <a:cs typeface="Adobe Caslon Pro"/>
              </a:rPr>
              <a:t>Annex II Parties </a:t>
            </a:r>
            <a:r>
              <a:rPr lang="is-IS" sz="1600" dirty="0" smtClean="0">
                <a:solidFill>
                  <a:schemeClr val="tx1">
                    <a:lumMod val="85000"/>
                    <a:lumOff val="15000"/>
                  </a:schemeClr>
                </a:solidFill>
                <a:latin typeface="Adobe Caslon Pro"/>
                <a:cs typeface="Adobe Caslon Pro"/>
              </a:rPr>
              <a:t>are the OECD members of Annex I, but not the EIT Parties. Annex II Parties are required to provide financial resources to enable developing countries to undertake emissions reductions and to fund adaptation initiatives.</a:t>
            </a:r>
          </a:p>
          <a:p>
            <a:pPr marL="285750" indent="-285750" algn="l">
              <a:spcAft>
                <a:spcPts val="1200"/>
              </a:spcAft>
              <a:buFont typeface="Arial"/>
              <a:buChar char="•"/>
            </a:pPr>
            <a:r>
              <a:rPr lang="is-IS" sz="1700" b="1" dirty="0" smtClean="0">
                <a:solidFill>
                  <a:srgbClr val="4BACC6"/>
                </a:solidFill>
                <a:latin typeface="Adobe Caslon Pro"/>
                <a:cs typeface="Adobe Caslon Pro"/>
              </a:rPr>
              <a:t>Non-Annex I Parties</a:t>
            </a:r>
            <a:r>
              <a:rPr lang="is-IS" sz="1700" dirty="0" smtClean="0">
                <a:solidFill>
                  <a:srgbClr val="4BACC6"/>
                </a:solidFill>
                <a:latin typeface="Adobe Caslon Pro"/>
                <a:cs typeface="Adobe Caslon Pro"/>
              </a:rPr>
              <a:t> </a:t>
            </a:r>
            <a:r>
              <a:rPr lang="is-IS" sz="1600" dirty="0" smtClean="0">
                <a:solidFill>
                  <a:schemeClr val="tx1">
                    <a:lumMod val="85000"/>
                    <a:lumOff val="15000"/>
                  </a:schemeClr>
                </a:solidFill>
                <a:latin typeface="Adobe Caslon Pro"/>
                <a:cs typeface="Adobe Caslon Pro"/>
              </a:rPr>
              <a:t>are mostly developing countries, for which special provisions are made under the UNFCCC (e.g. technology transfer and adaptation finance). </a:t>
            </a:r>
          </a:p>
          <a:p>
            <a:pPr marL="285750" indent="-285750" algn="l">
              <a:spcAft>
                <a:spcPts val="1200"/>
              </a:spcAft>
              <a:buFont typeface="Arial"/>
              <a:buChar char="•"/>
            </a:pPr>
            <a:r>
              <a:rPr lang="is-IS" sz="1700" b="1" dirty="0" smtClean="0">
                <a:solidFill>
                  <a:srgbClr val="4BACC6"/>
                </a:solidFill>
                <a:latin typeface="Adobe Caslon Pro"/>
                <a:cs typeface="Adobe Caslon Pro"/>
              </a:rPr>
              <a:t>Least developed countries </a:t>
            </a:r>
            <a:r>
              <a:rPr lang="is-IS" sz="1600" dirty="0" smtClean="0">
                <a:solidFill>
                  <a:schemeClr val="tx1">
                    <a:lumMod val="85000"/>
                    <a:lumOff val="15000"/>
                  </a:schemeClr>
                </a:solidFill>
                <a:latin typeface="Adobe Caslon Pro"/>
                <a:cs typeface="Adobe Caslon Pro"/>
              </a:rPr>
              <a:t>(LDC) are Non-Annex I Parties that are given extra special consideration, given their limited capacity to respond to climate change and adapt to its adverse effects.</a:t>
            </a:r>
            <a:endParaRPr lang="is-IS" sz="1600" b="1" dirty="0">
              <a:solidFill>
                <a:schemeClr val="tx1">
                  <a:lumMod val="85000"/>
                  <a:lumOff val="15000"/>
                </a:schemeClr>
              </a:solidFill>
              <a:latin typeface="Adobe Caslon Pro"/>
              <a:cs typeface="Adobe Caslon Pro"/>
            </a:endParaRPr>
          </a:p>
        </p:txBody>
      </p:sp>
      <p:sp>
        <p:nvSpPr>
          <p:cNvPr id="11" name="TextBox 10"/>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
        <p:nvSpPr>
          <p:cNvPr id="10" name="Title 1"/>
          <p:cNvSpPr txBox="1">
            <a:spLocks/>
          </p:cNvSpPr>
          <p:nvPr/>
        </p:nvSpPr>
        <p:spPr>
          <a:xfrm>
            <a:off x="685800" y="620764"/>
            <a:ext cx="7772400" cy="9886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2700" b="1" dirty="0" smtClean="0">
                <a:latin typeface="Adobe Caslon Pro"/>
              </a:rPr>
              <a:t>The UN Framework </a:t>
            </a:r>
            <a:br>
              <a:rPr lang="en-AU" sz="2700" b="1" dirty="0" smtClean="0">
                <a:latin typeface="Adobe Caslon Pro"/>
              </a:rPr>
            </a:br>
            <a:r>
              <a:rPr lang="en-AU" sz="2700" b="1" dirty="0" smtClean="0">
                <a:latin typeface="Adobe Caslon Pro"/>
              </a:rPr>
              <a:t>Convention on Climate Change</a:t>
            </a:r>
            <a:endParaRPr lang="en-AU" sz="2700" b="1" dirty="0">
              <a:latin typeface="Adobe Caslon Pro"/>
            </a:endParaRPr>
          </a:p>
        </p:txBody>
      </p:sp>
    </p:spTree>
    <p:extLst>
      <p:ext uri="{BB962C8B-B14F-4D97-AF65-F5344CB8AC3E}">
        <p14:creationId xmlns:p14="http://schemas.microsoft.com/office/powerpoint/2010/main" val="42434827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685801" y="1753888"/>
            <a:ext cx="7772400" cy="4698983"/>
          </a:xfrm>
        </p:spPr>
        <p:txBody>
          <a:bodyPr>
            <a:noAutofit/>
          </a:bodyPr>
          <a:lstStyle/>
          <a:p>
            <a:pPr algn="l">
              <a:spcAft>
                <a:spcPts val="600"/>
              </a:spcAft>
            </a:pPr>
            <a:r>
              <a:rPr lang="is-IS" sz="1550" dirty="0" smtClean="0">
                <a:solidFill>
                  <a:schemeClr val="tx1">
                    <a:lumMod val="85000"/>
                    <a:lumOff val="15000"/>
                  </a:schemeClr>
                </a:solidFill>
                <a:latin typeface="Adobe Caslon Pro"/>
                <a:cs typeface="Adobe Caslon Pro"/>
              </a:rPr>
              <a:t>There are three tiers of commitments under the UNFCCC, in accordance with the principle of common but differentiated responsibilities. All Parties must:</a:t>
            </a:r>
            <a:endParaRPr lang="is-IS" sz="1550" dirty="0" smtClean="0">
              <a:solidFill>
                <a:schemeClr val="tx1">
                  <a:lumMod val="85000"/>
                  <a:lumOff val="15000"/>
                </a:schemeClr>
              </a:solidFill>
              <a:latin typeface="Adobe Caslon Pro"/>
              <a:cs typeface="Adobe Caslon Pro"/>
            </a:endParaRPr>
          </a:p>
          <a:p>
            <a:pPr marL="709613" indent="-342900" algn="l">
              <a:spcAft>
                <a:spcPts val="600"/>
              </a:spcAft>
              <a:buFont typeface="Arial"/>
              <a:buChar char="•"/>
            </a:pPr>
            <a:r>
              <a:rPr lang="is-IS" sz="1500" b="1" dirty="0" smtClean="0">
                <a:solidFill>
                  <a:srgbClr val="4BACC6"/>
                </a:solidFill>
                <a:latin typeface="Adobe Caslon Pro"/>
                <a:cs typeface="Adobe Caslon Pro"/>
              </a:rPr>
              <a:t>Submit reports </a:t>
            </a:r>
            <a:r>
              <a:rPr lang="is-IS" sz="1500" dirty="0" smtClean="0">
                <a:solidFill>
                  <a:schemeClr val="tx1">
                    <a:lumMod val="85000"/>
                    <a:lumOff val="15000"/>
                  </a:schemeClr>
                </a:solidFill>
                <a:latin typeface="Adobe Caslon Pro"/>
                <a:cs typeface="Adobe Caslon Pro"/>
              </a:rPr>
              <a:t>that track </a:t>
            </a:r>
            <a:r>
              <a:rPr lang="is-IS" sz="1500" dirty="0" smtClean="0">
                <a:solidFill>
                  <a:schemeClr val="tx1">
                    <a:lumMod val="85000"/>
                    <a:lumOff val="15000"/>
                  </a:schemeClr>
                </a:solidFill>
                <a:latin typeface="Adobe Caslon Pro"/>
                <a:cs typeface="Adobe Caslon Pro"/>
              </a:rPr>
              <a:t>domestic GHG </a:t>
            </a:r>
            <a:r>
              <a:rPr lang="is-IS" sz="1500" dirty="0" smtClean="0">
                <a:solidFill>
                  <a:schemeClr val="tx1">
                    <a:lumMod val="85000"/>
                    <a:lumOff val="15000"/>
                  </a:schemeClr>
                </a:solidFill>
                <a:latin typeface="Adobe Caslon Pro"/>
                <a:cs typeface="Adobe Caslon Pro"/>
              </a:rPr>
              <a:t>emissions</a:t>
            </a:r>
            <a:r>
              <a:rPr lang="en-US" sz="1500" dirty="0" smtClean="0">
                <a:solidFill>
                  <a:schemeClr val="tx1">
                    <a:lumMod val="85000"/>
                    <a:lumOff val="15000"/>
                  </a:schemeClr>
                </a:solidFill>
                <a:latin typeface="Adobe Caslon Pro"/>
                <a:cs typeface="Adobe Caslon Pro"/>
              </a:rPr>
              <a:t>—</a:t>
            </a:r>
            <a:r>
              <a:rPr lang="is-IS" sz="1500" dirty="0" smtClean="0">
                <a:solidFill>
                  <a:schemeClr val="tx1">
                    <a:lumMod val="85000"/>
                    <a:lumOff val="15000"/>
                  </a:schemeClr>
                </a:solidFill>
                <a:latin typeface="Adobe Caslon Pro"/>
                <a:cs typeface="Adobe Caslon Pro"/>
              </a:rPr>
              <a:t>Article </a:t>
            </a:r>
            <a:r>
              <a:rPr lang="is-IS" sz="1500" dirty="0" smtClean="0">
                <a:solidFill>
                  <a:schemeClr val="tx1">
                    <a:lumMod val="85000"/>
                    <a:lumOff val="15000"/>
                  </a:schemeClr>
                </a:solidFill>
                <a:latin typeface="Adobe Caslon Pro"/>
                <a:cs typeface="Adobe Caslon Pro"/>
              </a:rPr>
              <a:t>4.1</a:t>
            </a:r>
            <a:r>
              <a:rPr lang="is-IS" sz="1500" dirty="0" smtClean="0">
                <a:solidFill>
                  <a:schemeClr val="tx1">
                    <a:lumMod val="85000"/>
                    <a:lumOff val="15000"/>
                  </a:schemeClr>
                </a:solidFill>
                <a:latin typeface="Adobe Caslon Pro"/>
                <a:cs typeface="Adobe Caslon Pro"/>
              </a:rPr>
              <a:t>(a)</a:t>
            </a:r>
          </a:p>
          <a:p>
            <a:pPr marL="709613" indent="-342900" algn="l">
              <a:spcAft>
                <a:spcPts val="600"/>
              </a:spcAft>
              <a:buFont typeface="Arial"/>
              <a:buChar char="•"/>
            </a:pPr>
            <a:r>
              <a:rPr lang="is-IS" sz="1500" b="1" dirty="0">
                <a:solidFill>
                  <a:schemeClr val="tx1">
                    <a:lumMod val="85000"/>
                    <a:lumOff val="15000"/>
                  </a:schemeClr>
                </a:solidFill>
                <a:latin typeface="Adobe Caslon Pro"/>
                <a:cs typeface="Adobe Caslon Pro"/>
              </a:rPr>
              <a:t>I</a:t>
            </a:r>
            <a:r>
              <a:rPr lang="is-IS" sz="1500" b="1" dirty="0" smtClean="0">
                <a:solidFill>
                  <a:schemeClr val="tx1">
                    <a:lumMod val="85000"/>
                    <a:lumOff val="15000"/>
                  </a:schemeClr>
                </a:solidFill>
                <a:latin typeface="Adobe Caslon Pro"/>
                <a:cs typeface="Adobe Caslon Pro"/>
              </a:rPr>
              <a:t>mplement national and regional </a:t>
            </a:r>
            <a:r>
              <a:rPr lang="is-IS" sz="1500" b="1" dirty="0" smtClean="0">
                <a:solidFill>
                  <a:srgbClr val="4BACC6"/>
                </a:solidFill>
                <a:latin typeface="Adobe Caslon Pro"/>
                <a:cs typeface="Adobe Caslon Pro"/>
              </a:rPr>
              <a:t>mitigation programmes</a:t>
            </a:r>
            <a:r>
              <a:rPr lang="en-US" sz="1500" b="1" dirty="0" smtClean="0">
                <a:solidFill>
                  <a:schemeClr val="tx1">
                    <a:lumMod val="85000"/>
                    <a:lumOff val="15000"/>
                  </a:schemeClr>
                </a:solidFill>
                <a:latin typeface="Adobe Caslon Pro"/>
                <a:cs typeface="Adobe Caslon Pro"/>
              </a:rPr>
              <a:t>—</a:t>
            </a:r>
            <a:r>
              <a:rPr lang="is-IS" sz="1500" dirty="0" smtClean="0">
                <a:solidFill>
                  <a:schemeClr val="tx1">
                    <a:lumMod val="85000"/>
                    <a:lumOff val="15000"/>
                  </a:schemeClr>
                </a:solidFill>
                <a:latin typeface="Adobe Caslon Pro"/>
                <a:cs typeface="Adobe Caslon Pro"/>
              </a:rPr>
              <a:t>Article </a:t>
            </a:r>
            <a:r>
              <a:rPr lang="is-IS" sz="1500" dirty="0" smtClean="0">
                <a:solidFill>
                  <a:schemeClr val="tx1">
                    <a:lumMod val="85000"/>
                    <a:lumOff val="15000"/>
                  </a:schemeClr>
                </a:solidFill>
                <a:latin typeface="Adobe Caslon Pro"/>
                <a:cs typeface="Adobe Caslon Pro"/>
              </a:rPr>
              <a:t>4.1</a:t>
            </a:r>
            <a:r>
              <a:rPr lang="is-IS" sz="1500" dirty="0" smtClean="0">
                <a:solidFill>
                  <a:schemeClr val="tx1">
                    <a:lumMod val="85000"/>
                    <a:lumOff val="15000"/>
                  </a:schemeClr>
                </a:solidFill>
                <a:latin typeface="Adobe Caslon Pro"/>
                <a:cs typeface="Adobe Caslon Pro"/>
              </a:rPr>
              <a:t>(b)</a:t>
            </a:r>
          </a:p>
          <a:p>
            <a:pPr marL="709613" indent="-342900" algn="l">
              <a:spcAft>
                <a:spcPts val="600"/>
              </a:spcAft>
              <a:buFont typeface="Arial"/>
              <a:buChar char="•"/>
            </a:pPr>
            <a:r>
              <a:rPr lang="is-IS" sz="1500" dirty="0" smtClean="0">
                <a:solidFill>
                  <a:schemeClr val="tx1">
                    <a:lumMod val="85000"/>
                    <a:lumOff val="15000"/>
                  </a:schemeClr>
                </a:solidFill>
                <a:latin typeface="Adobe Caslon Pro"/>
                <a:cs typeface="Adobe Caslon Pro"/>
              </a:rPr>
              <a:t>Cooperate to </a:t>
            </a:r>
            <a:r>
              <a:rPr lang="is-IS" sz="1500" b="1" dirty="0" smtClean="0">
                <a:solidFill>
                  <a:schemeClr val="tx1">
                    <a:lumMod val="85000"/>
                    <a:lumOff val="15000"/>
                  </a:schemeClr>
                </a:solidFill>
                <a:latin typeface="Adobe Caslon Pro"/>
                <a:cs typeface="Adobe Caslon Pro"/>
              </a:rPr>
              <a:t>develop, apply and </a:t>
            </a:r>
            <a:r>
              <a:rPr lang="is-IS" sz="1500" b="1" dirty="0" smtClean="0">
                <a:solidFill>
                  <a:srgbClr val="4BACC6"/>
                </a:solidFill>
                <a:latin typeface="Adobe Caslon Pro"/>
                <a:cs typeface="Adobe Caslon Pro"/>
              </a:rPr>
              <a:t>share technology </a:t>
            </a:r>
            <a:r>
              <a:rPr lang="is-IS" sz="1500" b="1" dirty="0" smtClean="0">
                <a:solidFill>
                  <a:schemeClr val="tx1">
                    <a:lumMod val="85000"/>
                    <a:lumOff val="15000"/>
                  </a:schemeClr>
                </a:solidFill>
                <a:latin typeface="Adobe Caslon Pro"/>
                <a:cs typeface="Adobe Caslon Pro"/>
              </a:rPr>
              <a:t>that controls, reduces or prevents GHG emissions</a:t>
            </a:r>
            <a:r>
              <a:rPr lang="en-US" sz="1500" dirty="0" smtClean="0">
                <a:solidFill>
                  <a:schemeClr val="tx1">
                    <a:lumMod val="85000"/>
                    <a:lumOff val="15000"/>
                  </a:schemeClr>
                </a:solidFill>
                <a:latin typeface="Adobe Caslon Pro"/>
                <a:cs typeface="Adobe Caslon Pro"/>
              </a:rPr>
              <a:t>—</a:t>
            </a:r>
            <a:r>
              <a:rPr lang="is-IS" sz="1500" dirty="0" smtClean="0">
                <a:solidFill>
                  <a:schemeClr val="tx1">
                    <a:lumMod val="85000"/>
                    <a:lumOff val="15000"/>
                  </a:schemeClr>
                </a:solidFill>
                <a:latin typeface="Adobe Caslon Pro"/>
                <a:cs typeface="Adobe Caslon Pro"/>
              </a:rPr>
              <a:t>Article </a:t>
            </a:r>
            <a:r>
              <a:rPr lang="is-IS" sz="1500" dirty="0" smtClean="0">
                <a:solidFill>
                  <a:schemeClr val="tx1">
                    <a:lumMod val="85000"/>
                    <a:lumOff val="15000"/>
                  </a:schemeClr>
                </a:solidFill>
                <a:latin typeface="Adobe Caslon Pro"/>
                <a:cs typeface="Adobe Caslon Pro"/>
              </a:rPr>
              <a:t>4.1</a:t>
            </a:r>
            <a:r>
              <a:rPr lang="is-IS" sz="1500" dirty="0" smtClean="0">
                <a:solidFill>
                  <a:schemeClr val="tx1">
                    <a:lumMod val="85000"/>
                    <a:lumOff val="15000"/>
                  </a:schemeClr>
                </a:solidFill>
                <a:latin typeface="Adobe Caslon Pro"/>
                <a:cs typeface="Adobe Caslon Pro"/>
              </a:rPr>
              <a:t>(c)</a:t>
            </a:r>
          </a:p>
          <a:p>
            <a:pPr marL="709613" indent="-342900" algn="l">
              <a:spcAft>
                <a:spcPts val="600"/>
              </a:spcAft>
              <a:buFont typeface="Arial"/>
              <a:buChar char="•"/>
            </a:pPr>
            <a:r>
              <a:rPr lang="is-IS" sz="1500" b="1" dirty="0" smtClean="0">
                <a:solidFill>
                  <a:schemeClr val="tx1">
                    <a:lumMod val="85000"/>
                    <a:lumOff val="15000"/>
                  </a:schemeClr>
                </a:solidFill>
                <a:latin typeface="Adobe Caslon Pro"/>
                <a:cs typeface="Adobe Caslon Pro"/>
              </a:rPr>
              <a:t>Cooperate to manage, conserve and </a:t>
            </a:r>
            <a:r>
              <a:rPr lang="is-IS" sz="1500" b="1" dirty="0" smtClean="0">
                <a:solidFill>
                  <a:srgbClr val="4BACC6"/>
                </a:solidFill>
                <a:latin typeface="Adobe Caslon Pro"/>
                <a:cs typeface="Adobe Caslon Pro"/>
              </a:rPr>
              <a:t>enhance GHG sinks </a:t>
            </a:r>
            <a:r>
              <a:rPr lang="is-IS" sz="1500" b="1" dirty="0" smtClean="0">
                <a:solidFill>
                  <a:schemeClr val="accent5"/>
                </a:solidFill>
                <a:latin typeface="Adobe Caslon Pro"/>
                <a:cs typeface="Adobe Caslon Pro"/>
              </a:rPr>
              <a:t>and reservoirs</a:t>
            </a:r>
            <a:r>
              <a:rPr lang="en-US" sz="1500" dirty="0" smtClean="0">
                <a:solidFill>
                  <a:schemeClr val="tx1">
                    <a:lumMod val="85000"/>
                    <a:lumOff val="15000"/>
                  </a:schemeClr>
                </a:solidFill>
                <a:latin typeface="Adobe Caslon Pro"/>
                <a:cs typeface="Adobe Caslon Pro"/>
              </a:rPr>
              <a:t>—</a:t>
            </a:r>
            <a:r>
              <a:rPr lang="is-IS" sz="1500" dirty="0" smtClean="0">
                <a:solidFill>
                  <a:schemeClr val="tx1">
                    <a:lumMod val="85000"/>
                    <a:lumOff val="15000"/>
                  </a:schemeClr>
                </a:solidFill>
                <a:latin typeface="Adobe Caslon Pro"/>
                <a:cs typeface="Adobe Caslon Pro"/>
              </a:rPr>
              <a:t>Article </a:t>
            </a:r>
            <a:r>
              <a:rPr lang="is-IS" sz="1500" dirty="0" smtClean="0">
                <a:solidFill>
                  <a:schemeClr val="tx1">
                    <a:lumMod val="85000"/>
                    <a:lumOff val="15000"/>
                  </a:schemeClr>
                </a:solidFill>
                <a:latin typeface="Adobe Caslon Pro"/>
                <a:cs typeface="Adobe Caslon Pro"/>
              </a:rPr>
              <a:t>4.1</a:t>
            </a:r>
            <a:r>
              <a:rPr lang="is-IS" sz="1500" dirty="0" smtClean="0">
                <a:solidFill>
                  <a:schemeClr val="tx1">
                    <a:lumMod val="85000"/>
                    <a:lumOff val="15000"/>
                  </a:schemeClr>
                </a:solidFill>
                <a:latin typeface="Adobe Caslon Pro"/>
                <a:cs typeface="Adobe Caslon Pro"/>
              </a:rPr>
              <a:t>(d)</a:t>
            </a:r>
          </a:p>
          <a:p>
            <a:pPr marL="709613" indent="-342900" algn="l">
              <a:spcAft>
                <a:spcPts val="600"/>
              </a:spcAft>
              <a:buFont typeface="Arial"/>
              <a:buChar char="•"/>
            </a:pPr>
            <a:r>
              <a:rPr lang="is-IS" sz="1500" b="1" dirty="0" smtClean="0">
                <a:solidFill>
                  <a:srgbClr val="4BACC6"/>
                </a:solidFill>
                <a:latin typeface="Adobe Caslon Pro"/>
                <a:cs typeface="Adobe Caslon Pro"/>
              </a:rPr>
              <a:t>Prepare for adaptation</a:t>
            </a:r>
            <a:r>
              <a:rPr lang="is-IS" sz="1500" b="1" dirty="0" smtClean="0">
                <a:solidFill>
                  <a:schemeClr val="tx1">
                    <a:lumMod val="85000"/>
                    <a:lumOff val="15000"/>
                  </a:schemeClr>
                </a:solidFill>
                <a:latin typeface="Adobe Caslon Pro"/>
                <a:cs typeface="Adobe Caslon Pro"/>
              </a:rPr>
              <a:t> to adverse climate impacts</a:t>
            </a:r>
            <a:r>
              <a:rPr lang="en-US" sz="1500" dirty="0" smtClean="0">
                <a:solidFill>
                  <a:schemeClr val="tx1">
                    <a:lumMod val="85000"/>
                    <a:lumOff val="15000"/>
                  </a:schemeClr>
                </a:solidFill>
                <a:latin typeface="Adobe Caslon Pro"/>
                <a:cs typeface="Adobe Caslon Pro"/>
              </a:rPr>
              <a:t>—</a:t>
            </a:r>
            <a:r>
              <a:rPr lang="is-IS" sz="1500" dirty="0" smtClean="0">
                <a:solidFill>
                  <a:schemeClr val="tx1">
                    <a:lumMod val="85000"/>
                    <a:lumOff val="15000"/>
                  </a:schemeClr>
                </a:solidFill>
                <a:latin typeface="Adobe Caslon Pro"/>
                <a:cs typeface="Adobe Caslon Pro"/>
              </a:rPr>
              <a:t>Article </a:t>
            </a:r>
            <a:r>
              <a:rPr lang="is-IS" sz="1500" dirty="0" smtClean="0">
                <a:solidFill>
                  <a:schemeClr val="tx1">
                    <a:lumMod val="85000"/>
                    <a:lumOff val="15000"/>
                  </a:schemeClr>
                </a:solidFill>
                <a:latin typeface="Adobe Caslon Pro"/>
                <a:cs typeface="Adobe Caslon Pro"/>
              </a:rPr>
              <a:t>4.1</a:t>
            </a:r>
            <a:r>
              <a:rPr lang="is-IS" sz="1500" dirty="0" smtClean="0">
                <a:solidFill>
                  <a:schemeClr val="tx1">
                    <a:lumMod val="85000"/>
                    <a:lumOff val="15000"/>
                  </a:schemeClr>
                </a:solidFill>
                <a:latin typeface="Adobe Caslon Pro"/>
                <a:cs typeface="Adobe Caslon Pro"/>
              </a:rPr>
              <a:t>(e)</a:t>
            </a:r>
          </a:p>
          <a:p>
            <a:pPr marL="709613" indent="-342900" algn="l">
              <a:spcAft>
                <a:spcPts val="600"/>
              </a:spcAft>
              <a:buFont typeface="Arial"/>
              <a:buChar char="•"/>
            </a:pPr>
            <a:r>
              <a:rPr lang="is-IS" sz="1500" b="1" dirty="0" smtClean="0">
                <a:solidFill>
                  <a:schemeClr val="tx1">
                    <a:lumMod val="85000"/>
                    <a:lumOff val="15000"/>
                  </a:schemeClr>
                </a:solidFill>
                <a:latin typeface="Adobe Caslon Pro"/>
                <a:cs typeface="Adobe Caslon Pro"/>
              </a:rPr>
              <a:t>Include climate change in </a:t>
            </a:r>
            <a:r>
              <a:rPr lang="is-IS" sz="1500" b="1" dirty="0" smtClean="0">
                <a:solidFill>
                  <a:srgbClr val="4BACC6"/>
                </a:solidFill>
                <a:latin typeface="Adobe Caslon Pro"/>
                <a:cs typeface="Adobe Caslon Pro"/>
              </a:rPr>
              <a:t>social, economic and environmental policies</a:t>
            </a:r>
            <a:r>
              <a:rPr lang="is-IS" sz="1500" dirty="0" smtClean="0">
                <a:solidFill>
                  <a:srgbClr val="4BACC6"/>
                </a:solidFill>
                <a:latin typeface="Adobe Caslon Pro"/>
                <a:cs typeface="Adobe Caslon Pro"/>
              </a:rPr>
              <a:t> </a:t>
            </a:r>
            <a:r>
              <a:rPr lang="is-IS" sz="1500" dirty="0" smtClean="0">
                <a:solidFill>
                  <a:schemeClr val="tx1">
                    <a:lumMod val="85000"/>
                    <a:lumOff val="15000"/>
                  </a:schemeClr>
                </a:solidFill>
                <a:latin typeface="Adobe Caslon Pro"/>
                <a:cs typeface="Adobe Caslon Pro"/>
              </a:rPr>
              <a:t>and actions, including those intended to mitigate or adapt to climate change</a:t>
            </a:r>
            <a:r>
              <a:rPr lang="en-US" sz="1500" dirty="0" smtClean="0">
                <a:solidFill>
                  <a:schemeClr val="tx1">
                    <a:lumMod val="85000"/>
                    <a:lumOff val="15000"/>
                  </a:schemeClr>
                </a:solidFill>
                <a:latin typeface="Adobe Caslon Pro"/>
                <a:cs typeface="Adobe Caslon Pro"/>
              </a:rPr>
              <a:t>—</a:t>
            </a:r>
            <a:r>
              <a:rPr lang="is-IS" sz="1500" dirty="0" smtClean="0">
                <a:solidFill>
                  <a:schemeClr val="tx1">
                    <a:lumMod val="85000"/>
                    <a:lumOff val="15000"/>
                  </a:schemeClr>
                </a:solidFill>
                <a:latin typeface="Adobe Caslon Pro"/>
                <a:cs typeface="Adobe Caslon Pro"/>
              </a:rPr>
              <a:t>Article </a:t>
            </a:r>
            <a:r>
              <a:rPr lang="is-IS" sz="1500" dirty="0" smtClean="0">
                <a:solidFill>
                  <a:schemeClr val="tx1">
                    <a:lumMod val="85000"/>
                    <a:lumOff val="15000"/>
                  </a:schemeClr>
                </a:solidFill>
                <a:latin typeface="Adobe Caslon Pro"/>
                <a:cs typeface="Adobe Caslon Pro"/>
              </a:rPr>
              <a:t>4.1</a:t>
            </a:r>
            <a:r>
              <a:rPr lang="is-IS" sz="1500" dirty="0" smtClean="0">
                <a:solidFill>
                  <a:schemeClr val="tx1">
                    <a:lumMod val="85000"/>
                    <a:lumOff val="15000"/>
                  </a:schemeClr>
                </a:solidFill>
                <a:latin typeface="Adobe Caslon Pro"/>
                <a:cs typeface="Adobe Caslon Pro"/>
              </a:rPr>
              <a:t>(f)</a:t>
            </a:r>
          </a:p>
          <a:p>
            <a:pPr marL="709613" indent="-342900" algn="l">
              <a:spcAft>
                <a:spcPts val="600"/>
              </a:spcAft>
              <a:buFont typeface="Arial"/>
              <a:buChar char="•"/>
            </a:pPr>
            <a:r>
              <a:rPr lang="is-IS" sz="1500" b="1" dirty="0" smtClean="0">
                <a:solidFill>
                  <a:schemeClr val="tx1">
                    <a:lumMod val="85000"/>
                    <a:lumOff val="15000"/>
                  </a:schemeClr>
                </a:solidFill>
                <a:latin typeface="Adobe Caslon Pro"/>
                <a:cs typeface="Adobe Caslon Pro"/>
              </a:rPr>
              <a:t>Promote and cooperate in </a:t>
            </a:r>
            <a:r>
              <a:rPr lang="is-IS" sz="1500" b="1" dirty="0" smtClean="0">
                <a:solidFill>
                  <a:srgbClr val="4BACC6"/>
                </a:solidFill>
                <a:latin typeface="Adobe Caslon Pro"/>
                <a:cs typeface="Adobe Caslon Pro"/>
              </a:rPr>
              <a:t>climate research </a:t>
            </a:r>
            <a:r>
              <a:rPr lang="is-IS" sz="1500" dirty="0" smtClean="0">
                <a:solidFill>
                  <a:schemeClr val="tx1">
                    <a:lumMod val="85000"/>
                    <a:lumOff val="15000"/>
                  </a:schemeClr>
                </a:solidFill>
                <a:latin typeface="Adobe Caslon Pro"/>
                <a:cs typeface="Adobe Caslon Pro"/>
              </a:rPr>
              <a:t>and data archives</a:t>
            </a:r>
            <a:r>
              <a:rPr lang="en-US" sz="1500" dirty="0" smtClean="0">
                <a:solidFill>
                  <a:schemeClr val="tx1">
                    <a:lumMod val="85000"/>
                    <a:lumOff val="15000"/>
                  </a:schemeClr>
                </a:solidFill>
                <a:latin typeface="Adobe Caslon Pro"/>
                <a:cs typeface="Adobe Caslon Pro"/>
              </a:rPr>
              <a:t>—</a:t>
            </a:r>
            <a:r>
              <a:rPr lang="is-IS" sz="1500" dirty="0" smtClean="0">
                <a:solidFill>
                  <a:schemeClr val="tx1">
                    <a:lumMod val="85000"/>
                    <a:lumOff val="15000"/>
                  </a:schemeClr>
                </a:solidFill>
                <a:latin typeface="Adobe Caslon Pro"/>
                <a:cs typeface="Adobe Caslon Pro"/>
              </a:rPr>
              <a:t>Article </a:t>
            </a:r>
            <a:r>
              <a:rPr lang="is-IS" sz="1500" dirty="0" smtClean="0">
                <a:solidFill>
                  <a:schemeClr val="tx1">
                    <a:lumMod val="85000"/>
                    <a:lumOff val="15000"/>
                  </a:schemeClr>
                </a:solidFill>
                <a:latin typeface="Adobe Caslon Pro"/>
                <a:cs typeface="Adobe Caslon Pro"/>
              </a:rPr>
              <a:t>4.1</a:t>
            </a:r>
            <a:r>
              <a:rPr lang="is-IS" sz="1500" dirty="0" smtClean="0">
                <a:solidFill>
                  <a:schemeClr val="tx1">
                    <a:lumMod val="85000"/>
                    <a:lumOff val="15000"/>
                  </a:schemeClr>
                </a:solidFill>
                <a:latin typeface="Adobe Caslon Pro"/>
                <a:cs typeface="Adobe Caslon Pro"/>
              </a:rPr>
              <a:t>(g)</a:t>
            </a:r>
          </a:p>
          <a:p>
            <a:pPr marL="709613" indent="-342900" algn="l">
              <a:spcAft>
                <a:spcPts val="600"/>
              </a:spcAft>
              <a:buFont typeface="Arial"/>
              <a:buChar char="•"/>
            </a:pPr>
            <a:r>
              <a:rPr lang="is-IS" sz="1500" b="1" dirty="0" smtClean="0">
                <a:solidFill>
                  <a:schemeClr val="tx1">
                    <a:lumMod val="85000"/>
                    <a:lumOff val="15000"/>
                  </a:schemeClr>
                </a:solidFill>
                <a:latin typeface="Adobe Caslon Pro"/>
                <a:cs typeface="Adobe Caslon Pro"/>
              </a:rPr>
              <a:t>Promote and cooperate in the full, open and prompt </a:t>
            </a:r>
            <a:r>
              <a:rPr lang="is-IS" sz="1500" b="1" dirty="0" smtClean="0">
                <a:solidFill>
                  <a:srgbClr val="4BACC6"/>
                </a:solidFill>
                <a:latin typeface="Adobe Caslon Pro"/>
                <a:cs typeface="Adobe Caslon Pro"/>
              </a:rPr>
              <a:t>exchange of all information </a:t>
            </a:r>
            <a:r>
              <a:rPr lang="is-IS" sz="1500" b="1" dirty="0" smtClean="0">
                <a:solidFill>
                  <a:schemeClr val="tx1">
                    <a:lumMod val="85000"/>
                    <a:lumOff val="15000"/>
                  </a:schemeClr>
                </a:solidFill>
                <a:latin typeface="Adobe Caslon Pro"/>
                <a:cs typeface="Adobe Caslon Pro"/>
              </a:rPr>
              <a:t>relevant to climate change</a:t>
            </a:r>
            <a:r>
              <a:rPr lang="en-US" sz="1500" dirty="0" smtClean="0">
                <a:solidFill>
                  <a:schemeClr val="tx1">
                    <a:lumMod val="85000"/>
                    <a:lumOff val="15000"/>
                  </a:schemeClr>
                </a:solidFill>
                <a:latin typeface="Adobe Caslon Pro"/>
                <a:cs typeface="Adobe Caslon Pro"/>
              </a:rPr>
              <a:t>—</a:t>
            </a:r>
            <a:r>
              <a:rPr lang="is-IS" sz="1500" dirty="0" smtClean="0">
                <a:solidFill>
                  <a:schemeClr val="tx1">
                    <a:lumMod val="85000"/>
                    <a:lumOff val="15000"/>
                  </a:schemeClr>
                </a:solidFill>
                <a:latin typeface="Adobe Caslon Pro"/>
                <a:cs typeface="Adobe Caslon Pro"/>
              </a:rPr>
              <a:t>Article </a:t>
            </a:r>
            <a:r>
              <a:rPr lang="is-IS" sz="1500" dirty="0" smtClean="0">
                <a:solidFill>
                  <a:schemeClr val="tx1">
                    <a:lumMod val="85000"/>
                    <a:lumOff val="15000"/>
                  </a:schemeClr>
                </a:solidFill>
                <a:latin typeface="Adobe Caslon Pro"/>
                <a:cs typeface="Adobe Caslon Pro"/>
              </a:rPr>
              <a:t>4.1</a:t>
            </a:r>
            <a:r>
              <a:rPr lang="is-IS" sz="1500" dirty="0" smtClean="0">
                <a:solidFill>
                  <a:schemeClr val="tx1">
                    <a:lumMod val="85000"/>
                    <a:lumOff val="15000"/>
                  </a:schemeClr>
                </a:solidFill>
                <a:latin typeface="Adobe Caslon Pro"/>
                <a:cs typeface="Adobe Caslon Pro"/>
              </a:rPr>
              <a:t>(h)</a:t>
            </a:r>
          </a:p>
          <a:p>
            <a:pPr marL="709613" indent="-342900" algn="l">
              <a:spcAft>
                <a:spcPts val="600"/>
              </a:spcAft>
              <a:buFont typeface="Arial"/>
              <a:buChar char="•"/>
            </a:pPr>
            <a:r>
              <a:rPr lang="is-IS" sz="1500" b="1" dirty="0" smtClean="0">
                <a:solidFill>
                  <a:schemeClr val="tx1">
                    <a:lumMod val="85000"/>
                    <a:lumOff val="15000"/>
                  </a:schemeClr>
                </a:solidFill>
                <a:latin typeface="Adobe Caslon Pro"/>
                <a:cs typeface="Adobe Caslon Pro"/>
              </a:rPr>
              <a:t>Promote and cooperate in </a:t>
            </a:r>
            <a:r>
              <a:rPr lang="is-IS" sz="1500" b="1" dirty="0" smtClean="0">
                <a:solidFill>
                  <a:srgbClr val="4BACC6"/>
                </a:solidFill>
                <a:latin typeface="Adobe Caslon Pro"/>
                <a:cs typeface="Adobe Caslon Pro"/>
              </a:rPr>
              <a:t>education, training and public awareness</a:t>
            </a:r>
            <a:r>
              <a:rPr lang="en-US" sz="1500" dirty="0" smtClean="0">
                <a:solidFill>
                  <a:schemeClr val="tx1">
                    <a:lumMod val="85000"/>
                    <a:lumOff val="15000"/>
                  </a:schemeClr>
                </a:solidFill>
                <a:latin typeface="Adobe Caslon Pro"/>
                <a:cs typeface="Adobe Caslon Pro"/>
              </a:rPr>
              <a:t>—</a:t>
            </a:r>
            <a:r>
              <a:rPr lang="is-IS" sz="1500" dirty="0" smtClean="0">
                <a:solidFill>
                  <a:schemeClr val="tx1">
                    <a:lumMod val="85000"/>
                    <a:lumOff val="15000"/>
                  </a:schemeClr>
                </a:solidFill>
                <a:latin typeface="Adobe Caslon Pro"/>
                <a:cs typeface="Adobe Caslon Pro"/>
              </a:rPr>
              <a:t>Article </a:t>
            </a:r>
            <a:r>
              <a:rPr lang="is-IS" sz="1500" dirty="0" smtClean="0">
                <a:solidFill>
                  <a:schemeClr val="tx1">
                    <a:lumMod val="85000"/>
                    <a:lumOff val="15000"/>
                  </a:schemeClr>
                </a:solidFill>
                <a:latin typeface="Adobe Caslon Pro"/>
                <a:cs typeface="Adobe Caslon Pro"/>
              </a:rPr>
              <a:t>4.1</a:t>
            </a:r>
            <a:r>
              <a:rPr lang="is-IS" sz="1500" dirty="0" smtClean="0">
                <a:solidFill>
                  <a:schemeClr val="tx1">
                    <a:lumMod val="85000"/>
                    <a:lumOff val="15000"/>
                  </a:schemeClr>
                </a:solidFill>
                <a:latin typeface="Adobe Caslon Pro"/>
                <a:cs typeface="Adobe Caslon Pro"/>
              </a:rPr>
              <a:t>(i)</a:t>
            </a:r>
          </a:p>
        </p:txBody>
      </p:sp>
      <p:sp>
        <p:nvSpPr>
          <p:cNvPr id="11" name="TextBox 10"/>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
        <p:nvSpPr>
          <p:cNvPr id="9" name="Title 1"/>
          <p:cNvSpPr txBox="1">
            <a:spLocks/>
          </p:cNvSpPr>
          <p:nvPr/>
        </p:nvSpPr>
        <p:spPr>
          <a:xfrm>
            <a:off x="685800" y="620764"/>
            <a:ext cx="7772400" cy="9886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2700" b="1" dirty="0" smtClean="0">
                <a:latin typeface="Adobe Caslon Pro"/>
              </a:rPr>
              <a:t>The UN Framework </a:t>
            </a:r>
            <a:br>
              <a:rPr lang="en-AU" sz="2700" b="1" dirty="0" smtClean="0">
                <a:latin typeface="Adobe Caslon Pro"/>
              </a:rPr>
            </a:br>
            <a:r>
              <a:rPr lang="en-AU" sz="2700" b="1" dirty="0" smtClean="0">
                <a:latin typeface="Adobe Caslon Pro"/>
              </a:rPr>
              <a:t>Convention on Climate Change</a:t>
            </a:r>
            <a:endParaRPr lang="en-AU" sz="2700" b="1" dirty="0">
              <a:latin typeface="Adobe Caslon Pro"/>
            </a:endParaRPr>
          </a:p>
        </p:txBody>
      </p:sp>
    </p:spTree>
    <p:extLst>
      <p:ext uri="{BB962C8B-B14F-4D97-AF65-F5344CB8AC3E}">
        <p14:creationId xmlns:p14="http://schemas.microsoft.com/office/powerpoint/2010/main" val="32860644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685801" y="1753888"/>
            <a:ext cx="7772400" cy="4698983"/>
          </a:xfrm>
        </p:spPr>
        <p:txBody>
          <a:bodyPr>
            <a:noAutofit/>
          </a:bodyPr>
          <a:lstStyle/>
          <a:p>
            <a:pPr algn="l">
              <a:spcAft>
                <a:spcPts val="1800"/>
              </a:spcAft>
            </a:pPr>
            <a:r>
              <a:rPr lang="is-IS" sz="1550" dirty="0" smtClean="0">
                <a:solidFill>
                  <a:schemeClr val="tx1">
                    <a:lumMod val="85000"/>
                    <a:lumOff val="15000"/>
                  </a:schemeClr>
                </a:solidFill>
                <a:latin typeface="Adobe Caslon Pro"/>
                <a:cs typeface="Adobe Caslon Pro"/>
              </a:rPr>
              <a:t>Developed country Parties have additional obligations under the Convention.</a:t>
            </a:r>
            <a:endParaRPr lang="is-IS" sz="1550" dirty="0">
              <a:solidFill>
                <a:schemeClr val="tx1">
                  <a:lumMod val="85000"/>
                  <a:lumOff val="15000"/>
                </a:schemeClr>
              </a:solidFill>
              <a:latin typeface="Adobe Caslon Pro"/>
              <a:cs typeface="Adobe Caslon Pro"/>
            </a:endParaRPr>
          </a:p>
          <a:p>
            <a:pPr algn="l">
              <a:spcAft>
                <a:spcPts val="600"/>
              </a:spcAft>
            </a:pPr>
            <a:r>
              <a:rPr lang="is-IS" sz="1550" b="1" dirty="0" smtClean="0">
                <a:solidFill>
                  <a:schemeClr val="tx1">
                    <a:lumMod val="85000"/>
                    <a:lumOff val="15000"/>
                  </a:schemeClr>
                </a:solidFill>
                <a:latin typeface="Adobe Caslon Pro"/>
                <a:cs typeface="Adobe Caslon Pro"/>
              </a:rPr>
              <a:t>Annex I Parties </a:t>
            </a:r>
            <a:r>
              <a:rPr lang="is-IS" sz="1550" dirty="0" smtClean="0">
                <a:solidFill>
                  <a:schemeClr val="tx1">
                    <a:lumMod val="85000"/>
                    <a:lumOff val="15000"/>
                  </a:schemeClr>
                </a:solidFill>
                <a:latin typeface="Adobe Caslon Pro"/>
                <a:cs typeface="Adobe Caslon Pro"/>
              </a:rPr>
              <a:t>must:</a:t>
            </a:r>
          </a:p>
          <a:p>
            <a:pPr marL="723900" indent="-285750" algn="l" defTabSz="715963">
              <a:spcAft>
                <a:spcPts val="600"/>
              </a:spcAft>
              <a:buFont typeface="Arial"/>
              <a:buChar char="•"/>
            </a:pPr>
            <a:r>
              <a:rPr lang="is-IS" sz="1550" b="1" dirty="0" smtClean="0">
                <a:solidFill>
                  <a:srgbClr val="4BACC6"/>
                </a:solidFill>
                <a:latin typeface="Adobe Caslon Pro"/>
                <a:cs typeface="Adobe Caslon Pro"/>
              </a:rPr>
              <a:t>Adopt and implement national mitigation policies </a:t>
            </a:r>
            <a:r>
              <a:rPr lang="is-IS" sz="1550" dirty="0" smtClean="0">
                <a:solidFill>
                  <a:schemeClr val="tx1">
                    <a:lumMod val="85000"/>
                    <a:lumOff val="15000"/>
                  </a:schemeClr>
                </a:solidFill>
                <a:latin typeface="Adobe Caslon Pro"/>
                <a:cs typeface="Adobe Caslon Pro"/>
              </a:rPr>
              <a:t>that demonstrate developed countries are taking the lead in the global effort to prevent dangerous global warming;</a:t>
            </a:r>
          </a:p>
          <a:p>
            <a:pPr marL="723900" indent="-285750" algn="l" defTabSz="715963">
              <a:spcAft>
                <a:spcPts val="600"/>
              </a:spcAft>
              <a:buFont typeface="Arial"/>
              <a:buChar char="•"/>
            </a:pPr>
            <a:r>
              <a:rPr lang="is-IS" sz="1550" b="1" dirty="0" smtClean="0">
                <a:solidFill>
                  <a:srgbClr val="4BACC6"/>
                </a:solidFill>
                <a:latin typeface="Adobe Caslon Pro"/>
                <a:cs typeface="Adobe Caslon Pro"/>
              </a:rPr>
              <a:t>Submit national communications </a:t>
            </a:r>
            <a:r>
              <a:rPr lang="is-IS" sz="1550" dirty="0" smtClean="0">
                <a:solidFill>
                  <a:srgbClr val="000000"/>
                </a:solidFill>
                <a:latin typeface="Adobe Caslon Pro"/>
                <a:cs typeface="Adobe Caslon Pro"/>
              </a:rPr>
              <a:t>with detailed information about </a:t>
            </a:r>
            <a:r>
              <a:rPr lang="is-IS" sz="1550" dirty="0" smtClean="0">
                <a:solidFill>
                  <a:schemeClr val="tx1">
                    <a:lumMod val="85000"/>
                    <a:lumOff val="15000"/>
                  </a:schemeClr>
                </a:solidFill>
                <a:latin typeface="Adobe Caslon Pro"/>
                <a:cs typeface="Adobe Caslon Pro"/>
              </a:rPr>
              <a:t>their mitigation policies and measures; and</a:t>
            </a:r>
          </a:p>
          <a:p>
            <a:pPr marL="723900" indent="-285750" algn="l" defTabSz="715963">
              <a:spcAft>
                <a:spcPts val="1800"/>
              </a:spcAft>
              <a:buFont typeface="Arial"/>
              <a:buChar char="•"/>
            </a:pPr>
            <a:r>
              <a:rPr lang="is-IS" sz="1550" dirty="0" smtClean="0">
                <a:solidFill>
                  <a:schemeClr val="tx1"/>
                </a:solidFill>
                <a:latin typeface="Adobe Caslon Pro"/>
                <a:cs typeface="Adobe Caslon Pro"/>
              </a:rPr>
              <a:t>Coordinate with other Annex I Parties to </a:t>
            </a:r>
            <a:r>
              <a:rPr lang="is-IS" sz="1550" b="1" dirty="0" smtClean="0">
                <a:solidFill>
                  <a:srgbClr val="4BACC6"/>
                </a:solidFill>
                <a:latin typeface="Adobe Caslon Pro"/>
                <a:cs typeface="Adobe Caslon Pro"/>
              </a:rPr>
              <a:t>develop economic and administrative instruments </a:t>
            </a:r>
            <a:r>
              <a:rPr lang="is-IS" sz="1550" dirty="0" smtClean="0">
                <a:solidFill>
                  <a:schemeClr val="tx1">
                    <a:lumMod val="85000"/>
                    <a:lumOff val="15000"/>
                  </a:schemeClr>
                </a:solidFill>
                <a:latin typeface="Adobe Caslon Pro"/>
                <a:cs typeface="Adobe Caslon Pro"/>
              </a:rPr>
              <a:t>to facilitate the UNFCCC’s objective.</a:t>
            </a:r>
          </a:p>
          <a:p>
            <a:pPr algn="l" defTabSz="715963">
              <a:spcAft>
                <a:spcPts val="600"/>
              </a:spcAft>
            </a:pPr>
            <a:r>
              <a:rPr lang="is-IS" sz="1550" b="1" dirty="0" smtClean="0">
                <a:solidFill>
                  <a:schemeClr val="tx1">
                    <a:lumMod val="85000"/>
                    <a:lumOff val="15000"/>
                  </a:schemeClr>
                </a:solidFill>
                <a:latin typeface="Adobe Caslon Pro"/>
                <a:cs typeface="Adobe Caslon Pro"/>
              </a:rPr>
              <a:t>Annex II Parties </a:t>
            </a:r>
            <a:r>
              <a:rPr lang="is-IS" sz="1550" dirty="0" smtClean="0">
                <a:solidFill>
                  <a:schemeClr val="tx1">
                    <a:lumMod val="85000"/>
                    <a:lumOff val="15000"/>
                  </a:schemeClr>
                </a:solidFill>
                <a:latin typeface="Adobe Caslon Pro"/>
                <a:cs typeface="Adobe Caslon Pro"/>
              </a:rPr>
              <a:t>have the further obligation to:</a:t>
            </a:r>
            <a:endParaRPr lang="is-IS" sz="1550" dirty="0">
              <a:solidFill>
                <a:schemeClr val="tx1">
                  <a:lumMod val="85000"/>
                  <a:lumOff val="15000"/>
                </a:schemeClr>
              </a:solidFill>
              <a:latin typeface="Adobe Caslon Pro"/>
              <a:cs typeface="Adobe Caslon Pro"/>
            </a:endParaRPr>
          </a:p>
          <a:p>
            <a:pPr marL="723900" indent="-285750" algn="l" defTabSz="715963">
              <a:spcAft>
                <a:spcPts val="600"/>
              </a:spcAft>
              <a:buFont typeface="Arial"/>
              <a:buChar char="•"/>
            </a:pPr>
            <a:r>
              <a:rPr lang="is-IS" sz="1550" b="1" dirty="0" smtClean="0">
                <a:solidFill>
                  <a:schemeClr val="accent5"/>
                </a:solidFill>
                <a:latin typeface="Adobe Caslon Pro"/>
                <a:cs typeface="Adobe Caslon Pro"/>
              </a:rPr>
              <a:t>Provide new and additional finance, including technology transfer</a:t>
            </a:r>
            <a:r>
              <a:rPr lang="is-IS" sz="1550" dirty="0" smtClean="0">
                <a:solidFill>
                  <a:schemeClr val="tx1">
                    <a:lumMod val="85000"/>
                    <a:lumOff val="15000"/>
                  </a:schemeClr>
                </a:solidFill>
                <a:latin typeface="Adobe Caslon Pro"/>
                <a:cs typeface="Adobe Caslon Pro"/>
              </a:rPr>
              <a:t>, to:</a:t>
            </a:r>
          </a:p>
          <a:p>
            <a:pPr marL="1246188" indent="-285750" algn="l" defTabSz="715963">
              <a:spcAft>
                <a:spcPts val="600"/>
              </a:spcAft>
              <a:buFont typeface="Courier New"/>
              <a:buChar char="o"/>
            </a:pPr>
            <a:r>
              <a:rPr lang="is-IS" sz="1550" dirty="0">
                <a:solidFill>
                  <a:schemeClr val="tx1">
                    <a:lumMod val="85000"/>
                    <a:lumOff val="15000"/>
                  </a:schemeClr>
                </a:solidFill>
                <a:latin typeface="Adobe Caslon Pro"/>
                <a:cs typeface="Adobe Caslon Pro"/>
              </a:rPr>
              <a:t>M</a:t>
            </a:r>
            <a:r>
              <a:rPr lang="is-IS" sz="1550" dirty="0" smtClean="0">
                <a:solidFill>
                  <a:schemeClr val="tx1">
                    <a:lumMod val="85000"/>
                    <a:lumOff val="15000"/>
                  </a:schemeClr>
                </a:solidFill>
                <a:latin typeface="Adobe Caslon Pro"/>
                <a:cs typeface="Adobe Caslon Pro"/>
              </a:rPr>
              <a:t>eet the </a:t>
            </a:r>
            <a:r>
              <a:rPr lang="is-IS" sz="1550" b="1" dirty="0" smtClean="0">
                <a:solidFill>
                  <a:schemeClr val="tx1">
                    <a:lumMod val="85000"/>
                    <a:lumOff val="15000"/>
                  </a:schemeClr>
                </a:solidFill>
                <a:latin typeface="Adobe Caslon Pro"/>
                <a:cs typeface="Adobe Caslon Pro"/>
              </a:rPr>
              <a:t>full costs incurred by developing country Parties </a:t>
            </a:r>
            <a:r>
              <a:rPr lang="is-IS" sz="1550" dirty="0" smtClean="0">
                <a:solidFill>
                  <a:schemeClr val="tx1">
                    <a:lumMod val="85000"/>
                    <a:lumOff val="15000"/>
                  </a:schemeClr>
                </a:solidFill>
                <a:latin typeface="Adobe Caslon Pro"/>
                <a:cs typeface="Adobe Caslon Pro"/>
              </a:rPr>
              <a:t>when they implement their obligations under the Convention; and </a:t>
            </a:r>
          </a:p>
          <a:p>
            <a:pPr marL="1246188" indent="-285750" algn="l" defTabSz="715963">
              <a:spcAft>
                <a:spcPts val="600"/>
              </a:spcAft>
              <a:buFont typeface="Courier New"/>
              <a:buChar char="o"/>
            </a:pPr>
            <a:r>
              <a:rPr lang="is-IS" sz="1550" dirty="0" smtClean="0">
                <a:solidFill>
                  <a:schemeClr val="tx1">
                    <a:lumMod val="85000"/>
                    <a:lumOff val="15000"/>
                  </a:schemeClr>
                </a:solidFill>
                <a:latin typeface="Adobe Caslon Pro"/>
                <a:cs typeface="Adobe Caslon Pro"/>
              </a:rPr>
              <a:t>Meet </a:t>
            </a:r>
            <a:r>
              <a:rPr lang="is-IS" sz="1550" b="1" dirty="0" smtClean="0">
                <a:solidFill>
                  <a:schemeClr val="tx1">
                    <a:lumMod val="85000"/>
                    <a:lumOff val="15000"/>
                  </a:schemeClr>
                </a:solidFill>
                <a:latin typeface="Adobe Caslon Pro"/>
                <a:cs typeface="Adobe Caslon Pro"/>
              </a:rPr>
              <a:t>adaptation needs of developing country Parties</a:t>
            </a:r>
            <a:r>
              <a:rPr lang="is-IS" sz="1550" dirty="0" smtClean="0">
                <a:solidFill>
                  <a:schemeClr val="tx1">
                    <a:lumMod val="85000"/>
                    <a:lumOff val="15000"/>
                  </a:schemeClr>
                </a:solidFill>
                <a:latin typeface="Adobe Caslon Pro"/>
                <a:cs typeface="Adobe Caslon Pro"/>
              </a:rPr>
              <a:t>.</a:t>
            </a:r>
          </a:p>
        </p:txBody>
      </p:sp>
      <p:sp>
        <p:nvSpPr>
          <p:cNvPr id="11" name="TextBox 10"/>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
        <p:nvSpPr>
          <p:cNvPr id="9" name="Title 1"/>
          <p:cNvSpPr txBox="1">
            <a:spLocks/>
          </p:cNvSpPr>
          <p:nvPr/>
        </p:nvSpPr>
        <p:spPr>
          <a:xfrm>
            <a:off x="685800" y="620764"/>
            <a:ext cx="7772400" cy="9886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2700" b="1" dirty="0" smtClean="0">
                <a:latin typeface="Adobe Caslon Pro"/>
              </a:rPr>
              <a:t>The UN Framework </a:t>
            </a:r>
            <a:br>
              <a:rPr lang="en-AU" sz="2700" b="1" dirty="0" smtClean="0">
                <a:latin typeface="Adobe Caslon Pro"/>
              </a:rPr>
            </a:br>
            <a:r>
              <a:rPr lang="en-AU" sz="2700" b="1" dirty="0" smtClean="0">
                <a:latin typeface="Adobe Caslon Pro"/>
              </a:rPr>
              <a:t>Convention on Climate Change</a:t>
            </a:r>
            <a:endParaRPr lang="en-AU" sz="2700" b="1" dirty="0">
              <a:latin typeface="Adobe Caslon Pro"/>
            </a:endParaRPr>
          </a:p>
        </p:txBody>
      </p:sp>
    </p:spTree>
    <p:extLst>
      <p:ext uri="{BB962C8B-B14F-4D97-AF65-F5344CB8AC3E}">
        <p14:creationId xmlns:p14="http://schemas.microsoft.com/office/powerpoint/2010/main" val="37888410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5251"/>
            <a:ext cx="7772400" cy="988601"/>
          </a:xfrm>
        </p:spPr>
        <p:txBody>
          <a:bodyPr>
            <a:normAutofit fontScale="90000"/>
          </a:bodyPr>
          <a:lstStyle/>
          <a:p>
            <a:r>
              <a:rPr lang="en-AU" sz="3200" b="1" dirty="0" smtClean="0">
                <a:latin typeface="Adobe Caslon Pro"/>
              </a:rPr>
              <a:t>Technical Bodies </a:t>
            </a:r>
            <a:br>
              <a:rPr lang="en-AU" sz="3200" b="1" dirty="0" smtClean="0">
                <a:latin typeface="Adobe Caslon Pro"/>
              </a:rPr>
            </a:br>
            <a:r>
              <a:rPr lang="en-AU" sz="3200" b="1" dirty="0" smtClean="0">
                <a:latin typeface="Adobe Caslon Pro"/>
              </a:rPr>
              <a:t>of the UNFCCC</a:t>
            </a:r>
            <a:endParaRPr lang="en-AU" sz="3200" b="1" dirty="0">
              <a:latin typeface="Adobe Caslon Pro"/>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7" name="TextBox 6"/>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
        <p:nvSpPr>
          <p:cNvPr id="9" name="Subtitle 3"/>
          <p:cNvSpPr>
            <a:spLocks noGrp="1"/>
          </p:cNvSpPr>
          <p:nvPr>
            <p:ph type="subTitle" idx="1"/>
          </p:nvPr>
        </p:nvSpPr>
        <p:spPr>
          <a:xfrm>
            <a:off x="685801" y="1920143"/>
            <a:ext cx="7772400" cy="4614071"/>
          </a:xfrm>
        </p:spPr>
        <p:txBody>
          <a:bodyPr>
            <a:normAutofit/>
          </a:bodyPr>
          <a:lstStyle/>
          <a:p>
            <a:pPr algn="l">
              <a:spcAft>
                <a:spcPts val="2000"/>
              </a:spcAft>
            </a:pPr>
            <a:r>
              <a:rPr lang="is-IS" sz="1600" dirty="0" smtClean="0">
                <a:solidFill>
                  <a:schemeClr val="tx1">
                    <a:lumMod val="85000"/>
                    <a:lumOff val="15000"/>
                  </a:schemeClr>
                </a:solidFill>
                <a:latin typeface="Adobe Caslon Pro"/>
                <a:cs typeface="Adobe Caslon Pro"/>
              </a:rPr>
              <a:t>The work of the UNFCCC </a:t>
            </a:r>
            <a:r>
              <a:rPr lang="en-US" sz="1600" dirty="0" smtClean="0">
                <a:solidFill>
                  <a:schemeClr val="tx1">
                    <a:lumMod val="85000"/>
                    <a:lumOff val="15000"/>
                  </a:schemeClr>
                </a:solidFill>
                <a:latin typeface="Adobe Caslon Pro"/>
                <a:cs typeface="Adobe Caslon Pro"/>
              </a:rPr>
              <a:t>is carried out by bodies that are comprised of political representatives and technical experts. </a:t>
            </a:r>
          </a:p>
          <a:p>
            <a:pPr>
              <a:spcBef>
                <a:spcPts val="0"/>
              </a:spcBef>
              <a:spcAft>
                <a:spcPts val="600"/>
              </a:spcAft>
            </a:pPr>
            <a:r>
              <a:rPr lang="en-US" sz="1600" b="1" dirty="0" smtClean="0">
                <a:solidFill>
                  <a:srgbClr val="4BACC6"/>
                </a:solidFill>
                <a:latin typeface="Adobe Caslon Pro"/>
                <a:cs typeface="Adobe Caslon Pro"/>
              </a:rPr>
              <a:t>Political</a:t>
            </a:r>
          </a:p>
          <a:p>
            <a:pPr marL="285750" indent="-285750" algn="l">
              <a:spcBef>
                <a:spcPts val="0"/>
              </a:spcBef>
              <a:spcAft>
                <a:spcPts val="600"/>
              </a:spcAft>
              <a:buFont typeface="Arial"/>
              <a:buChar char="•"/>
            </a:pPr>
            <a:r>
              <a:rPr lang="en-US" sz="1600" b="1" dirty="0" smtClean="0">
                <a:solidFill>
                  <a:schemeClr val="tx1">
                    <a:lumMod val="85000"/>
                    <a:lumOff val="15000"/>
                  </a:schemeClr>
                </a:solidFill>
                <a:latin typeface="Adobe Caslon Pro"/>
                <a:cs typeface="Adobe Caslon Pro"/>
              </a:rPr>
              <a:t>Conference of the Parties </a:t>
            </a:r>
            <a:r>
              <a:rPr lang="en-US" sz="1600" dirty="0" smtClean="0">
                <a:solidFill>
                  <a:schemeClr val="tx1">
                    <a:lumMod val="85000"/>
                    <a:lumOff val="15000"/>
                  </a:schemeClr>
                </a:solidFill>
                <a:latin typeface="Adobe Caslon Pro"/>
                <a:cs typeface="Adobe Caslon Pro"/>
              </a:rPr>
              <a:t>(COP)</a:t>
            </a:r>
          </a:p>
          <a:p>
            <a:pPr marL="285750" indent="-285750" algn="l">
              <a:spcAft>
                <a:spcPts val="600"/>
              </a:spcAft>
              <a:buFont typeface="Arial"/>
              <a:buChar char="•"/>
            </a:pPr>
            <a:r>
              <a:rPr lang="en-US" sz="1600" dirty="0" smtClean="0">
                <a:solidFill>
                  <a:schemeClr val="tx1">
                    <a:lumMod val="85000"/>
                    <a:lumOff val="15000"/>
                  </a:schemeClr>
                </a:solidFill>
                <a:latin typeface="Adobe Caslon Pro"/>
                <a:cs typeface="Adobe Caslon Pro"/>
              </a:rPr>
              <a:t>The COP serving as the </a:t>
            </a:r>
            <a:r>
              <a:rPr lang="en-US" sz="1600" b="1" dirty="0" smtClean="0">
                <a:solidFill>
                  <a:schemeClr val="tx1">
                    <a:lumMod val="85000"/>
                    <a:lumOff val="15000"/>
                  </a:schemeClr>
                </a:solidFill>
                <a:latin typeface="Adobe Caslon Pro"/>
                <a:cs typeface="Adobe Caslon Pro"/>
              </a:rPr>
              <a:t>meeting of the Parties to the Kyoto Protocol </a:t>
            </a:r>
            <a:r>
              <a:rPr lang="en-US" sz="1600" dirty="0" smtClean="0">
                <a:solidFill>
                  <a:schemeClr val="tx1">
                    <a:lumMod val="85000"/>
                    <a:lumOff val="15000"/>
                  </a:schemeClr>
                </a:solidFill>
                <a:latin typeface="Adobe Caslon Pro"/>
                <a:cs typeface="Adobe Caslon Pro"/>
              </a:rPr>
              <a:t>(CMP)</a:t>
            </a:r>
          </a:p>
          <a:p>
            <a:pPr marL="285750" indent="-285750" algn="l">
              <a:spcAft>
                <a:spcPts val="2000"/>
              </a:spcAft>
              <a:buFont typeface="Arial"/>
              <a:buChar char="•"/>
            </a:pPr>
            <a:r>
              <a:rPr lang="en-US" sz="1600" dirty="0" smtClean="0">
                <a:solidFill>
                  <a:schemeClr val="tx1">
                    <a:lumMod val="85000"/>
                    <a:lumOff val="15000"/>
                  </a:schemeClr>
                </a:solidFill>
                <a:latin typeface="Adobe Caslon Pro"/>
                <a:cs typeface="Adobe Caslon Pro"/>
              </a:rPr>
              <a:t>The COP serving as the </a:t>
            </a:r>
            <a:r>
              <a:rPr lang="en-US" sz="1600" b="1" dirty="0" smtClean="0">
                <a:solidFill>
                  <a:schemeClr val="tx1">
                    <a:lumMod val="85000"/>
                    <a:lumOff val="15000"/>
                  </a:schemeClr>
                </a:solidFill>
                <a:latin typeface="Adobe Caslon Pro"/>
                <a:cs typeface="Adobe Caslon Pro"/>
              </a:rPr>
              <a:t>meeting of the Parties to the Paris Agreement </a:t>
            </a:r>
            <a:r>
              <a:rPr lang="en-US" sz="1600" dirty="0" smtClean="0">
                <a:solidFill>
                  <a:schemeClr val="tx1">
                    <a:lumMod val="85000"/>
                    <a:lumOff val="15000"/>
                  </a:schemeClr>
                </a:solidFill>
                <a:latin typeface="Adobe Caslon Pro"/>
                <a:cs typeface="Adobe Caslon Pro"/>
              </a:rPr>
              <a:t>(CMA)</a:t>
            </a:r>
          </a:p>
          <a:p>
            <a:pPr>
              <a:spcAft>
                <a:spcPts val="600"/>
              </a:spcAft>
            </a:pPr>
            <a:r>
              <a:rPr lang="en-US" sz="1600" b="1" dirty="0" smtClean="0">
                <a:solidFill>
                  <a:srgbClr val="4BACC6"/>
                </a:solidFill>
                <a:latin typeface="Adobe Caslon Pro"/>
                <a:cs typeface="Adobe Caslon Pro"/>
              </a:rPr>
              <a:t>Technical Bodies</a:t>
            </a:r>
          </a:p>
          <a:p>
            <a:pPr marL="285750" indent="-285750" algn="l">
              <a:spcAft>
                <a:spcPts val="600"/>
              </a:spcAft>
              <a:buFont typeface="Arial"/>
              <a:buChar char="•"/>
            </a:pPr>
            <a:r>
              <a:rPr lang="en-US" sz="1600" b="1" dirty="0" smtClean="0">
                <a:solidFill>
                  <a:schemeClr val="tx1">
                    <a:lumMod val="85000"/>
                    <a:lumOff val="15000"/>
                  </a:schemeClr>
                </a:solidFill>
                <a:latin typeface="Adobe Caslon Pro"/>
                <a:cs typeface="Adobe Caslon Pro"/>
              </a:rPr>
              <a:t>Subsidiary Body for Scientific and Technological Advice </a:t>
            </a:r>
            <a:r>
              <a:rPr lang="en-US" sz="1600" dirty="0" smtClean="0">
                <a:solidFill>
                  <a:schemeClr val="tx1">
                    <a:lumMod val="85000"/>
                    <a:lumOff val="15000"/>
                  </a:schemeClr>
                </a:solidFill>
                <a:latin typeface="Adobe Caslon Pro"/>
                <a:cs typeface="Adobe Caslon Pro"/>
              </a:rPr>
              <a:t>(SBSTA)</a:t>
            </a:r>
          </a:p>
          <a:p>
            <a:pPr marL="285750" indent="-285750" algn="l">
              <a:spcAft>
                <a:spcPts val="600"/>
              </a:spcAft>
              <a:buFont typeface="Arial"/>
              <a:buChar char="•"/>
            </a:pPr>
            <a:r>
              <a:rPr lang="en-US" sz="1600" b="1" dirty="0" smtClean="0">
                <a:solidFill>
                  <a:schemeClr val="tx1">
                    <a:lumMod val="85000"/>
                    <a:lumOff val="15000"/>
                  </a:schemeClr>
                </a:solidFill>
                <a:latin typeface="Adobe Caslon Pro"/>
                <a:cs typeface="Adobe Caslon Pro"/>
              </a:rPr>
              <a:t>Subsidiary Body for Implementation </a:t>
            </a:r>
            <a:r>
              <a:rPr lang="en-US" sz="1600" dirty="0" smtClean="0">
                <a:solidFill>
                  <a:schemeClr val="tx1">
                    <a:lumMod val="85000"/>
                    <a:lumOff val="15000"/>
                  </a:schemeClr>
                </a:solidFill>
                <a:latin typeface="Adobe Caslon Pro"/>
                <a:cs typeface="Adobe Caslon Pro"/>
              </a:rPr>
              <a:t>(SBI)</a:t>
            </a:r>
            <a:endParaRPr lang="en-US" sz="1600" b="1" dirty="0" smtClean="0">
              <a:solidFill>
                <a:schemeClr val="accent5"/>
              </a:solidFill>
              <a:latin typeface="Adobe Caslon Pro"/>
              <a:cs typeface="Adobe Caslon Pro"/>
            </a:endParaRPr>
          </a:p>
          <a:p>
            <a:pPr marL="285750" indent="-285750" algn="l">
              <a:spcAft>
                <a:spcPts val="600"/>
              </a:spcAft>
              <a:buFont typeface="Arial"/>
              <a:buChar char="•"/>
            </a:pPr>
            <a:r>
              <a:rPr lang="en-US" sz="1600" b="1" dirty="0" smtClean="0">
                <a:solidFill>
                  <a:schemeClr val="tx1">
                    <a:lumMod val="85000"/>
                    <a:lumOff val="15000"/>
                  </a:schemeClr>
                </a:solidFill>
                <a:latin typeface="Adobe Caslon Pro"/>
                <a:cs typeface="Adobe Caslon Pro"/>
              </a:rPr>
              <a:t>Ad-Hoc Working Group on the Paris Agreement </a:t>
            </a:r>
            <a:r>
              <a:rPr lang="en-US" sz="1600" dirty="0" smtClean="0">
                <a:solidFill>
                  <a:schemeClr val="tx1">
                    <a:lumMod val="85000"/>
                    <a:lumOff val="15000"/>
                  </a:schemeClr>
                </a:solidFill>
                <a:latin typeface="Adobe Caslon Pro"/>
                <a:cs typeface="Adobe Caslon Pro"/>
              </a:rPr>
              <a:t>(APA)</a:t>
            </a:r>
          </a:p>
        </p:txBody>
      </p:sp>
    </p:spTree>
    <p:extLst>
      <p:ext uri="{BB962C8B-B14F-4D97-AF65-F5344CB8AC3E}">
        <p14:creationId xmlns:p14="http://schemas.microsoft.com/office/powerpoint/2010/main" val="11925772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5251"/>
            <a:ext cx="7772400" cy="988601"/>
          </a:xfrm>
        </p:spPr>
        <p:txBody>
          <a:bodyPr>
            <a:normAutofit fontScale="90000"/>
          </a:bodyPr>
          <a:lstStyle/>
          <a:p>
            <a:r>
              <a:rPr lang="en-AU" sz="3200" b="1" dirty="0" smtClean="0">
                <a:latin typeface="Adobe Caslon Pro"/>
              </a:rPr>
              <a:t>Technical Bodies </a:t>
            </a:r>
            <a:br>
              <a:rPr lang="en-AU" sz="3200" b="1" dirty="0" smtClean="0">
                <a:latin typeface="Adobe Caslon Pro"/>
              </a:rPr>
            </a:br>
            <a:r>
              <a:rPr lang="en-AU" sz="3200" b="1" dirty="0" smtClean="0">
                <a:latin typeface="Adobe Caslon Pro"/>
              </a:rPr>
              <a:t>of the UNFCCC</a:t>
            </a:r>
            <a:endParaRPr lang="en-AU" sz="3200" b="1" dirty="0">
              <a:latin typeface="Adobe Caslon Pro"/>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7" name="TextBox 6"/>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
        <p:nvSpPr>
          <p:cNvPr id="9" name="Subtitle 3"/>
          <p:cNvSpPr>
            <a:spLocks noGrp="1"/>
          </p:cNvSpPr>
          <p:nvPr>
            <p:ph type="subTitle" idx="1"/>
          </p:nvPr>
        </p:nvSpPr>
        <p:spPr>
          <a:xfrm>
            <a:off x="685800" y="1849579"/>
            <a:ext cx="7890647" cy="4614071"/>
          </a:xfrm>
        </p:spPr>
        <p:txBody>
          <a:bodyPr>
            <a:noAutofit/>
          </a:bodyPr>
          <a:lstStyle/>
          <a:p>
            <a:pPr>
              <a:spcAft>
                <a:spcPts val="600"/>
              </a:spcAft>
            </a:pPr>
            <a:r>
              <a:rPr lang="en-US" sz="1500" b="1" dirty="0" smtClean="0">
                <a:solidFill>
                  <a:srgbClr val="4BACC6"/>
                </a:solidFill>
                <a:latin typeface="Adobe Caslon Pro"/>
                <a:cs typeface="Adobe Caslon Pro"/>
              </a:rPr>
              <a:t>Technical Bodies cont.</a:t>
            </a:r>
          </a:p>
          <a:p>
            <a:pPr marL="285750" indent="-285750" algn="l">
              <a:spcAft>
                <a:spcPts val="600"/>
              </a:spcAft>
              <a:buFont typeface="Arial"/>
              <a:buChar char="•"/>
            </a:pPr>
            <a:r>
              <a:rPr lang="en-US" sz="1500" b="1" dirty="0" smtClean="0">
                <a:solidFill>
                  <a:schemeClr val="tx1">
                    <a:lumMod val="85000"/>
                    <a:lumOff val="15000"/>
                  </a:schemeClr>
                </a:solidFill>
                <a:latin typeface="Adobe Caslon Pro"/>
                <a:cs typeface="Adobe Caslon Pro"/>
              </a:rPr>
              <a:t>Adaptation Committee </a:t>
            </a:r>
            <a:r>
              <a:rPr lang="en-US" sz="1500" dirty="0" smtClean="0">
                <a:solidFill>
                  <a:schemeClr val="tx1">
                    <a:lumMod val="85000"/>
                    <a:lumOff val="15000"/>
                  </a:schemeClr>
                </a:solidFill>
                <a:latin typeface="Adobe Caslon Pro"/>
                <a:cs typeface="Adobe Caslon Pro"/>
              </a:rPr>
              <a:t>(AC)</a:t>
            </a:r>
          </a:p>
          <a:p>
            <a:pPr marL="285750" indent="-285750" algn="l">
              <a:spcAft>
                <a:spcPts val="600"/>
              </a:spcAft>
              <a:buFont typeface="Arial"/>
              <a:buChar char="•"/>
            </a:pPr>
            <a:r>
              <a:rPr lang="en-US" sz="1500" b="1" dirty="0">
                <a:solidFill>
                  <a:schemeClr val="tx1">
                    <a:lumMod val="85000"/>
                    <a:lumOff val="15000"/>
                  </a:schemeClr>
                </a:solidFill>
                <a:latin typeface="Adobe Caslon Pro"/>
                <a:cs typeface="Adobe Caslon Pro"/>
              </a:rPr>
              <a:t>Adaptation Fund </a:t>
            </a:r>
            <a:r>
              <a:rPr lang="en-US" sz="1500" dirty="0">
                <a:solidFill>
                  <a:schemeClr val="tx1">
                    <a:lumMod val="85000"/>
                    <a:lumOff val="15000"/>
                  </a:schemeClr>
                </a:solidFill>
                <a:latin typeface="Adobe Caslon Pro"/>
                <a:cs typeface="Adobe Caslon Pro"/>
              </a:rPr>
              <a:t>Board (AFB</a:t>
            </a:r>
            <a:r>
              <a:rPr lang="en-US" sz="1500" dirty="0" smtClean="0">
                <a:solidFill>
                  <a:schemeClr val="tx1">
                    <a:lumMod val="85000"/>
                    <a:lumOff val="15000"/>
                  </a:schemeClr>
                </a:solidFill>
                <a:latin typeface="Adobe Caslon Pro"/>
                <a:cs typeface="Adobe Caslon Pro"/>
              </a:rPr>
              <a:t>)</a:t>
            </a:r>
          </a:p>
          <a:p>
            <a:pPr marL="285750" indent="-285750" algn="l">
              <a:spcAft>
                <a:spcPts val="600"/>
              </a:spcAft>
              <a:buFont typeface="Arial"/>
              <a:buChar char="•"/>
            </a:pPr>
            <a:r>
              <a:rPr lang="en-US" sz="1500" dirty="0">
                <a:solidFill>
                  <a:schemeClr val="tx1">
                    <a:lumMod val="85000"/>
                    <a:lumOff val="15000"/>
                  </a:schemeClr>
                </a:solidFill>
                <a:latin typeface="Adobe Caslon Pro"/>
                <a:cs typeface="Adobe Caslon Pro"/>
              </a:rPr>
              <a:t>Advisory Board on the </a:t>
            </a:r>
            <a:r>
              <a:rPr lang="en-US" sz="1500" b="1" dirty="0">
                <a:solidFill>
                  <a:schemeClr val="tx1">
                    <a:lumMod val="85000"/>
                    <a:lumOff val="15000"/>
                  </a:schemeClr>
                </a:solidFill>
                <a:latin typeface="Adobe Caslon Pro"/>
                <a:cs typeface="Adobe Caslon Pro"/>
              </a:rPr>
              <a:t>Climate Technology Centre and Network </a:t>
            </a:r>
            <a:r>
              <a:rPr lang="en-US" sz="1500" dirty="0">
                <a:solidFill>
                  <a:schemeClr val="tx1">
                    <a:lumMod val="85000"/>
                    <a:lumOff val="15000"/>
                  </a:schemeClr>
                </a:solidFill>
                <a:latin typeface="Adobe Caslon Pro"/>
                <a:cs typeface="Adobe Caslon Pro"/>
              </a:rPr>
              <a:t>(CTCN</a:t>
            </a:r>
            <a:r>
              <a:rPr lang="en-US" sz="1500" dirty="0" smtClean="0">
                <a:solidFill>
                  <a:schemeClr val="tx1">
                    <a:lumMod val="85000"/>
                    <a:lumOff val="15000"/>
                  </a:schemeClr>
                </a:solidFill>
                <a:latin typeface="Adobe Caslon Pro"/>
                <a:cs typeface="Adobe Caslon Pro"/>
              </a:rPr>
              <a:t>)</a:t>
            </a:r>
          </a:p>
          <a:p>
            <a:pPr marL="285750" indent="-285750" algn="l">
              <a:spcAft>
                <a:spcPts val="600"/>
              </a:spcAft>
              <a:buFont typeface="Arial"/>
              <a:buChar char="•"/>
            </a:pPr>
            <a:r>
              <a:rPr lang="en-US" sz="1500" dirty="0" smtClean="0">
                <a:solidFill>
                  <a:schemeClr val="tx1">
                    <a:lumMod val="85000"/>
                    <a:lumOff val="15000"/>
                  </a:schemeClr>
                </a:solidFill>
                <a:latin typeface="Adobe Caslon Pro"/>
                <a:cs typeface="Adobe Caslon Pro"/>
              </a:rPr>
              <a:t>Executive Committee, </a:t>
            </a:r>
            <a:r>
              <a:rPr lang="en-US" sz="1500" b="1" dirty="0" smtClean="0">
                <a:solidFill>
                  <a:schemeClr val="tx1">
                    <a:lumMod val="85000"/>
                    <a:lumOff val="15000"/>
                  </a:schemeClr>
                </a:solidFill>
                <a:latin typeface="Adobe Caslon Pro"/>
                <a:cs typeface="Adobe Caslon Pro"/>
              </a:rPr>
              <a:t>Warsaw International Mechanism for Loss &amp; Damage </a:t>
            </a:r>
            <a:r>
              <a:rPr lang="en-US" sz="1500" dirty="0" smtClean="0">
                <a:solidFill>
                  <a:schemeClr val="tx1">
                    <a:lumMod val="85000"/>
                    <a:lumOff val="15000"/>
                  </a:schemeClr>
                </a:solidFill>
                <a:latin typeface="Adobe Caslon Pro"/>
                <a:cs typeface="Adobe Caslon Pro"/>
              </a:rPr>
              <a:t>(WIM)</a:t>
            </a:r>
          </a:p>
          <a:p>
            <a:pPr marL="285750" indent="-285750" algn="l">
              <a:spcAft>
                <a:spcPts val="600"/>
              </a:spcAft>
              <a:buFont typeface="Arial"/>
              <a:buChar char="•"/>
            </a:pPr>
            <a:r>
              <a:rPr lang="en-US" sz="1500" b="1" dirty="0" smtClean="0">
                <a:solidFill>
                  <a:schemeClr val="tx1">
                    <a:lumMod val="85000"/>
                    <a:lumOff val="15000"/>
                  </a:schemeClr>
                </a:solidFill>
                <a:latin typeface="Adobe Caslon Pro"/>
                <a:cs typeface="Adobe Caslon Pro"/>
              </a:rPr>
              <a:t>Paris Committee on Capacity-Building </a:t>
            </a:r>
            <a:r>
              <a:rPr lang="en-US" sz="1500" dirty="0" smtClean="0">
                <a:solidFill>
                  <a:schemeClr val="tx1">
                    <a:lumMod val="85000"/>
                    <a:lumOff val="15000"/>
                  </a:schemeClr>
                </a:solidFill>
                <a:latin typeface="Adobe Caslon Pro"/>
                <a:cs typeface="Adobe Caslon Pro"/>
              </a:rPr>
              <a:t>(PCCB)</a:t>
            </a:r>
          </a:p>
          <a:p>
            <a:pPr marL="285750" indent="-285750" algn="l">
              <a:spcAft>
                <a:spcPts val="600"/>
              </a:spcAft>
              <a:buFont typeface="Arial"/>
              <a:buChar char="•"/>
            </a:pPr>
            <a:r>
              <a:rPr lang="en-US" sz="1500" b="1" dirty="0" smtClean="0">
                <a:solidFill>
                  <a:schemeClr val="tx1">
                    <a:lumMod val="85000"/>
                    <a:lumOff val="15000"/>
                  </a:schemeClr>
                </a:solidFill>
                <a:latin typeface="Adobe Caslon Pro"/>
                <a:cs typeface="Adobe Caslon Pro"/>
              </a:rPr>
              <a:t>Least Developed Countries Expert Group </a:t>
            </a:r>
            <a:r>
              <a:rPr lang="en-US" sz="1500" dirty="0" smtClean="0">
                <a:solidFill>
                  <a:schemeClr val="tx1">
                    <a:lumMod val="85000"/>
                    <a:lumOff val="15000"/>
                  </a:schemeClr>
                </a:solidFill>
                <a:latin typeface="Adobe Caslon Pro"/>
                <a:cs typeface="Adobe Caslon Pro"/>
              </a:rPr>
              <a:t>(LEG)</a:t>
            </a:r>
          </a:p>
          <a:p>
            <a:pPr marL="285750" indent="-285750" algn="l">
              <a:spcAft>
                <a:spcPts val="600"/>
              </a:spcAft>
              <a:buFont typeface="Arial"/>
              <a:buChar char="•"/>
            </a:pPr>
            <a:r>
              <a:rPr lang="en-US" sz="1500" b="1" dirty="0">
                <a:solidFill>
                  <a:schemeClr val="tx1">
                    <a:lumMod val="85000"/>
                    <a:lumOff val="15000"/>
                  </a:schemeClr>
                </a:solidFill>
                <a:latin typeface="Adobe Caslon Pro"/>
                <a:cs typeface="Adobe Caslon Pro"/>
              </a:rPr>
              <a:t>Technology Executive Committee </a:t>
            </a:r>
            <a:r>
              <a:rPr lang="en-US" sz="1500" dirty="0">
                <a:solidFill>
                  <a:schemeClr val="tx1">
                    <a:lumMod val="85000"/>
                    <a:lumOff val="15000"/>
                  </a:schemeClr>
                </a:solidFill>
                <a:latin typeface="Adobe Caslon Pro"/>
                <a:cs typeface="Adobe Caslon Pro"/>
              </a:rPr>
              <a:t>(TEC</a:t>
            </a:r>
            <a:r>
              <a:rPr lang="en-US" sz="1500" dirty="0" smtClean="0">
                <a:solidFill>
                  <a:schemeClr val="tx1">
                    <a:lumMod val="85000"/>
                    <a:lumOff val="15000"/>
                  </a:schemeClr>
                </a:solidFill>
                <a:latin typeface="Adobe Caslon Pro"/>
                <a:cs typeface="Adobe Caslon Pro"/>
              </a:rPr>
              <a:t>)</a:t>
            </a:r>
          </a:p>
          <a:p>
            <a:pPr marL="285750" indent="-285750" algn="l">
              <a:spcAft>
                <a:spcPts val="600"/>
              </a:spcAft>
              <a:buFont typeface="Arial"/>
              <a:buChar char="•"/>
            </a:pPr>
            <a:r>
              <a:rPr lang="en-US" sz="1500" b="1" dirty="0">
                <a:solidFill>
                  <a:schemeClr val="tx1">
                    <a:lumMod val="85000"/>
                    <a:lumOff val="15000"/>
                  </a:schemeClr>
                </a:solidFill>
                <a:latin typeface="Adobe Caslon Pro"/>
                <a:cs typeface="Adobe Caslon Pro"/>
              </a:rPr>
              <a:t>Standing Committee on Finance </a:t>
            </a:r>
            <a:r>
              <a:rPr lang="en-US" sz="1500" dirty="0">
                <a:solidFill>
                  <a:schemeClr val="tx1">
                    <a:lumMod val="85000"/>
                    <a:lumOff val="15000"/>
                  </a:schemeClr>
                </a:solidFill>
                <a:latin typeface="Adobe Caslon Pro"/>
                <a:cs typeface="Adobe Caslon Pro"/>
              </a:rPr>
              <a:t>(SCF</a:t>
            </a:r>
            <a:r>
              <a:rPr lang="en-US" sz="1500" dirty="0" smtClean="0">
                <a:solidFill>
                  <a:schemeClr val="tx1">
                    <a:lumMod val="85000"/>
                    <a:lumOff val="15000"/>
                  </a:schemeClr>
                </a:solidFill>
                <a:latin typeface="Adobe Caslon Pro"/>
                <a:cs typeface="Adobe Caslon Pro"/>
              </a:rPr>
              <a:t>)</a:t>
            </a:r>
          </a:p>
          <a:p>
            <a:pPr marL="285750" indent="-285750" algn="l">
              <a:spcAft>
                <a:spcPts val="600"/>
              </a:spcAft>
              <a:buFont typeface="Arial"/>
              <a:buChar char="•"/>
            </a:pPr>
            <a:r>
              <a:rPr lang="en-US" sz="1500" b="1" dirty="0" smtClean="0">
                <a:solidFill>
                  <a:schemeClr val="tx1">
                    <a:lumMod val="85000"/>
                    <a:lumOff val="15000"/>
                  </a:schemeClr>
                </a:solidFill>
                <a:latin typeface="Adobe Caslon Pro"/>
                <a:cs typeface="Adobe Caslon Pro"/>
              </a:rPr>
              <a:t>Global Environment Facility </a:t>
            </a:r>
            <a:r>
              <a:rPr lang="en-US" sz="1500" dirty="0" smtClean="0">
                <a:solidFill>
                  <a:schemeClr val="tx1">
                    <a:lumMod val="85000"/>
                    <a:lumOff val="15000"/>
                  </a:schemeClr>
                </a:solidFill>
                <a:latin typeface="Adobe Caslon Pro"/>
                <a:cs typeface="Adobe Caslon Pro"/>
              </a:rPr>
              <a:t>(GEF)</a:t>
            </a:r>
          </a:p>
          <a:p>
            <a:pPr marL="285750" indent="-285750" algn="l">
              <a:spcAft>
                <a:spcPts val="600"/>
              </a:spcAft>
              <a:buFont typeface="Arial"/>
              <a:buChar char="•"/>
            </a:pPr>
            <a:r>
              <a:rPr lang="en-US" sz="1500" b="1" dirty="0" smtClean="0">
                <a:solidFill>
                  <a:schemeClr val="tx1">
                    <a:lumMod val="85000"/>
                    <a:lumOff val="15000"/>
                  </a:schemeClr>
                </a:solidFill>
                <a:latin typeface="Adobe Caslon Pro"/>
                <a:cs typeface="Adobe Caslon Pro"/>
              </a:rPr>
              <a:t>Green Climate Fund </a:t>
            </a:r>
            <a:r>
              <a:rPr lang="en-US" sz="1500" dirty="0" smtClean="0">
                <a:solidFill>
                  <a:schemeClr val="tx1">
                    <a:lumMod val="85000"/>
                    <a:lumOff val="15000"/>
                  </a:schemeClr>
                </a:solidFill>
                <a:latin typeface="Adobe Caslon Pro"/>
                <a:cs typeface="Adobe Caslon Pro"/>
              </a:rPr>
              <a:t>(GCF)</a:t>
            </a:r>
          </a:p>
          <a:p>
            <a:pPr marL="285750" indent="-285750" algn="l">
              <a:spcAft>
                <a:spcPts val="1200"/>
              </a:spcAft>
              <a:buFont typeface="Arial"/>
              <a:buChar char="•"/>
            </a:pPr>
            <a:r>
              <a:rPr lang="en-US" sz="1500" b="1" dirty="0" smtClean="0">
                <a:solidFill>
                  <a:schemeClr val="tx1">
                    <a:lumMod val="85000"/>
                    <a:lumOff val="15000"/>
                  </a:schemeClr>
                </a:solidFill>
                <a:latin typeface="Adobe Caslon Pro"/>
                <a:cs typeface="Adobe Caslon Pro"/>
              </a:rPr>
              <a:t>Intergovernmental Panel on Climate Change </a:t>
            </a:r>
            <a:r>
              <a:rPr lang="en-US" sz="1500" dirty="0" smtClean="0">
                <a:solidFill>
                  <a:schemeClr val="tx1">
                    <a:lumMod val="85000"/>
                    <a:lumOff val="15000"/>
                  </a:schemeClr>
                </a:solidFill>
                <a:latin typeface="Adobe Caslon Pro"/>
                <a:cs typeface="Adobe Caslon Pro"/>
              </a:rPr>
              <a:t>(IPCC)</a:t>
            </a:r>
          </a:p>
          <a:p>
            <a:pPr algn="r">
              <a:spcAft>
                <a:spcPts val="600"/>
              </a:spcAft>
            </a:pPr>
            <a:r>
              <a:rPr lang="is-IS" sz="1200" dirty="0" smtClean="0">
                <a:solidFill>
                  <a:schemeClr val="tx1">
                    <a:lumMod val="85000"/>
                    <a:lumOff val="15000"/>
                  </a:schemeClr>
                </a:solidFill>
                <a:latin typeface="Adobe Caslon Pro"/>
                <a:cs typeface="Adobe Caslon Pro"/>
              </a:rPr>
              <a:t>See your workbook for more information about each of these bodies.</a:t>
            </a:r>
            <a:endParaRPr lang="en-US" sz="1200" dirty="0">
              <a:solidFill>
                <a:schemeClr val="tx1">
                  <a:lumMod val="85000"/>
                  <a:lumOff val="15000"/>
                </a:schemeClr>
              </a:solidFill>
              <a:latin typeface="Adobe Caslon Pro"/>
              <a:cs typeface="Adobe Caslon Pro"/>
            </a:endParaRPr>
          </a:p>
        </p:txBody>
      </p:sp>
    </p:spTree>
    <p:extLst>
      <p:ext uri="{BB962C8B-B14F-4D97-AF65-F5344CB8AC3E}">
        <p14:creationId xmlns:p14="http://schemas.microsoft.com/office/powerpoint/2010/main" val="36271290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5251"/>
            <a:ext cx="7772400" cy="988601"/>
          </a:xfrm>
        </p:spPr>
        <p:txBody>
          <a:bodyPr>
            <a:normAutofit fontScale="90000"/>
          </a:bodyPr>
          <a:lstStyle/>
          <a:p>
            <a:r>
              <a:rPr lang="en-AU" sz="3200" b="1" dirty="0" smtClean="0">
                <a:latin typeface="Adobe Caslon Pro"/>
              </a:rPr>
              <a:t>Technical Bodies </a:t>
            </a:r>
            <a:br>
              <a:rPr lang="en-AU" sz="3200" b="1" dirty="0" smtClean="0">
                <a:latin typeface="Adobe Caslon Pro"/>
              </a:rPr>
            </a:br>
            <a:r>
              <a:rPr lang="en-AU" sz="3200" b="1" dirty="0" smtClean="0">
                <a:latin typeface="Adobe Caslon Pro"/>
              </a:rPr>
              <a:t>of the UNFCCC</a:t>
            </a:r>
            <a:endParaRPr lang="en-AU" sz="3200" b="1" dirty="0">
              <a:latin typeface="Adobe Caslon Pro"/>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7" name="TextBox 6"/>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
        <p:nvSpPr>
          <p:cNvPr id="9" name="Subtitle 3"/>
          <p:cNvSpPr>
            <a:spLocks noGrp="1"/>
          </p:cNvSpPr>
          <p:nvPr>
            <p:ph type="subTitle" idx="1"/>
          </p:nvPr>
        </p:nvSpPr>
        <p:spPr>
          <a:xfrm>
            <a:off x="685801" y="1920143"/>
            <a:ext cx="7772400" cy="4614071"/>
          </a:xfrm>
        </p:spPr>
        <p:txBody>
          <a:bodyPr>
            <a:normAutofit/>
          </a:bodyPr>
          <a:lstStyle/>
          <a:p>
            <a:pPr algn="l">
              <a:spcAft>
                <a:spcPts val="1200"/>
              </a:spcAft>
            </a:pPr>
            <a:r>
              <a:rPr lang="en-US" sz="1600" dirty="0" smtClean="0">
                <a:solidFill>
                  <a:schemeClr val="tx1">
                    <a:lumMod val="85000"/>
                    <a:lumOff val="15000"/>
                  </a:schemeClr>
                </a:solidFill>
                <a:latin typeface="Adobe Caslon Pro"/>
                <a:cs typeface="Adobe Caslon Pro"/>
              </a:rPr>
              <a:t>Each body has a specific area of responsibility under the UNFCCC, and conducts meetings and consultations throughout the year to take decisions according to their mandates. </a:t>
            </a:r>
            <a:br>
              <a:rPr lang="en-US" sz="1600" dirty="0" smtClean="0">
                <a:solidFill>
                  <a:schemeClr val="tx1">
                    <a:lumMod val="85000"/>
                    <a:lumOff val="15000"/>
                  </a:schemeClr>
                </a:solidFill>
                <a:latin typeface="Adobe Caslon Pro"/>
                <a:cs typeface="Adobe Caslon Pro"/>
              </a:rPr>
            </a:br>
            <a:r>
              <a:rPr lang="en-US" sz="1600" dirty="0" smtClean="0">
                <a:solidFill>
                  <a:schemeClr val="tx1">
                    <a:lumMod val="85000"/>
                    <a:lumOff val="15000"/>
                  </a:schemeClr>
                </a:solidFill>
                <a:latin typeface="Adobe Caslon Pro"/>
                <a:cs typeface="Adobe Caslon Pro"/>
              </a:rPr>
              <a:t>For example, at Bonn in November:</a:t>
            </a:r>
            <a:endParaRPr lang="en-US" sz="1600" dirty="0">
              <a:solidFill>
                <a:schemeClr val="tx1">
                  <a:lumMod val="85000"/>
                  <a:lumOff val="15000"/>
                </a:schemeClr>
              </a:solidFill>
              <a:latin typeface="Adobe Caslon Pro"/>
              <a:cs typeface="Adobe Caslon Pro"/>
            </a:endParaRPr>
          </a:p>
          <a:p>
            <a:pPr marL="285750" indent="-285750" algn="l">
              <a:spcAft>
                <a:spcPts val="600"/>
              </a:spcAft>
              <a:buFont typeface="Arial"/>
              <a:buChar char="•"/>
            </a:pPr>
            <a:r>
              <a:rPr lang="en-US" sz="1600" dirty="0" smtClean="0">
                <a:solidFill>
                  <a:schemeClr val="tx1">
                    <a:lumMod val="85000"/>
                    <a:lumOff val="15000"/>
                  </a:schemeClr>
                </a:solidFill>
                <a:latin typeface="Adobe Caslon Pro"/>
                <a:cs typeface="Adobe Caslon Pro"/>
              </a:rPr>
              <a:t>The </a:t>
            </a:r>
            <a:r>
              <a:rPr lang="en-US" sz="1600" b="1" dirty="0" smtClean="0">
                <a:solidFill>
                  <a:srgbClr val="4BACC6"/>
                </a:solidFill>
                <a:latin typeface="Adobe Caslon Pro"/>
                <a:cs typeface="Adobe Caslon Pro"/>
              </a:rPr>
              <a:t>23</a:t>
            </a:r>
            <a:r>
              <a:rPr lang="en-US" sz="1600" b="1" baseline="30000" dirty="0" smtClean="0">
                <a:solidFill>
                  <a:srgbClr val="4BACC6"/>
                </a:solidFill>
                <a:latin typeface="Adobe Caslon Pro"/>
                <a:cs typeface="Adobe Caslon Pro"/>
              </a:rPr>
              <a:t>rd</a:t>
            </a:r>
            <a:r>
              <a:rPr lang="en-US" sz="1600" b="1" dirty="0" smtClean="0">
                <a:solidFill>
                  <a:srgbClr val="4BACC6"/>
                </a:solidFill>
                <a:latin typeface="Adobe Caslon Pro"/>
                <a:cs typeface="Adobe Caslon Pro"/>
              </a:rPr>
              <a:t> Conference of the Parties </a:t>
            </a:r>
            <a:r>
              <a:rPr lang="en-US" sz="1600" dirty="0" smtClean="0">
                <a:solidFill>
                  <a:schemeClr val="tx1">
                    <a:lumMod val="85000"/>
                    <a:lumOff val="15000"/>
                  </a:schemeClr>
                </a:solidFill>
                <a:latin typeface="Adobe Caslon Pro"/>
                <a:cs typeface="Adobe Caslon Pro"/>
              </a:rPr>
              <a:t>(COP 23) must, </a:t>
            </a:r>
            <a:r>
              <a:rPr lang="en-US" sz="1600" i="1" dirty="0" smtClean="0">
                <a:solidFill>
                  <a:schemeClr val="tx1">
                    <a:lumMod val="85000"/>
                    <a:lumOff val="15000"/>
                  </a:schemeClr>
                </a:solidFill>
                <a:latin typeface="Adobe Caslon Pro"/>
                <a:cs typeface="Adobe Caslon Pro"/>
              </a:rPr>
              <a:t>inter alia</a:t>
            </a:r>
            <a:r>
              <a:rPr lang="en-US" sz="1600" dirty="0" smtClean="0">
                <a:solidFill>
                  <a:schemeClr val="tx1">
                    <a:lumMod val="85000"/>
                    <a:lumOff val="15000"/>
                  </a:schemeClr>
                </a:solidFill>
                <a:latin typeface="Adobe Caslon Pro"/>
                <a:cs typeface="Adobe Caslon Pro"/>
              </a:rPr>
              <a:t>:            [</a:t>
            </a:r>
            <a:r>
              <a:rPr lang="en-US" sz="1600" dirty="0" smtClean="0">
                <a:solidFill>
                  <a:schemeClr val="tx1">
                    <a:lumMod val="85000"/>
                    <a:lumOff val="15000"/>
                  </a:schemeClr>
                </a:solidFill>
                <a:latin typeface="Adobe Caslon Pro"/>
                <a:cs typeface="Adobe Caslon Pro"/>
                <a:hlinkClick r:id="rId5"/>
              </a:rPr>
              <a:t>provisional agenda</a:t>
            </a:r>
            <a:r>
              <a:rPr lang="en-US" sz="1600" dirty="0" smtClean="0">
                <a:solidFill>
                  <a:schemeClr val="tx1">
                    <a:lumMod val="85000"/>
                    <a:lumOff val="15000"/>
                  </a:schemeClr>
                </a:solidFill>
                <a:latin typeface="Adobe Caslon Pro"/>
                <a:cs typeface="Adobe Caslon Pro"/>
              </a:rPr>
              <a:t>]</a:t>
            </a:r>
          </a:p>
          <a:p>
            <a:pPr marL="723900" indent="-285750" algn="l">
              <a:spcAft>
                <a:spcPts val="300"/>
              </a:spcAft>
              <a:buFont typeface="Courier New"/>
              <a:buChar char="o"/>
            </a:pPr>
            <a:r>
              <a:rPr lang="en-US" sz="1600" dirty="0" smtClean="0">
                <a:solidFill>
                  <a:schemeClr val="tx1">
                    <a:lumMod val="85000"/>
                    <a:lumOff val="15000"/>
                  </a:schemeClr>
                </a:solidFill>
                <a:latin typeface="Adobe Caslon Pro"/>
                <a:cs typeface="Adobe Caslon Pro"/>
              </a:rPr>
              <a:t>Receive reports from the technical bodies (SBSTA, SBI and APA)</a:t>
            </a:r>
          </a:p>
          <a:p>
            <a:pPr marL="723900" indent="-285750" algn="l">
              <a:spcAft>
                <a:spcPts val="1200"/>
              </a:spcAft>
              <a:buFont typeface="Courier New"/>
              <a:buChar char="o"/>
            </a:pPr>
            <a:r>
              <a:rPr lang="en-US" sz="1600" dirty="0" smtClean="0">
                <a:solidFill>
                  <a:schemeClr val="tx1">
                    <a:lumMod val="85000"/>
                    <a:lumOff val="15000"/>
                  </a:schemeClr>
                </a:solidFill>
                <a:latin typeface="Adobe Caslon Pro"/>
                <a:cs typeface="Adobe Caslon Pro"/>
              </a:rPr>
              <a:t>Discuss finance matters (long-term climate finance, report of the GCF, etc.)</a:t>
            </a:r>
          </a:p>
          <a:p>
            <a:pPr marL="285750" indent="-285750" algn="l">
              <a:spcAft>
                <a:spcPts val="300"/>
              </a:spcAft>
              <a:buFont typeface="Arial"/>
              <a:buChar char="•"/>
            </a:pPr>
            <a:r>
              <a:rPr lang="en-US" sz="1600" dirty="0" smtClean="0">
                <a:solidFill>
                  <a:schemeClr val="tx1">
                    <a:lumMod val="85000"/>
                    <a:lumOff val="15000"/>
                  </a:schemeClr>
                </a:solidFill>
                <a:latin typeface="Adobe Caslon Pro"/>
                <a:cs typeface="Adobe Caslon Pro"/>
              </a:rPr>
              <a:t>The </a:t>
            </a:r>
            <a:r>
              <a:rPr lang="en-US" sz="1600" b="1" dirty="0" smtClean="0">
                <a:solidFill>
                  <a:srgbClr val="4BACC6"/>
                </a:solidFill>
                <a:latin typeface="Adobe Caslon Pro"/>
                <a:cs typeface="Adobe Caslon Pro"/>
              </a:rPr>
              <a:t>47</a:t>
            </a:r>
            <a:r>
              <a:rPr lang="en-US" sz="1600" b="1" baseline="30000" dirty="0" smtClean="0">
                <a:solidFill>
                  <a:srgbClr val="4BACC6"/>
                </a:solidFill>
                <a:latin typeface="Adobe Caslon Pro"/>
                <a:cs typeface="Adobe Caslon Pro"/>
              </a:rPr>
              <a:t>th</a:t>
            </a:r>
            <a:r>
              <a:rPr lang="en-US" sz="1600" b="1" dirty="0" smtClean="0">
                <a:solidFill>
                  <a:srgbClr val="4BACC6"/>
                </a:solidFill>
                <a:latin typeface="Adobe Caslon Pro"/>
                <a:cs typeface="Adobe Caslon Pro"/>
              </a:rPr>
              <a:t> Meeting of SBSTA </a:t>
            </a:r>
            <a:r>
              <a:rPr lang="en-US" sz="1600" dirty="0" smtClean="0">
                <a:solidFill>
                  <a:schemeClr val="tx1">
                    <a:lumMod val="85000"/>
                    <a:lumOff val="15000"/>
                  </a:schemeClr>
                </a:solidFill>
                <a:latin typeface="Adobe Caslon Pro"/>
                <a:cs typeface="Adobe Caslon Pro"/>
              </a:rPr>
              <a:t>(SBSTA 47) </a:t>
            </a:r>
            <a:r>
              <a:rPr lang="en-US" sz="1600" dirty="0">
                <a:solidFill>
                  <a:schemeClr val="tx1">
                    <a:lumMod val="85000"/>
                    <a:lumOff val="15000"/>
                  </a:schemeClr>
                </a:solidFill>
                <a:latin typeface="Adobe Caslon Pro"/>
                <a:cs typeface="Adobe Caslon Pro"/>
              </a:rPr>
              <a:t>must, </a:t>
            </a:r>
            <a:r>
              <a:rPr lang="en-US" sz="1600" i="1" dirty="0" smtClean="0">
                <a:solidFill>
                  <a:schemeClr val="tx1">
                    <a:lumMod val="85000"/>
                    <a:lumOff val="15000"/>
                  </a:schemeClr>
                </a:solidFill>
                <a:latin typeface="Adobe Caslon Pro"/>
                <a:cs typeface="Adobe Caslon Pro"/>
              </a:rPr>
              <a:t>inter </a:t>
            </a:r>
            <a:r>
              <a:rPr lang="en-US" sz="1600" i="1" dirty="0">
                <a:solidFill>
                  <a:schemeClr val="tx1">
                    <a:lumMod val="85000"/>
                    <a:lumOff val="15000"/>
                  </a:schemeClr>
                </a:solidFill>
                <a:latin typeface="Adobe Caslon Pro"/>
                <a:cs typeface="Adobe Caslon Pro"/>
              </a:rPr>
              <a:t>alia</a:t>
            </a:r>
            <a:r>
              <a:rPr lang="en-US" sz="1600" dirty="0">
                <a:solidFill>
                  <a:schemeClr val="tx1">
                    <a:lumMod val="85000"/>
                    <a:lumOff val="15000"/>
                  </a:schemeClr>
                </a:solidFill>
                <a:latin typeface="Adobe Caslon Pro"/>
                <a:cs typeface="Adobe Caslon Pro"/>
              </a:rPr>
              <a:t>: </a:t>
            </a:r>
            <a:r>
              <a:rPr lang="en-US" sz="1600" dirty="0" smtClean="0">
                <a:solidFill>
                  <a:schemeClr val="tx1">
                    <a:lumMod val="85000"/>
                    <a:lumOff val="15000"/>
                  </a:schemeClr>
                </a:solidFill>
                <a:latin typeface="Adobe Caslon Pro"/>
                <a:cs typeface="Adobe Caslon Pro"/>
              </a:rPr>
              <a:t>                [</a:t>
            </a:r>
            <a:r>
              <a:rPr lang="en-US" sz="1600" dirty="0" smtClean="0">
                <a:solidFill>
                  <a:schemeClr val="tx1">
                    <a:lumMod val="85000"/>
                    <a:lumOff val="15000"/>
                  </a:schemeClr>
                </a:solidFill>
                <a:latin typeface="Adobe Caslon Pro"/>
                <a:cs typeface="Adobe Caslon Pro"/>
                <a:hlinkClick r:id="rId6"/>
              </a:rPr>
              <a:t>provisional agenda</a:t>
            </a:r>
            <a:r>
              <a:rPr lang="en-US" sz="1600" dirty="0" smtClean="0">
                <a:solidFill>
                  <a:schemeClr val="tx1">
                    <a:lumMod val="85000"/>
                    <a:lumOff val="15000"/>
                  </a:schemeClr>
                </a:solidFill>
                <a:latin typeface="Adobe Caslon Pro"/>
                <a:cs typeface="Adobe Caslon Pro"/>
              </a:rPr>
              <a:t>]</a:t>
            </a:r>
          </a:p>
          <a:p>
            <a:pPr marL="723900" indent="-285750" algn="l">
              <a:spcAft>
                <a:spcPts val="300"/>
              </a:spcAft>
              <a:buFont typeface="Courier New"/>
              <a:buChar char="o"/>
            </a:pPr>
            <a:r>
              <a:rPr lang="en-US" sz="1600" dirty="0" smtClean="0">
                <a:solidFill>
                  <a:schemeClr val="tx1">
                    <a:lumMod val="85000"/>
                    <a:lumOff val="15000"/>
                  </a:schemeClr>
                </a:solidFill>
                <a:latin typeface="Adobe Caslon Pro"/>
                <a:cs typeface="Adobe Caslon Pro"/>
              </a:rPr>
              <a:t>Produce further guidance in relation to NDCs (including features and accounting)</a:t>
            </a:r>
          </a:p>
          <a:p>
            <a:pPr marL="723900" indent="-285750" algn="l">
              <a:spcAft>
                <a:spcPts val="600"/>
              </a:spcAft>
              <a:buFont typeface="Courier New"/>
              <a:buChar char="o"/>
            </a:pPr>
            <a:r>
              <a:rPr lang="en-US" sz="1600" dirty="0" smtClean="0">
                <a:solidFill>
                  <a:schemeClr val="tx1">
                    <a:lumMod val="85000"/>
                    <a:lumOff val="15000"/>
                  </a:schemeClr>
                </a:solidFill>
                <a:latin typeface="Adobe Caslon Pro"/>
                <a:cs typeface="Adobe Caslon Pro"/>
              </a:rPr>
              <a:t>Produce further guidance in relation to adaptation communications (including as a component of NDCs)</a:t>
            </a:r>
            <a:endParaRPr lang="en-US" sz="1600" dirty="0">
              <a:solidFill>
                <a:schemeClr val="tx1">
                  <a:lumMod val="85000"/>
                  <a:lumOff val="15000"/>
                </a:schemeClr>
              </a:solidFill>
              <a:latin typeface="Adobe Caslon Pro"/>
              <a:cs typeface="Adobe Caslon Pro"/>
            </a:endParaRPr>
          </a:p>
          <a:p>
            <a:pPr marL="285750" indent="-285750" algn="l">
              <a:spcAft>
                <a:spcPts val="300"/>
              </a:spcAft>
              <a:buFont typeface="Arial"/>
              <a:buChar char="•"/>
            </a:pPr>
            <a:r>
              <a:rPr lang="en-US" sz="1600" dirty="0" smtClean="0">
                <a:solidFill>
                  <a:schemeClr val="tx1">
                    <a:lumMod val="85000"/>
                    <a:lumOff val="15000"/>
                  </a:schemeClr>
                </a:solidFill>
                <a:latin typeface="Adobe Caslon Pro"/>
                <a:cs typeface="Adobe Caslon Pro"/>
              </a:rPr>
              <a:t>The </a:t>
            </a:r>
            <a:r>
              <a:rPr lang="en-US" sz="1600" b="1" dirty="0" smtClean="0">
                <a:solidFill>
                  <a:srgbClr val="4BACC6"/>
                </a:solidFill>
                <a:latin typeface="Adobe Caslon Pro"/>
                <a:cs typeface="Adobe Caslon Pro"/>
              </a:rPr>
              <a:t>47</a:t>
            </a:r>
            <a:r>
              <a:rPr lang="en-US" sz="1600" b="1" baseline="30000" dirty="0" smtClean="0">
                <a:solidFill>
                  <a:srgbClr val="4BACC6"/>
                </a:solidFill>
                <a:latin typeface="Adobe Caslon Pro"/>
                <a:cs typeface="Adobe Caslon Pro"/>
              </a:rPr>
              <a:t>th</a:t>
            </a:r>
            <a:r>
              <a:rPr lang="en-US" sz="1600" b="1" dirty="0" smtClean="0">
                <a:solidFill>
                  <a:srgbClr val="4BACC6"/>
                </a:solidFill>
                <a:latin typeface="Adobe Caslon Pro"/>
                <a:cs typeface="Adobe Caslon Pro"/>
              </a:rPr>
              <a:t> Meeting of SBI </a:t>
            </a:r>
            <a:r>
              <a:rPr lang="en-US" sz="1600" dirty="0" smtClean="0">
                <a:solidFill>
                  <a:schemeClr val="tx1">
                    <a:lumMod val="85000"/>
                    <a:lumOff val="15000"/>
                  </a:schemeClr>
                </a:solidFill>
                <a:latin typeface="Adobe Caslon Pro"/>
                <a:cs typeface="Adobe Caslon Pro"/>
              </a:rPr>
              <a:t>(SBI 47) </a:t>
            </a:r>
            <a:r>
              <a:rPr lang="en-US" sz="1600" dirty="0">
                <a:solidFill>
                  <a:schemeClr val="tx1">
                    <a:lumMod val="85000"/>
                    <a:lumOff val="15000"/>
                  </a:schemeClr>
                </a:solidFill>
                <a:latin typeface="Adobe Caslon Pro"/>
                <a:cs typeface="Adobe Caslon Pro"/>
              </a:rPr>
              <a:t>must, </a:t>
            </a:r>
            <a:r>
              <a:rPr lang="en-US" sz="1600" i="1" dirty="0">
                <a:solidFill>
                  <a:schemeClr val="tx1">
                    <a:lumMod val="85000"/>
                    <a:lumOff val="15000"/>
                  </a:schemeClr>
                </a:solidFill>
                <a:latin typeface="Adobe Caslon Pro"/>
                <a:cs typeface="Adobe Caslon Pro"/>
              </a:rPr>
              <a:t>inter </a:t>
            </a:r>
            <a:r>
              <a:rPr lang="en-US" sz="1600" i="1" dirty="0" smtClean="0">
                <a:solidFill>
                  <a:schemeClr val="tx1">
                    <a:lumMod val="85000"/>
                    <a:lumOff val="15000"/>
                  </a:schemeClr>
                </a:solidFill>
                <a:latin typeface="Adobe Caslon Pro"/>
                <a:cs typeface="Adobe Caslon Pro"/>
              </a:rPr>
              <a:t>alia</a:t>
            </a:r>
            <a:r>
              <a:rPr lang="en-US" sz="1600" dirty="0" smtClean="0">
                <a:solidFill>
                  <a:schemeClr val="tx1">
                    <a:lumMod val="85000"/>
                    <a:lumOff val="15000"/>
                  </a:schemeClr>
                </a:solidFill>
                <a:latin typeface="Adobe Caslon Pro"/>
                <a:cs typeface="Adobe Caslon Pro"/>
              </a:rPr>
              <a:t>:                              [</a:t>
            </a:r>
            <a:r>
              <a:rPr lang="en-US" sz="1600" dirty="0" smtClean="0">
                <a:solidFill>
                  <a:schemeClr val="tx1">
                    <a:lumMod val="85000"/>
                    <a:lumOff val="15000"/>
                  </a:schemeClr>
                </a:solidFill>
                <a:latin typeface="Adobe Caslon Pro"/>
                <a:cs typeface="Adobe Caslon Pro"/>
                <a:hlinkClick r:id="rId7"/>
              </a:rPr>
              <a:t>provisional agenda</a:t>
            </a:r>
            <a:r>
              <a:rPr lang="en-US" sz="1600" dirty="0" smtClean="0">
                <a:solidFill>
                  <a:schemeClr val="tx1">
                    <a:lumMod val="85000"/>
                    <a:lumOff val="15000"/>
                  </a:schemeClr>
                </a:solidFill>
                <a:latin typeface="Adobe Caslon Pro"/>
                <a:cs typeface="Adobe Caslon Pro"/>
              </a:rPr>
              <a:t>]</a:t>
            </a:r>
          </a:p>
          <a:p>
            <a:pPr marL="720725" indent="-285750" algn="l">
              <a:spcAft>
                <a:spcPts val="300"/>
              </a:spcAft>
              <a:buFont typeface="Courier New"/>
              <a:buChar char="o"/>
            </a:pPr>
            <a:r>
              <a:rPr lang="en-US" sz="1600" dirty="0" smtClean="0">
                <a:solidFill>
                  <a:schemeClr val="tx1">
                    <a:lumMod val="85000"/>
                    <a:lumOff val="15000"/>
                  </a:schemeClr>
                </a:solidFill>
                <a:latin typeface="Adobe Caslon Pro"/>
                <a:cs typeface="Adobe Caslon Pro"/>
              </a:rPr>
              <a:t>Hear matters relating to national adaptation plans and least developed countries</a:t>
            </a:r>
          </a:p>
          <a:p>
            <a:pPr marL="720725" indent="-285750" algn="l">
              <a:spcAft>
                <a:spcPts val="600"/>
              </a:spcAft>
              <a:buFont typeface="Courier New"/>
              <a:buChar char="o"/>
            </a:pPr>
            <a:r>
              <a:rPr lang="en-US" sz="1600" dirty="0" smtClean="0">
                <a:solidFill>
                  <a:schemeClr val="tx1">
                    <a:lumMod val="85000"/>
                    <a:lumOff val="15000"/>
                  </a:schemeClr>
                </a:solidFill>
                <a:latin typeface="Adobe Caslon Pro"/>
                <a:cs typeface="Adobe Caslon Pro"/>
              </a:rPr>
              <a:t>Receive reports from Annex I and non-Annex I Parties</a:t>
            </a:r>
          </a:p>
        </p:txBody>
      </p:sp>
    </p:spTree>
    <p:extLst>
      <p:ext uri="{BB962C8B-B14F-4D97-AF65-F5344CB8AC3E}">
        <p14:creationId xmlns:p14="http://schemas.microsoft.com/office/powerpoint/2010/main" val="36853841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5287"/>
            <a:ext cx="7772400" cy="988601"/>
          </a:xfrm>
        </p:spPr>
        <p:txBody>
          <a:bodyPr>
            <a:normAutofit/>
          </a:bodyPr>
          <a:lstStyle/>
          <a:p>
            <a:r>
              <a:rPr lang="en-AU" sz="2800" b="1" dirty="0" smtClean="0">
                <a:latin typeface="Adobe Caslon Pro"/>
              </a:rPr>
              <a:t>Intergovernmental Panel</a:t>
            </a:r>
            <a:br>
              <a:rPr lang="en-AU" sz="2800" b="1" dirty="0" smtClean="0">
                <a:latin typeface="Adobe Caslon Pro"/>
              </a:rPr>
            </a:br>
            <a:r>
              <a:rPr lang="en-AU" sz="2800" b="1" dirty="0" smtClean="0">
                <a:latin typeface="Adobe Caslon Pro"/>
              </a:rPr>
              <a:t>on Climate Change (IPCC)</a:t>
            </a:r>
            <a:endParaRPr lang="en-AU" sz="2800" b="1" dirty="0">
              <a:latin typeface="Adobe Caslon Pro"/>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685801" y="2116220"/>
            <a:ext cx="7772400" cy="3993891"/>
          </a:xfrm>
        </p:spPr>
        <p:txBody>
          <a:bodyPr>
            <a:normAutofit/>
          </a:bodyPr>
          <a:lstStyle/>
          <a:p>
            <a:pPr algn="l">
              <a:spcAft>
                <a:spcPts val="600"/>
              </a:spcAft>
            </a:pPr>
            <a:r>
              <a:rPr lang="is-IS" sz="1600" dirty="0" smtClean="0">
                <a:solidFill>
                  <a:schemeClr val="tx1">
                    <a:lumMod val="85000"/>
                    <a:lumOff val="15000"/>
                  </a:schemeClr>
                </a:solidFill>
                <a:latin typeface="Adobe Caslon Pro"/>
                <a:cs typeface="Adobe Caslon Pro"/>
              </a:rPr>
              <a:t>The </a:t>
            </a:r>
            <a:r>
              <a:rPr lang="is-IS" sz="1600" b="1" dirty="0" smtClean="0">
                <a:solidFill>
                  <a:srgbClr val="4BACC6"/>
                </a:solidFill>
                <a:latin typeface="Adobe Caslon Pro"/>
                <a:cs typeface="Adobe Caslon Pro"/>
              </a:rPr>
              <a:t>Intergovernmental Panel on Climate Change </a:t>
            </a:r>
            <a:r>
              <a:rPr lang="is-IS" sz="1600" dirty="0" smtClean="0">
                <a:solidFill>
                  <a:schemeClr val="tx1">
                    <a:lumMod val="85000"/>
                    <a:lumOff val="15000"/>
                  </a:schemeClr>
                </a:solidFill>
                <a:latin typeface="Adobe Caslon Pro"/>
                <a:cs typeface="Adobe Caslon Pro"/>
              </a:rPr>
              <a:t>(</a:t>
            </a:r>
            <a:r>
              <a:rPr lang="is-IS" sz="1600" dirty="0" smtClean="0">
                <a:solidFill>
                  <a:schemeClr val="tx1">
                    <a:lumMod val="85000"/>
                    <a:lumOff val="15000"/>
                  </a:schemeClr>
                </a:solidFill>
                <a:latin typeface="Adobe Caslon Pro"/>
                <a:cs typeface="Adobe Caslon Pro"/>
                <a:hlinkClick r:id="rId5"/>
              </a:rPr>
              <a:t>IPCC</a:t>
            </a:r>
            <a:r>
              <a:rPr lang="is-IS" sz="1600" dirty="0" smtClean="0">
                <a:solidFill>
                  <a:schemeClr val="tx1">
                    <a:lumMod val="85000"/>
                    <a:lumOff val="15000"/>
                  </a:schemeClr>
                </a:solidFill>
                <a:latin typeface="Adobe Caslon Pro"/>
                <a:cs typeface="Adobe Caslon Pro"/>
              </a:rPr>
              <a:t>) is the international body for assessing the science related to climate change.  </a:t>
            </a:r>
            <a:endParaRPr lang="en-AU" sz="1600" dirty="0">
              <a:solidFill>
                <a:schemeClr val="tx1">
                  <a:lumMod val="85000"/>
                  <a:lumOff val="15000"/>
                </a:schemeClr>
              </a:solidFill>
              <a:latin typeface="Adobe Caslon Pro"/>
              <a:cs typeface="Adobe Caslon Pro"/>
            </a:endParaRPr>
          </a:p>
          <a:p>
            <a:pPr marL="285750" indent="-285750" algn="l">
              <a:spcAft>
                <a:spcPts val="600"/>
              </a:spcAft>
              <a:buFont typeface="Arial"/>
              <a:buChar char="•"/>
            </a:pPr>
            <a:r>
              <a:rPr lang="en-AU" sz="1600" dirty="0" smtClean="0">
                <a:solidFill>
                  <a:schemeClr val="tx1">
                    <a:lumMod val="85000"/>
                    <a:lumOff val="15000"/>
                  </a:schemeClr>
                </a:solidFill>
                <a:latin typeface="Adobe Caslon Pro"/>
                <a:cs typeface="Adobe Caslon Pro"/>
              </a:rPr>
              <a:t>The IPCC was established in 1988 by the World Meteorological Organisation (WMO) and UN Environment Programme (UNEP) </a:t>
            </a:r>
          </a:p>
          <a:p>
            <a:pPr marL="285750" indent="-285750" algn="l">
              <a:spcAft>
                <a:spcPts val="600"/>
              </a:spcAft>
              <a:buFont typeface="Arial"/>
              <a:buChar char="•"/>
            </a:pPr>
            <a:r>
              <a:rPr lang="en-AU" sz="1600" dirty="0" smtClean="0">
                <a:solidFill>
                  <a:schemeClr val="tx1">
                    <a:lumMod val="85000"/>
                    <a:lumOff val="15000"/>
                  </a:schemeClr>
                </a:solidFill>
                <a:latin typeface="Adobe Caslon Pro"/>
                <a:cs typeface="Adobe Caslon Pro"/>
              </a:rPr>
              <a:t>Its purpose is to provide policymakers with regular assessments of the scientific basis of climate change, its impacts and future risks, and options for adaptation and mitigation.</a:t>
            </a:r>
          </a:p>
          <a:p>
            <a:pPr marL="285750" indent="-285750" algn="l">
              <a:spcAft>
                <a:spcPts val="600"/>
              </a:spcAft>
              <a:buFont typeface="Arial"/>
              <a:buChar char="•"/>
            </a:pPr>
            <a:r>
              <a:rPr lang="en-AU" sz="1600" dirty="0" smtClean="0">
                <a:solidFill>
                  <a:schemeClr val="tx1">
                    <a:lumMod val="85000"/>
                    <a:lumOff val="15000"/>
                  </a:schemeClr>
                </a:solidFill>
                <a:latin typeface="Adobe Caslon Pro"/>
                <a:cs typeface="Adobe Caslon Pro"/>
              </a:rPr>
              <a:t>The IPCC regularly assesses all available climate science. These assessment reports provide a scientific basis for governments at all levels to develop climate-related policies.</a:t>
            </a:r>
          </a:p>
        </p:txBody>
      </p:sp>
      <p:sp>
        <p:nvSpPr>
          <p:cNvPr id="7" name="TextBox 6"/>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pic>
        <p:nvPicPr>
          <p:cNvPr id="3" name="Picture 2" descr="Screen Shot 2017-08-28 at 12.19.33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9264" y="4655025"/>
            <a:ext cx="4692316" cy="1682283"/>
          </a:xfrm>
          <a:prstGeom prst="rect">
            <a:avLst/>
          </a:prstGeom>
        </p:spPr>
      </p:pic>
    </p:spTree>
    <p:extLst>
      <p:ext uri="{BB962C8B-B14F-4D97-AF65-F5344CB8AC3E}">
        <p14:creationId xmlns:p14="http://schemas.microsoft.com/office/powerpoint/2010/main" val="3788289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5287"/>
            <a:ext cx="7772400" cy="988601"/>
          </a:xfrm>
        </p:spPr>
        <p:txBody>
          <a:bodyPr>
            <a:normAutofit/>
          </a:bodyPr>
          <a:lstStyle/>
          <a:p>
            <a:r>
              <a:rPr lang="en-AU" sz="2800" b="1" dirty="0" smtClean="0">
                <a:latin typeface="Adobe Caslon Pro"/>
              </a:rPr>
              <a:t>Instruments under the</a:t>
            </a:r>
            <a:br>
              <a:rPr lang="en-AU" sz="2800" b="1" dirty="0" smtClean="0">
                <a:latin typeface="Adobe Caslon Pro"/>
              </a:rPr>
            </a:br>
            <a:r>
              <a:rPr lang="en-AU" sz="2800" b="1" dirty="0" smtClean="0">
                <a:latin typeface="Adobe Caslon Pro"/>
              </a:rPr>
              <a:t>UNFCCC</a:t>
            </a:r>
            <a:endParaRPr lang="en-AU" sz="2800" b="1" dirty="0">
              <a:latin typeface="Adobe Caslon Pro"/>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685801" y="1949385"/>
            <a:ext cx="7772400" cy="4234455"/>
          </a:xfrm>
        </p:spPr>
        <p:txBody>
          <a:bodyPr>
            <a:noAutofit/>
          </a:bodyPr>
          <a:lstStyle/>
          <a:p>
            <a:pPr algn="l">
              <a:spcAft>
                <a:spcPts val="2000"/>
              </a:spcAft>
            </a:pPr>
            <a:r>
              <a:rPr lang="is-IS" sz="1700" dirty="0">
                <a:solidFill>
                  <a:schemeClr val="tx1">
                    <a:lumMod val="85000"/>
                    <a:lumOff val="15000"/>
                  </a:schemeClr>
                </a:solidFill>
                <a:latin typeface="Adobe Caslon Pro"/>
                <a:cs typeface="Adobe Caslon Pro"/>
              </a:rPr>
              <a:t>S</a:t>
            </a:r>
            <a:r>
              <a:rPr lang="is-IS" sz="1700" dirty="0" smtClean="0">
                <a:solidFill>
                  <a:schemeClr val="tx1">
                    <a:lumMod val="85000"/>
                    <a:lumOff val="15000"/>
                  </a:schemeClr>
                </a:solidFill>
                <a:latin typeface="Adobe Caslon Pro"/>
                <a:cs typeface="Adobe Caslon Pro"/>
              </a:rPr>
              <a:t>everal </a:t>
            </a:r>
            <a:r>
              <a:rPr lang="is-IS" sz="1700" b="1" dirty="0" smtClean="0">
                <a:solidFill>
                  <a:schemeClr val="tx1">
                    <a:lumMod val="85000"/>
                    <a:lumOff val="15000"/>
                  </a:schemeClr>
                </a:solidFill>
                <a:latin typeface="Adobe Caslon Pro"/>
                <a:cs typeface="Adobe Caslon Pro"/>
              </a:rPr>
              <a:t>legal instruments </a:t>
            </a:r>
            <a:r>
              <a:rPr lang="is-IS" sz="1700" dirty="0" smtClean="0">
                <a:solidFill>
                  <a:schemeClr val="tx1">
                    <a:lumMod val="85000"/>
                    <a:lumOff val="15000"/>
                  </a:schemeClr>
                </a:solidFill>
                <a:latin typeface="Adobe Caslon Pro"/>
                <a:cs typeface="Adobe Caslon Pro"/>
              </a:rPr>
              <a:t>(binding agreements) have been negotiated by the </a:t>
            </a:r>
            <a:r>
              <a:rPr lang="is-IS" sz="1700" b="1" dirty="0" smtClean="0">
                <a:solidFill>
                  <a:srgbClr val="4BACC6"/>
                </a:solidFill>
                <a:latin typeface="Adobe Caslon Pro"/>
                <a:cs typeface="Adobe Caslon Pro"/>
              </a:rPr>
              <a:t>Conference of the Parties </a:t>
            </a:r>
            <a:r>
              <a:rPr lang="is-IS" sz="1700" dirty="0" smtClean="0">
                <a:solidFill>
                  <a:schemeClr val="tx1">
                    <a:lumMod val="85000"/>
                    <a:lumOff val="15000"/>
                  </a:schemeClr>
                </a:solidFill>
                <a:latin typeface="Adobe Caslon Pro"/>
                <a:cs typeface="Adobe Caslon Pro"/>
              </a:rPr>
              <a:t>(COP) to implement the broad goals of the UNFCCC.</a:t>
            </a:r>
          </a:p>
          <a:p>
            <a:pPr>
              <a:spcAft>
                <a:spcPts val="600"/>
              </a:spcAft>
            </a:pPr>
            <a:r>
              <a:rPr lang="is-IS" sz="1700" b="1" dirty="0" smtClean="0">
                <a:solidFill>
                  <a:schemeClr val="tx1"/>
                </a:solidFill>
                <a:latin typeface="Adobe Caslon Pro"/>
                <a:cs typeface="Adobe Caslon Pro"/>
              </a:rPr>
              <a:t>The Kyoto Protocol</a:t>
            </a:r>
          </a:p>
          <a:p>
            <a:pPr algn="l">
              <a:spcAft>
                <a:spcPts val="600"/>
              </a:spcAft>
            </a:pPr>
            <a:r>
              <a:rPr lang="is-IS" sz="1700" dirty="0" smtClean="0">
                <a:solidFill>
                  <a:schemeClr val="tx1"/>
                </a:solidFill>
                <a:latin typeface="Adobe Caslon Pro"/>
                <a:cs typeface="Adobe Caslon Pro"/>
              </a:rPr>
              <a:t>The </a:t>
            </a:r>
            <a:r>
              <a:rPr lang="is-IS" sz="1700" dirty="0">
                <a:solidFill>
                  <a:schemeClr val="tx1"/>
                </a:solidFill>
                <a:latin typeface="Adobe Caslon Pro"/>
                <a:cs typeface="Adobe Caslon Pro"/>
                <a:hlinkClick r:id="rId5"/>
              </a:rPr>
              <a:t>KP</a:t>
            </a:r>
            <a:r>
              <a:rPr lang="is-IS" sz="1700" dirty="0" smtClean="0">
                <a:solidFill>
                  <a:schemeClr val="tx1"/>
                </a:solidFill>
                <a:latin typeface="Adobe Caslon Pro"/>
                <a:cs typeface="Adobe Caslon Pro"/>
              </a:rPr>
              <a:t> </a:t>
            </a:r>
            <a:r>
              <a:rPr lang="is-IS" sz="1700" dirty="0" smtClean="0">
                <a:solidFill>
                  <a:schemeClr val="tx1">
                    <a:lumMod val="85000"/>
                    <a:lumOff val="15000"/>
                  </a:schemeClr>
                </a:solidFill>
                <a:latin typeface="Adobe Caslon Pro"/>
                <a:cs typeface="Adobe Caslon Pro"/>
              </a:rPr>
              <a:t>was adopted at COP3 in December 1997, and </a:t>
            </a:r>
            <a:r>
              <a:rPr lang="is-IS" sz="1700" b="1" dirty="0" smtClean="0">
                <a:solidFill>
                  <a:schemeClr val="tx1">
                    <a:lumMod val="85000"/>
                    <a:lumOff val="15000"/>
                  </a:schemeClr>
                </a:solidFill>
                <a:latin typeface="Adobe Caslon Pro"/>
                <a:cs typeface="Adobe Caslon Pro"/>
              </a:rPr>
              <a:t>entered into force </a:t>
            </a:r>
            <a:r>
              <a:rPr lang="is-IS" sz="1700" dirty="0" smtClean="0">
                <a:solidFill>
                  <a:schemeClr val="tx1">
                    <a:lumMod val="85000"/>
                    <a:lumOff val="15000"/>
                  </a:schemeClr>
                </a:solidFill>
                <a:latin typeface="Adobe Caslon Pro"/>
                <a:cs typeface="Adobe Caslon Pro"/>
              </a:rPr>
              <a:t>(became binding under international law) in February 2005.</a:t>
            </a:r>
          </a:p>
          <a:p>
            <a:pPr marL="285750" indent="-285750" algn="l" defTabSz="269875">
              <a:spcAft>
                <a:spcPts val="600"/>
              </a:spcAft>
              <a:buFont typeface="Arial"/>
              <a:buChar char="•"/>
            </a:pPr>
            <a:r>
              <a:rPr lang="is-IS" sz="1600" dirty="0" smtClean="0">
                <a:solidFill>
                  <a:schemeClr val="tx1">
                    <a:lumMod val="85000"/>
                    <a:lumOff val="15000"/>
                  </a:schemeClr>
                </a:solidFill>
                <a:latin typeface="Adobe Caslon Pro"/>
                <a:cs typeface="Adobe Caslon Pro"/>
              </a:rPr>
              <a:t>The KP commits Parties to </a:t>
            </a:r>
            <a:r>
              <a:rPr lang="is-IS" sz="1600" b="1" dirty="0" smtClean="0">
                <a:solidFill>
                  <a:schemeClr val="accent5"/>
                </a:solidFill>
                <a:latin typeface="Adobe Caslon Pro"/>
                <a:cs typeface="Adobe Caslon Pro"/>
              </a:rPr>
              <a:t>emission reduction targets</a:t>
            </a:r>
            <a:r>
              <a:rPr lang="is-IS" sz="1600" dirty="0" smtClean="0">
                <a:solidFill>
                  <a:schemeClr val="accent5"/>
                </a:solidFill>
                <a:latin typeface="Adobe Caslon Pro"/>
                <a:cs typeface="Adobe Caslon Pro"/>
              </a:rPr>
              <a:t>.</a:t>
            </a:r>
            <a:r>
              <a:rPr lang="is-IS" sz="1600" dirty="0">
                <a:solidFill>
                  <a:schemeClr val="tx1">
                    <a:lumMod val="85000"/>
                    <a:lumOff val="15000"/>
                  </a:schemeClr>
                </a:solidFill>
                <a:latin typeface="Adobe Caslon Pro"/>
                <a:cs typeface="Adobe Caslon Pro"/>
              </a:rPr>
              <a:t> </a:t>
            </a:r>
            <a:r>
              <a:rPr lang="is-IS" sz="1600" dirty="0" smtClean="0">
                <a:solidFill>
                  <a:schemeClr val="tx1">
                    <a:lumMod val="85000"/>
                    <a:lumOff val="15000"/>
                  </a:schemeClr>
                </a:solidFill>
                <a:latin typeface="Adobe Caslon Pro"/>
                <a:cs typeface="Adobe Caslon Pro"/>
              </a:rPr>
              <a:t>To meet these targets, Parties had to cut their domestic carbon emissions from energy, agriculture and other sectors</a:t>
            </a:r>
          </a:p>
          <a:p>
            <a:pPr marL="285750" indent="-285750" algn="l" defTabSz="269875">
              <a:spcAft>
                <a:spcPts val="600"/>
              </a:spcAft>
              <a:buFont typeface="Arial"/>
              <a:buChar char="•"/>
            </a:pPr>
            <a:r>
              <a:rPr lang="is-IS" sz="1600" dirty="0" smtClean="0">
                <a:solidFill>
                  <a:schemeClr val="tx1">
                    <a:lumMod val="85000"/>
                    <a:lumOff val="15000"/>
                  </a:schemeClr>
                </a:solidFill>
                <a:latin typeface="Adobe Caslon Pro"/>
                <a:cs typeface="Adobe Caslon Pro"/>
              </a:rPr>
              <a:t>The first </a:t>
            </a:r>
            <a:r>
              <a:rPr lang="is-IS" sz="1600" b="1" dirty="0" smtClean="0">
                <a:solidFill>
                  <a:schemeClr val="tx1">
                    <a:lumMod val="85000"/>
                    <a:lumOff val="15000"/>
                  </a:schemeClr>
                </a:solidFill>
                <a:latin typeface="Adobe Caslon Pro"/>
                <a:cs typeface="Adobe Caslon Pro"/>
              </a:rPr>
              <a:t>committment period </a:t>
            </a:r>
            <a:r>
              <a:rPr lang="is-IS" sz="1600" dirty="0" smtClean="0">
                <a:solidFill>
                  <a:schemeClr val="tx1">
                    <a:lumMod val="85000"/>
                    <a:lumOff val="15000"/>
                  </a:schemeClr>
                </a:solidFill>
                <a:latin typeface="Adobe Caslon Pro"/>
                <a:cs typeface="Adobe Caslon Pro"/>
              </a:rPr>
              <a:t>under the KP ran from 2008 to 2012. The second commitment period started in 2012 and will run until 2020. </a:t>
            </a:r>
          </a:p>
          <a:p>
            <a:pPr marL="285750" indent="-285750" algn="l" defTabSz="269875">
              <a:spcAft>
                <a:spcPts val="600"/>
              </a:spcAft>
              <a:buFont typeface="Arial"/>
              <a:buChar char="•"/>
            </a:pPr>
            <a:r>
              <a:rPr lang="is-IS" sz="1600" dirty="0" smtClean="0">
                <a:solidFill>
                  <a:schemeClr val="tx1">
                    <a:lumMod val="85000"/>
                    <a:lumOff val="15000"/>
                  </a:schemeClr>
                </a:solidFill>
                <a:latin typeface="Adobe Caslon Pro"/>
                <a:cs typeface="Adobe Caslon Pro"/>
              </a:rPr>
              <a:t>After this time, the </a:t>
            </a:r>
            <a:r>
              <a:rPr lang="is-IS" sz="1600" b="1" dirty="0" smtClean="0">
                <a:solidFill>
                  <a:schemeClr val="tx1">
                    <a:lumMod val="85000"/>
                    <a:lumOff val="15000"/>
                  </a:schemeClr>
                </a:solidFill>
                <a:latin typeface="Adobe Caslon Pro"/>
                <a:cs typeface="Adobe Caslon Pro"/>
              </a:rPr>
              <a:t>nationally determined contributions</a:t>
            </a:r>
            <a:r>
              <a:rPr lang="is-IS" sz="1600" dirty="0" smtClean="0">
                <a:solidFill>
                  <a:schemeClr val="tx1">
                    <a:lumMod val="85000"/>
                    <a:lumOff val="15000"/>
                  </a:schemeClr>
                </a:solidFill>
                <a:latin typeface="Adobe Caslon Pro"/>
                <a:cs typeface="Adobe Caslon Pro"/>
              </a:rPr>
              <a:t> submitted under the Paris Agreement will come into effect.</a:t>
            </a:r>
          </a:p>
          <a:p>
            <a:pPr marL="285750" indent="-285750" algn="l" defTabSz="269875">
              <a:spcAft>
                <a:spcPts val="600"/>
              </a:spcAft>
              <a:buFont typeface="Arial"/>
              <a:buChar char="•"/>
            </a:pPr>
            <a:r>
              <a:rPr lang="is-IS" sz="1600" dirty="0" smtClean="0">
                <a:solidFill>
                  <a:schemeClr val="tx1">
                    <a:lumMod val="85000"/>
                    <a:lumOff val="15000"/>
                  </a:schemeClr>
                </a:solidFill>
                <a:latin typeface="Adobe Caslon Pro"/>
                <a:cs typeface="Adobe Caslon Pro"/>
              </a:rPr>
              <a:t>The </a:t>
            </a:r>
            <a:r>
              <a:rPr lang="is-IS" sz="1600" b="1" dirty="0" smtClean="0">
                <a:solidFill>
                  <a:srgbClr val="4BACC6"/>
                </a:solidFill>
                <a:latin typeface="Adobe Caslon Pro"/>
                <a:cs typeface="Adobe Caslon Pro"/>
              </a:rPr>
              <a:t>Doha Amendment </a:t>
            </a:r>
            <a:r>
              <a:rPr lang="is-IS" sz="1600" dirty="0" smtClean="0">
                <a:solidFill>
                  <a:schemeClr val="tx1">
                    <a:lumMod val="85000"/>
                    <a:lumOff val="15000"/>
                  </a:schemeClr>
                </a:solidFill>
                <a:latin typeface="Adobe Caslon Pro"/>
                <a:cs typeface="Adobe Caslon Pro"/>
              </a:rPr>
              <a:t>introduced the second committment period, which had more ambitious targets for Annex I Parites who </a:t>
            </a:r>
            <a:r>
              <a:rPr lang="is-IS" sz="1600" b="1" dirty="0" smtClean="0">
                <a:solidFill>
                  <a:schemeClr val="tx1">
                    <a:lumMod val="85000"/>
                    <a:lumOff val="15000"/>
                  </a:schemeClr>
                </a:solidFill>
                <a:latin typeface="Adobe Caslon Pro"/>
                <a:cs typeface="Adobe Caslon Pro"/>
              </a:rPr>
              <a:t>ratified </a:t>
            </a:r>
            <a:r>
              <a:rPr lang="is-IS" sz="1600" dirty="0" smtClean="0">
                <a:solidFill>
                  <a:schemeClr val="tx1">
                    <a:lumMod val="85000"/>
                    <a:lumOff val="15000"/>
                  </a:schemeClr>
                </a:solidFill>
                <a:latin typeface="Adobe Caslon Pro"/>
                <a:cs typeface="Adobe Caslon Pro"/>
              </a:rPr>
              <a:t>the Amendment (ratify means to sign).</a:t>
            </a:r>
          </a:p>
        </p:txBody>
      </p:sp>
      <p:sp>
        <p:nvSpPr>
          <p:cNvPr id="11" name="TextBox 10"/>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Tree>
    <p:extLst>
      <p:ext uri="{BB962C8B-B14F-4D97-AF65-F5344CB8AC3E}">
        <p14:creationId xmlns:p14="http://schemas.microsoft.com/office/powerpoint/2010/main" val="6116989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49" y="868947"/>
            <a:ext cx="7708634" cy="988601"/>
          </a:xfrm>
        </p:spPr>
        <p:txBody>
          <a:bodyPr>
            <a:normAutofit/>
          </a:bodyPr>
          <a:lstStyle/>
          <a:p>
            <a:r>
              <a:rPr lang="en-AU" sz="3200" b="1" dirty="0" smtClean="0">
                <a:latin typeface="Adobe Caslon Pro"/>
              </a:rPr>
              <a:t>Welcome</a:t>
            </a:r>
            <a:endParaRPr lang="en-AU" sz="3200" b="1" dirty="0">
              <a:latin typeface="Adobe Caslon Pro"/>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1461128" y="2116221"/>
            <a:ext cx="6172243" cy="3485148"/>
          </a:xfrm>
        </p:spPr>
        <p:txBody>
          <a:bodyPr>
            <a:normAutofit/>
          </a:bodyPr>
          <a:lstStyle/>
          <a:p>
            <a:pPr marL="342900" indent="-342900">
              <a:spcAft>
                <a:spcPts val="600"/>
              </a:spcAft>
              <a:buFont typeface="Arial"/>
              <a:buChar char="•"/>
            </a:pPr>
            <a:r>
              <a:rPr lang="en-AU" sz="2500" dirty="0" smtClean="0">
                <a:solidFill>
                  <a:schemeClr val="tx1">
                    <a:lumMod val="85000"/>
                    <a:lumOff val="15000"/>
                  </a:schemeClr>
                </a:solidFill>
                <a:latin typeface="Adobe Caslon Pro"/>
                <a:cs typeface="Adobe Caslon Pro"/>
              </a:rPr>
              <a:t>Name</a:t>
            </a:r>
          </a:p>
          <a:p>
            <a:pPr marL="342900" indent="-342900">
              <a:spcAft>
                <a:spcPts val="600"/>
              </a:spcAft>
              <a:buFont typeface="Arial"/>
              <a:buChar char="•"/>
            </a:pPr>
            <a:r>
              <a:rPr lang="en-AU" sz="2500" dirty="0" smtClean="0">
                <a:solidFill>
                  <a:schemeClr val="tx1">
                    <a:lumMod val="85000"/>
                    <a:lumOff val="15000"/>
                  </a:schemeClr>
                </a:solidFill>
                <a:latin typeface="Adobe Caslon Pro"/>
                <a:cs typeface="Adobe Caslon Pro"/>
              </a:rPr>
              <a:t>Department</a:t>
            </a:r>
          </a:p>
          <a:p>
            <a:pPr>
              <a:spcAft>
                <a:spcPts val="600"/>
              </a:spcAft>
            </a:pPr>
            <a:r>
              <a:rPr lang="en-AU" sz="2500" b="1" dirty="0" smtClean="0">
                <a:solidFill>
                  <a:schemeClr val="tx1">
                    <a:lumMod val="85000"/>
                    <a:lumOff val="15000"/>
                  </a:schemeClr>
                </a:solidFill>
                <a:latin typeface="Adobe Caslon Pro"/>
                <a:cs typeface="Adobe Caslon Pro"/>
              </a:rPr>
              <a:t>What’s one question you have about COP23 or the UNFCCC?</a:t>
            </a:r>
          </a:p>
        </p:txBody>
      </p:sp>
      <p:sp>
        <p:nvSpPr>
          <p:cNvPr id="8" name="TextBox 7"/>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Tree>
    <p:extLst>
      <p:ext uri="{BB962C8B-B14F-4D97-AF65-F5344CB8AC3E}">
        <p14:creationId xmlns:p14="http://schemas.microsoft.com/office/powerpoint/2010/main" val="28435910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685801" y="1949385"/>
            <a:ext cx="7772400" cy="4234455"/>
          </a:xfrm>
        </p:spPr>
        <p:txBody>
          <a:bodyPr>
            <a:noAutofit/>
          </a:bodyPr>
          <a:lstStyle/>
          <a:p>
            <a:pPr>
              <a:spcAft>
                <a:spcPts val="1200"/>
              </a:spcAft>
            </a:pPr>
            <a:r>
              <a:rPr lang="is-IS" sz="1700" b="1" dirty="0" smtClean="0">
                <a:solidFill>
                  <a:srgbClr val="000000"/>
                </a:solidFill>
                <a:latin typeface="Adobe Caslon Pro"/>
                <a:cs typeface="Adobe Caslon Pro"/>
              </a:rPr>
              <a:t>The Paris Agreement</a:t>
            </a:r>
          </a:p>
          <a:p>
            <a:pPr algn="l">
              <a:spcAft>
                <a:spcPts val="600"/>
              </a:spcAft>
            </a:pPr>
            <a:r>
              <a:rPr lang="is-IS" sz="1700" dirty="0" smtClean="0">
                <a:solidFill>
                  <a:schemeClr val="tx1"/>
                </a:solidFill>
                <a:latin typeface="Adobe Caslon Pro"/>
                <a:cs typeface="Adobe Caslon Pro"/>
              </a:rPr>
              <a:t>The </a:t>
            </a:r>
            <a:r>
              <a:rPr lang="is-IS" sz="1700" dirty="0" smtClean="0">
                <a:solidFill>
                  <a:schemeClr val="tx1"/>
                </a:solidFill>
                <a:latin typeface="Adobe Caslon Pro"/>
                <a:cs typeface="Adobe Caslon Pro"/>
                <a:hlinkClick r:id="rId5"/>
              </a:rPr>
              <a:t>PA</a:t>
            </a:r>
            <a:r>
              <a:rPr lang="is-IS" sz="1700" dirty="0" smtClean="0">
                <a:solidFill>
                  <a:schemeClr val="tx1"/>
                </a:solidFill>
                <a:latin typeface="Adobe Caslon Pro"/>
                <a:cs typeface="Adobe Caslon Pro"/>
              </a:rPr>
              <a:t> </a:t>
            </a:r>
            <a:r>
              <a:rPr lang="is-IS" sz="1700" dirty="0" smtClean="0">
                <a:solidFill>
                  <a:schemeClr val="tx1">
                    <a:lumMod val="85000"/>
                    <a:lumOff val="15000"/>
                  </a:schemeClr>
                </a:solidFill>
                <a:latin typeface="Adobe Caslon Pro"/>
                <a:cs typeface="Adobe Caslon Pro"/>
              </a:rPr>
              <a:t>was adopted at COP21 in November 2015, and </a:t>
            </a:r>
            <a:r>
              <a:rPr lang="is-IS" sz="1700" b="1" dirty="0" smtClean="0">
                <a:solidFill>
                  <a:schemeClr val="tx1">
                    <a:lumMod val="85000"/>
                    <a:lumOff val="15000"/>
                  </a:schemeClr>
                </a:solidFill>
                <a:latin typeface="Adobe Caslon Pro"/>
                <a:cs typeface="Adobe Caslon Pro"/>
              </a:rPr>
              <a:t>entered into force </a:t>
            </a:r>
            <a:r>
              <a:rPr lang="is-IS" sz="1700" dirty="0" smtClean="0">
                <a:solidFill>
                  <a:schemeClr val="tx1">
                    <a:lumMod val="85000"/>
                    <a:lumOff val="15000"/>
                  </a:schemeClr>
                </a:solidFill>
                <a:latin typeface="Adobe Caslon Pro"/>
                <a:cs typeface="Adobe Caslon Pro"/>
              </a:rPr>
              <a:t>in November 2016. The PA entered into force in record time, which reflects the strong global commitment to climate action.</a:t>
            </a:r>
          </a:p>
          <a:p>
            <a:pPr marL="285750" indent="-285750" algn="l">
              <a:spcAft>
                <a:spcPts val="600"/>
              </a:spcAft>
              <a:buFont typeface="Arial"/>
              <a:buChar char="•"/>
            </a:pPr>
            <a:r>
              <a:rPr lang="is-IS" sz="1700" dirty="0" smtClean="0">
                <a:solidFill>
                  <a:schemeClr val="tx1">
                    <a:lumMod val="85000"/>
                    <a:lumOff val="15000"/>
                  </a:schemeClr>
                </a:solidFill>
                <a:latin typeface="Adobe Caslon Pro"/>
                <a:cs typeface="Adobe Caslon Pro"/>
              </a:rPr>
              <a:t>The PA aims to “strengthen the global response to the threat of climate change by </a:t>
            </a:r>
            <a:r>
              <a:rPr lang="is-IS" sz="1700" b="1" dirty="0" smtClean="0">
                <a:solidFill>
                  <a:schemeClr val="accent5"/>
                </a:solidFill>
                <a:latin typeface="Adobe Caslon Pro"/>
                <a:cs typeface="Adobe Caslon Pro"/>
              </a:rPr>
              <a:t>keeping a global temperature rise this century to well below 2</a:t>
            </a:r>
            <a:r>
              <a:rPr lang="en-AU" sz="1700" b="1" dirty="0" smtClean="0">
                <a:solidFill>
                  <a:schemeClr val="accent5"/>
                </a:solidFill>
                <a:latin typeface="Adobe Caslon Pro"/>
                <a:ea typeface="Lucida Grande"/>
                <a:cs typeface="Adobe Caslon Pro"/>
              </a:rPr>
              <a:t>°C above pre-industrial levels</a:t>
            </a:r>
            <a:r>
              <a:rPr lang="en-AU" sz="1700" dirty="0" smtClean="0">
                <a:solidFill>
                  <a:schemeClr val="tx1"/>
                </a:solidFill>
                <a:latin typeface="Adobe Caslon Pro"/>
                <a:ea typeface="Lucida Grande"/>
                <a:cs typeface="Adobe Caslon Pro"/>
              </a:rPr>
              <a:t>, and to </a:t>
            </a:r>
            <a:r>
              <a:rPr lang="en-AU" sz="1700" b="1" dirty="0" smtClean="0">
                <a:solidFill>
                  <a:srgbClr val="4BACC6"/>
                </a:solidFill>
                <a:latin typeface="Adobe Caslon Pro"/>
                <a:ea typeface="Lucida Grande"/>
                <a:cs typeface="Adobe Caslon Pro"/>
              </a:rPr>
              <a:t>pursue efforts to limit the temperature increase to 1.5</a:t>
            </a:r>
            <a:r>
              <a:rPr lang="en-AU" sz="1700" b="1" dirty="0">
                <a:solidFill>
                  <a:srgbClr val="4BACC6"/>
                </a:solidFill>
                <a:latin typeface="Adobe Caslon Pro"/>
                <a:ea typeface="Lucida Grande"/>
                <a:cs typeface="Adobe Caslon Pro"/>
              </a:rPr>
              <a:t>°</a:t>
            </a:r>
            <a:r>
              <a:rPr lang="en-AU" sz="1700" b="1" dirty="0" smtClean="0">
                <a:solidFill>
                  <a:srgbClr val="4BACC6"/>
                </a:solidFill>
                <a:latin typeface="Adobe Caslon Pro"/>
                <a:ea typeface="Lucida Grande"/>
                <a:cs typeface="Adobe Caslon Pro"/>
              </a:rPr>
              <a:t>C</a:t>
            </a:r>
            <a:r>
              <a:rPr lang="en-AU" sz="1700" dirty="0" smtClean="0">
                <a:solidFill>
                  <a:schemeClr val="tx1"/>
                </a:solidFill>
                <a:latin typeface="Adobe Caslon Pro"/>
                <a:ea typeface="Lucida Grande"/>
                <a:cs typeface="Adobe Caslon Pro"/>
              </a:rPr>
              <a:t>.”</a:t>
            </a:r>
          </a:p>
          <a:p>
            <a:pPr marL="285750" indent="-285750" algn="l">
              <a:spcAft>
                <a:spcPts val="600"/>
              </a:spcAft>
              <a:buFont typeface="Arial"/>
              <a:buChar char="•"/>
            </a:pPr>
            <a:r>
              <a:rPr lang="en-AU" sz="1700" dirty="0" smtClean="0">
                <a:solidFill>
                  <a:schemeClr val="tx1"/>
                </a:solidFill>
                <a:latin typeface="Adobe Caslon Pro"/>
                <a:ea typeface="Lucida Grande"/>
                <a:cs typeface="Adobe Caslon Pro"/>
              </a:rPr>
              <a:t>The PA also aims to </a:t>
            </a:r>
            <a:r>
              <a:rPr lang="en-AU" sz="1700" b="1" dirty="0" smtClean="0">
                <a:solidFill>
                  <a:srgbClr val="4BACC6"/>
                </a:solidFill>
                <a:latin typeface="Adobe Caslon Pro"/>
                <a:ea typeface="Lucida Grande"/>
                <a:cs typeface="Adobe Caslon Pro"/>
              </a:rPr>
              <a:t>strengthen the ability of countries to deal with the impacts of climate change</a:t>
            </a:r>
            <a:r>
              <a:rPr lang="en-AU" sz="1700" dirty="0" smtClean="0">
                <a:solidFill>
                  <a:schemeClr val="tx1"/>
                </a:solidFill>
                <a:latin typeface="Adobe Caslon Pro"/>
                <a:ea typeface="Lucida Grande"/>
                <a:cs typeface="Adobe Caslon Pro"/>
              </a:rPr>
              <a:t>.</a:t>
            </a:r>
          </a:p>
          <a:p>
            <a:pPr marL="285750" indent="-285750" algn="l">
              <a:spcAft>
                <a:spcPts val="600"/>
              </a:spcAft>
              <a:buFont typeface="Arial"/>
              <a:buChar char="•"/>
            </a:pPr>
            <a:r>
              <a:rPr lang="en-AU" sz="1700" dirty="0" smtClean="0">
                <a:solidFill>
                  <a:schemeClr val="tx1"/>
                </a:solidFill>
                <a:latin typeface="Adobe Caslon Pro"/>
                <a:ea typeface="Lucida Grande"/>
                <a:cs typeface="Adobe Caslon Pro"/>
              </a:rPr>
              <a:t>To achieve its ambitious goals, the PA seeks to </a:t>
            </a:r>
            <a:r>
              <a:rPr lang="en-AU" sz="1700" b="1" dirty="0" smtClean="0">
                <a:solidFill>
                  <a:srgbClr val="4BACC6"/>
                </a:solidFill>
                <a:latin typeface="Adobe Caslon Pro"/>
                <a:ea typeface="Lucida Grande"/>
                <a:cs typeface="Adobe Caslon Pro"/>
              </a:rPr>
              <a:t>establish appropriate financial flows</a:t>
            </a:r>
            <a:r>
              <a:rPr lang="en-AU" sz="1700" dirty="0" smtClean="0">
                <a:solidFill>
                  <a:schemeClr val="tx1"/>
                </a:solidFill>
                <a:latin typeface="Adobe Caslon Pro"/>
                <a:ea typeface="Lucida Grande"/>
                <a:cs typeface="Adobe Caslon Pro"/>
              </a:rPr>
              <a:t>, a </a:t>
            </a:r>
            <a:r>
              <a:rPr lang="en-AU" sz="1700" b="1" dirty="0" smtClean="0">
                <a:solidFill>
                  <a:srgbClr val="4BACC6"/>
                </a:solidFill>
                <a:latin typeface="Adobe Caslon Pro"/>
                <a:ea typeface="Lucida Grande"/>
                <a:cs typeface="Adobe Caslon Pro"/>
              </a:rPr>
              <a:t>new technology framework</a:t>
            </a:r>
            <a:r>
              <a:rPr lang="en-AU" sz="1700" dirty="0">
                <a:solidFill>
                  <a:schemeClr val="tx1"/>
                </a:solidFill>
                <a:latin typeface="Adobe Caslon Pro"/>
                <a:ea typeface="Lucida Grande"/>
                <a:cs typeface="Adobe Caslon Pro"/>
              </a:rPr>
              <a:t> </a:t>
            </a:r>
            <a:r>
              <a:rPr lang="en-AU" sz="1700" dirty="0" smtClean="0">
                <a:solidFill>
                  <a:schemeClr val="tx1"/>
                </a:solidFill>
                <a:latin typeface="Adobe Caslon Pro"/>
                <a:ea typeface="Lucida Grande"/>
                <a:cs typeface="Adobe Caslon Pro"/>
              </a:rPr>
              <a:t>and an </a:t>
            </a:r>
            <a:r>
              <a:rPr lang="en-AU" sz="1700" b="1" dirty="0" smtClean="0">
                <a:solidFill>
                  <a:srgbClr val="4BACC6"/>
                </a:solidFill>
                <a:latin typeface="Adobe Caslon Pro"/>
                <a:ea typeface="Lucida Grande"/>
                <a:cs typeface="Adobe Caslon Pro"/>
              </a:rPr>
              <a:t>enhanced capacity building framework </a:t>
            </a:r>
            <a:r>
              <a:rPr lang="en-AU" sz="1700" dirty="0" smtClean="0">
                <a:solidFill>
                  <a:schemeClr val="tx1"/>
                </a:solidFill>
                <a:latin typeface="Adobe Caslon Pro"/>
                <a:ea typeface="Lucida Grande"/>
                <a:cs typeface="Adobe Caslon Pro"/>
              </a:rPr>
              <a:t>to </a:t>
            </a:r>
            <a:r>
              <a:rPr lang="en-AU" sz="1700" dirty="0">
                <a:solidFill>
                  <a:schemeClr val="tx1"/>
                </a:solidFill>
                <a:latin typeface="Adobe Caslon Pro"/>
                <a:ea typeface="Lucida Grande"/>
                <a:cs typeface="Adobe Caslon Pro"/>
              </a:rPr>
              <a:t>support developing </a:t>
            </a:r>
            <a:r>
              <a:rPr lang="en-AU" sz="1700" dirty="0" smtClean="0">
                <a:solidFill>
                  <a:schemeClr val="tx1"/>
                </a:solidFill>
                <a:latin typeface="Adobe Caslon Pro"/>
                <a:ea typeface="Lucida Grande"/>
                <a:cs typeface="Adobe Caslon Pro"/>
              </a:rPr>
              <a:t>countries</a:t>
            </a:r>
            <a:r>
              <a:rPr lang="en-AU" sz="1700" dirty="0" smtClean="0">
                <a:solidFill>
                  <a:schemeClr val="tx1"/>
                </a:solidFill>
                <a:latin typeface="Adobe Caslon Pro"/>
                <a:ea typeface="Lucida Grande"/>
                <a:cs typeface="Adobe Caslon Pro"/>
              </a:rPr>
              <a:t>.</a:t>
            </a:r>
            <a:endParaRPr lang="en-AU" sz="1700" dirty="0" smtClean="0">
              <a:solidFill>
                <a:schemeClr val="tx1"/>
              </a:solidFill>
              <a:latin typeface="Adobe Caslon Pro"/>
              <a:ea typeface="Lucida Grande"/>
              <a:cs typeface="Adobe Caslon Pro"/>
            </a:endParaRPr>
          </a:p>
        </p:txBody>
      </p:sp>
      <p:sp>
        <p:nvSpPr>
          <p:cNvPr id="11" name="TextBox 10"/>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
        <p:nvSpPr>
          <p:cNvPr id="8" name="Title 1"/>
          <p:cNvSpPr txBox="1">
            <a:spLocks/>
          </p:cNvSpPr>
          <p:nvPr/>
        </p:nvSpPr>
        <p:spPr>
          <a:xfrm>
            <a:off x="685800" y="765287"/>
            <a:ext cx="7772400" cy="98860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2900" b="1" dirty="0" smtClean="0">
                <a:latin typeface="Adobe Caslon Pro"/>
              </a:rPr>
              <a:t>Instruments under the</a:t>
            </a:r>
            <a:br>
              <a:rPr lang="en-AU" sz="2900" b="1" dirty="0" smtClean="0">
                <a:latin typeface="Adobe Caslon Pro"/>
              </a:rPr>
            </a:br>
            <a:r>
              <a:rPr lang="en-AU" sz="2900" b="1" dirty="0" smtClean="0">
                <a:latin typeface="Adobe Caslon Pro"/>
              </a:rPr>
              <a:t>UNFCCC</a:t>
            </a:r>
            <a:endParaRPr lang="en-AU" sz="2900" b="1" dirty="0">
              <a:latin typeface="Adobe Caslon Pro"/>
            </a:endParaRPr>
          </a:p>
        </p:txBody>
      </p:sp>
    </p:spTree>
    <p:extLst>
      <p:ext uri="{BB962C8B-B14F-4D97-AF65-F5344CB8AC3E}">
        <p14:creationId xmlns:p14="http://schemas.microsoft.com/office/powerpoint/2010/main" val="26139903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653866" y="1933705"/>
            <a:ext cx="7772400" cy="4234455"/>
          </a:xfrm>
        </p:spPr>
        <p:txBody>
          <a:bodyPr>
            <a:noAutofit/>
          </a:bodyPr>
          <a:lstStyle/>
          <a:p>
            <a:pPr>
              <a:spcAft>
                <a:spcPts val="1200"/>
              </a:spcAft>
            </a:pPr>
            <a:r>
              <a:rPr lang="is-IS" sz="1700" b="1" dirty="0" smtClean="0">
                <a:solidFill>
                  <a:schemeClr val="tx1"/>
                </a:solidFill>
                <a:latin typeface="Adobe Caslon Pro"/>
                <a:cs typeface="Adobe Caslon Pro"/>
              </a:rPr>
              <a:t>Point of interest</a:t>
            </a:r>
          </a:p>
          <a:p>
            <a:pPr algn="l">
              <a:spcAft>
                <a:spcPts val="500"/>
              </a:spcAft>
            </a:pPr>
            <a:r>
              <a:rPr lang="is-IS" sz="1700" dirty="0" smtClean="0">
                <a:solidFill>
                  <a:schemeClr val="tx1"/>
                </a:solidFill>
                <a:latin typeface="Adobe Caslon Pro"/>
                <a:cs typeface="Adobe Caslon Pro"/>
              </a:rPr>
              <a:t>Vanuatu was one of the first Parties to ratify the Paris Agreement on 22 April 2016, with the following Declaration:</a:t>
            </a:r>
          </a:p>
          <a:p>
            <a:pPr marL="450850" algn="l">
              <a:lnSpc>
                <a:spcPct val="120000"/>
              </a:lnSpc>
              <a:spcAft>
                <a:spcPts val="600"/>
              </a:spcAft>
            </a:pPr>
            <a:r>
              <a:rPr lang="en-AU" sz="1700" dirty="0" smtClean="0">
                <a:solidFill>
                  <a:schemeClr val="tx1"/>
                </a:solidFill>
                <a:latin typeface="Adobe Caslon Pro"/>
                <a:cs typeface="Adobe Caslon Pro"/>
              </a:rPr>
              <a:t>“</a:t>
            </a:r>
            <a:r>
              <a:rPr lang="is-IS" sz="1700" dirty="0" smtClean="0">
                <a:solidFill>
                  <a:schemeClr val="tx1"/>
                </a:solidFill>
                <a:latin typeface="Adobe Caslon Pro"/>
                <a:cs typeface="Adobe Caslon Pro"/>
              </a:rPr>
              <a:t>…</a:t>
            </a:r>
            <a:r>
              <a:rPr lang="en-AU" sz="1700" dirty="0" smtClean="0">
                <a:solidFill>
                  <a:schemeClr val="tx1"/>
                </a:solidFill>
                <a:latin typeface="Adobe Caslon Pro"/>
                <a:cs typeface="Adobe Caslon Pro"/>
              </a:rPr>
              <a:t>The </a:t>
            </a:r>
            <a:r>
              <a:rPr lang="en-AU" sz="1700" dirty="0">
                <a:solidFill>
                  <a:schemeClr val="tx1"/>
                </a:solidFill>
                <a:latin typeface="Adobe Caslon Pro"/>
                <a:cs typeface="Adobe Caslon Pro"/>
              </a:rPr>
              <a:t>Government of the Republic of Vanuatu declares that, </a:t>
            </a:r>
            <a:r>
              <a:rPr lang="en-AU" sz="1700" b="1" dirty="0">
                <a:solidFill>
                  <a:srgbClr val="4BACC6"/>
                </a:solidFill>
                <a:latin typeface="Adobe Caslon Pro"/>
                <a:cs typeface="Adobe Caslon Pro"/>
              </a:rPr>
              <a:t>in light of best scientific information</a:t>
            </a:r>
            <a:r>
              <a:rPr lang="en-AU" sz="1700" dirty="0">
                <a:solidFill>
                  <a:schemeClr val="tx1"/>
                </a:solidFill>
                <a:latin typeface="Adobe Caslon Pro"/>
                <a:cs typeface="Adobe Caslon Pro"/>
              </a:rPr>
              <a:t> and assessment on climate change and its impacts</a:t>
            </a:r>
            <a:r>
              <a:rPr lang="en-AU" sz="1700" dirty="0">
                <a:solidFill>
                  <a:schemeClr val="accent5"/>
                </a:solidFill>
                <a:latin typeface="Adobe Caslon Pro"/>
                <a:cs typeface="Adobe Caslon Pro"/>
              </a:rPr>
              <a:t>, </a:t>
            </a:r>
            <a:r>
              <a:rPr lang="en-AU" sz="1700" b="1" dirty="0">
                <a:solidFill>
                  <a:schemeClr val="accent5"/>
                </a:solidFill>
                <a:latin typeface="Adobe Caslon Pro"/>
                <a:cs typeface="Adobe Caslon Pro"/>
              </a:rPr>
              <a:t>it considers the emission reduction obligations</a:t>
            </a:r>
            <a:r>
              <a:rPr lang="en-AU" sz="1700" dirty="0">
                <a:solidFill>
                  <a:schemeClr val="tx1"/>
                </a:solidFill>
                <a:latin typeface="Adobe Caslon Pro"/>
                <a:cs typeface="Adobe Caslon Pro"/>
              </a:rPr>
              <a:t> in Article 3 of the Kyoto Protocol, the Doha Amendment and the </a:t>
            </a:r>
            <a:r>
              <a:rPr lang="en-AU" sz="1700" dirty="0" smtClean="0">
                <a:solidFill>
                  <a:schemeClr val="tx1"/>
                </a:solidFill>
                <a:latin typeface="Adobe Caslon Pro"/>
                <a:cs typeface="Adobe Caslon Pro"/>
              </a:rPr>
              <a:t>Paris </a:t>
            </a:r>
            <a:r>
              <a:rPr lang="en-AU" sz="1700" dirty="0">
                <a:solidFill>
                  <a:schemeClr val="tx1"/>
                </a:solidFill>
                <a:latin typeface="Adobe Caslon Pro"/>
                <a:cs typeface="Adobe Caslon Pro"/>
              </a:rPr>
              <a:t>Agreement </a:t>
            </a:r>
            <a:r>
              <a:rPr lang="en-AU" sz="1700" b="1" dirty="0">
                <a:solidFill>
                  <a:srgbClr val="4BACC6"/>
                </a:solidFill>
                <a:latin typeface="Adobe Caslon Pro"/>
                <a:cs typeface="Adobe Caslon Pro"/>
              </a:rPr>
              <a:t>to be </a:t>
            </a:r>
            <a:r>
              <a:rPr lang="en-AU" sz="1700" b="1" u="sng" dirty="0">
                <a:solidFill>
                  <a:srgbClr val="4BACC6"/>
                </a:solidFill>
                <a:latin typeface="Adobe Caslon Pro"/>
                <a:cs typeface="Adobe Caslon Pro"/>
              </a:rPr>
              <a:t>inadequate to prevent global temperature increase of 1.5 degrees Celsius </a:t>
            </a:r>
            <a:r>
              <a:rPr lang="en-AU" sz="1700" dirty="0">
                <a:solidFill>
                  <a:schemeClr val="tx1"/>
                </a:solidFill>
                <a:latin typeface="Adobe Caslon Pro"/>
                <a:cs typeface="Adobe Caslon Pro"/>
              </a:rPr>
              <a:t>above pre-Industrial levels and </a:t>
            </a:r>
            <a:r>
              <a:rPr lang="en-AU" sz="1700" dirty="0">
                <a:solidFill>
                  <a:srgbClr val="000000"/>
                </a:solidFill>
                <a:latin typeface="Adobe Caslon Pro"/>
                <a:cs typeface="Adobe Caslon Pro"/>
              </a:rPr>
              <a:t>as a consequence, </a:t>
            </a:r>
            <a:r>
              <a:rPr lang="en-AU" sz="1700" b="1" u="sng" dirty="0">
                <a:solidFill>
                  <a:srgbClr val="4BACC6"/>
                </a:solidFill>
                <a:latin typeface="Adobe Caslon Pro"/>
                <a:cs typeface="Adobe Caslon Pro"/>
              </a:rPr>
              <a:t>will have severe implications for our national interests</a:t>
            </a:r>
            <a:r>
              <a:rPr lang="en-AU" sz="1700" dirty="0">
                <a:solidFill>
                  <a:schemeClr val="tx1"/>
                </a:solidFill>
                <a:latin typeface="Adobe Caslon Pro"/>
                <a:cs typeface="Adobe Caslon Pro"/>
              </a:rPr>
              <a:t>...” </a:t>
            </a:r>
            <a:endParaRPr lang="is-IS" sz="1700" dirty="0" smtClean="0">
              <a:solidFill>
                <a:schemeClr val="tx1"/>
              </a:solidFill>
              <a:latin typeface="Adobe Caslon Pro"/>
              <a:cs typeface="Adobe Caslon Pro"/>
            </a:endParaRPr>
          </a:p>
          <a:p>
            <a:pPr marL="350838" algn="l">
              <a:spcAft>
                <a:spcPts val="600"/>
              </a:spcAft>
            </a:pPr>
            <a:endParaRPr lang="is-IS" sz="1700" dirty="0" smtClean="0">
              <a:solidFill>
                <a:schemeClr val="tx1"/>
              </a:solidFill>
              <a:latin typeface="Adobe Caslon Pro"/>
              <a:cs typeface="Adobe Caslon Pro"/>
            </a:endParaRPr>
          </a:p>
        </p:txBody>
      </p:sp>
      <p:sp>
        <p:nvSpPr>
          <p:cNvPr id="11" name="TextBox 10"/>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
        <p:nvSpPr>
          <p:cNvPr id="8" name="Title 1"/>
          <p:cNvSpPr txBox="1">
            <a:spLocks/>
          </p:cNvSpPr>
          <p:nvPr/>
        </p:nvSpPr>
        <p:spPr>
          <a:xfrm>
            <a:off x="685800" y="765287"/>
            <a:ext cx="7772400" cy="98860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2900" b="1" dirty="0" smtClean="0">
                <a:latin typeface="Adobe Caslon Pro"/>
              </a:rPr>
              <a:t>Instruments under the</a:t>
            </a:r>
            <a:br>
              <a:rPr lang="en-AU" sz="2900" b="1" dirty="0" smtClean="0">
                <a:latin typeface="Adobe Caslon Pro"/>
              </a:rPr>
            </a:br>
            <a:r>
              <a:rPr lang="en-AU" sz="2900" b="1" dirty="0" smtClean="0">
                <a:latin typeface="Adobe Caslon Pro"/>
              </a:rPr>
              <a:t>UNFCCC</a:t>
            </a:r>
            <a:endParaRPr lang="en-AU" sz="2900" b="1" dirty="0">
              <a:latin typeface="Adobe Caslon Pro"/>
            </a:endParaRPr>
          </a:p>
        </p:txBody>
      </p:sp>
    </p:spTree>
    <p:extLst>
      <p:ext uri="{BB962C8B-B14F-4D97-AF65-F5344CB8AC3E}">
        <p14:creationId xmlns:p14="http://schemas.microsoft.com/office/powerpoint/2010/main" val="2770136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685800" y="1965065"/>
            <a:ext cx="7890647" cy="4234455"/>
          </a:xfrm>
        </p:spPr>
        <p:txBody>
          <a:bodyPr>
            <a:noAutofit/>
          </a:bodyPr>
          <a:lstStyle/>
          <a:p>
            <a:pPr marL="65088" algn="l">
              <a:spcAft>
                <a:spcPts val="600"/>
              </a:spcAft>
            </a:pPr>
            <a:r>
              <a:rPr lang="is-IS" sz="1700" dirty="0" smtClean="0">
                <a:solidFill>
                  <a:srgbClr val="000000"/>
                </a:solidFill>
                <a:latin typeface="Adobe Caslon Pro"/>
                <a:cs typeface="Adobe Caslon Pro"/>
              </a:rPr>
              <a:t>The PA </a:t>
            </a:r>
            <a:r>
              <a:rPr lang="en-US" sz="1700" dirty="0" smtClean="0">
                <a:solidFill>
                  <a:srgbClr val="000000"/>
                </a:solidFill>
                <a:latin typeface="Adobe Caslon Pro"/>
                <a:cs typeface="Adobe Caslon Pro"/>
              </a:rPr>
              <a:t>requires all Parties to make and communicate their best efforts to meet the global </a:t>
            </a:r>
            <a:r>
              <a:rPr lang="en-US" sz="1700" b="1" dirty="0" smtClean="0">
                <a:solidFill>
                  <a:schemeClr val="accent5"/>
                </a:solidFill>
                <a:latin typeface="Adobe Caslon Pro"/>
                <a:cs typeface="Adobe Caslon Pro"/>
              </a:rPr>
              <a:t>long-term temperature goal </a:t>
            </a:r>
            <a:r>
              <a:rPr lang="en-US" sz="1700" dirty="0">
                <a:solidFill>
                  <a:schemeClr val="tx1"/>
                </a:solidFill>
                <a:latin typeface="Adobe Caslon Pro"/>
                <a:cs typeface="Adobe Caslon Pro"/>
              </a:rPr>
              <a:t>(</a:t>
            </a:r>
            <a:r>
              <a:rPr lang="en-US" sz="1700" dirty="0" smtClean="0">
                <a:solidFill>
                  <a:schemeClr val="tx1"/>
                </a:solidFill>
                <a:latin typeface="Adobe Caslon Pro"/>
                <a:cs typeface="Adobe Caslon Pro"/>
              </a:rPr>
              <a:t>to l</a:t>
            </a:r>
            <a:r>
              <a:rPr lang="en-US" sz="1700" dirty="0" smtClean="0">
                <a:solidFill>
                  <a:srgbClr val="000000"/>
                </a:solidFill>
                <a:latin typeface="Adobe Caslon Pro"/>
                <a:cs typeface="Adobe Caslon Pro"/>
              </a:rPr>
              <a:t>imit global warming to below </a:t>
            </a:r>
            <a:r>
              <a:rPr lang="is-IS" sz="1700" dirty="0" smtClean="0">
                <a:solidFill>
                  <a:srgbClr val="000000"/>
                </a:solidFill>
                <a:latin typeface="Adobe Caslon Pro"/>
                <a:cs typeface="Adobe Caslon Pro"/>
              </a:rPr>
              <a:t>2</a:t>
            </a:r>
            <a:r>
              <a:rPr lang="en-AU" sz="1700" dirty="0">
                <a:solidFill>
                  <a:srgbClr val="000000"/>
                </a:solidFill>
                <a:latin typeface="Adobe Caslon Pro"/>
                <a:ea typeface="Lucida Grande"/>
                <a:cs typeface="Adobe Caslon Pro"/>
              </a:rPr>
              <a:t>°</a:t>
            </a:r>
            <a:r>
              <a:rPr lang="en-AU" sz="1700" dirty="0" smtClean="0">
                <a:solidFill>
                  <a:srgbClr val="000000"/>
                </a:solidFill>
                <a:latin typeface="Adobe Caslon Pro"/>
                <a:ea typeface="Lucida Grande"/>
                <a:cs typeface="Adobe Caslon Pro"/>
              </a:rPr>
              <a:t>C above pre-industrial levels, and to make serious efforts to limit warming to 1.5</a:t>
            </a:r>
            <a:r>
              <a:rPr lang="en-AU" sz="1700" dirty="0">
                <a:solidFill>
                  <a:srgbClr val="000000"/>
                </a:solidFill>
                <a:latin typeface="Adobe Caslon Pro"/>
                <a:ea typeface="Lucida Grande"/>
                <a:cs typeface="Adobe Caslon Pro"/>
              </a:rPr>
              <a:t>°</a:t>
            </a:r>
            <a:r>
              <a:rPr lang="en-AU" sz="1700" dirty="0" smtClean="0">
                <a:solidFill>
                  <a:srgbClr val="000000"/>
                </a:solidFill>
                <a:latin typeface="Adobe Caslon Pro"/>
                <a:ea typeface="Lucida Grande"/>
                <a:cs typeface="Adobe Caslon Pro"/>
              </a:rPr>
              <a:t>C).</a:t>
            </a:r>
          </a:p>
          <a:p>
            <a:pPr marL="371475" indent="-285750" algn="l">
              <a:spcAft>
                <a:spcPts val="600"/>
              </a:spcAft>
              <a:buFont typeface="Arial"/>
              <a:buChar char="•"/>
            </a:pPr>
            <a:r>
              <a:rPr lang="en-AU" sz="1700" dirty="0" smtClean="0">
                <a:solidFill>
                  <a:srgbClr val="000000"/>
                </a:solidFill>
                <a:latin typeface="Adobe Caslon Pro"/>
                <a:ea typeface="Lucida Grande"/>
                <a:cs typeface="Adobe Caslon Pro"/>
              </a:rPr>
              <a:t>These efforts are called </a:t>
            </a:r>
            <a:r>
              <a:rPr lang="en-AU" sz="1700" b="1" dirty="0" smtClean="0">
                <a:solidFill>
                  <a:srgbClr val="4BACC6"/>
                </a:solidFill>
                <a:latin typeface="Adobe Caslon Pro"/>
                <a:ea typeface="Lucida Grande"/>
                <a:cs typeface="Adobe Caslon Pro"/>
              </a:rPr>
              <a:t>Nationally Determined Contributions </a:t>
            </a:r>
            <a:r>
              <a:rPr lang="en-AU" sz="1700" dirty="0" smtClean="0">
                <a:solidFill>
                  <a:srgbClr val="000000"/>
                </a:solidFill>
                <a:latin typeface="Adobe Caslon Pro"/>
                <a:ea typeface="Lucida Grande"/>
                <a:cs typeface="Adobe Caslon Pro"/>
              </a:rPr>
              <a:t>(NDCs).</a:t>
            </a:r>
          </a:p>
          <a:p>
            <a:pPr marL="371475" indent="-285750" algn="l">
              <a:spcAft>
                <a:spcPts val="600"/>
              </a:spcAft>
              <a:buFont typeface="Arial"/>
              <a:buChar char="•"/>
            </a:pPr>
            <a:r>
              <a:rPr lang="en-AU" sz="1700" dirty="0" smtClean="0">
                <a:solidFill>
                  <a:schemeClr val="tx1"/>
                </a:solidFill>
                <a:latin typeface="Adobe Caslon Pro"/>
                <a:cs typeface="Adobe Caslon Pro"/>
              </a:rPr>
              <a:t>The </a:t>
            </a:r>
            <a:r>
              <a:rPr lang="en-AU" sz="1700" dirty="0">
                <a:solidFill>
                  <a:schemeClr val="tx1"/>
                </a:solidFill>
                <a:latin typeface="Adobe Caslon Pro"/>
                <a:cs typeface="Adobe Caslon Pro"/>
              </a:rPr>
              <a:t>content of NDCs are not </a:t>
            </a:r>
            <a:r>
              <a:rPr lang="en-AU" sz="1700" dirty="0" smtClean="0">
                <a:solidFill>
                  <a:schemeClr val="tx1"/>
                </a:solidFill>
                <a:latin typeface="Adobe Caslon Pro"/>
                <a:cs typeface="Adobe Caslon Pro"/>
              </a:rPr>
              <a:t>prescribed. </a:t>
            </a:r>
          </a:p>
          <a:p>
            <a:pPr marL="371475" indent="-285750" algn="l">
              <a:spcAft>
                <a:spcPts val="600"/>
              </a:spcAft>
              <a:buFont typeface="Arial"/>
              <a:buChar char="•"/>
            </a:pPr>
            <a:r>
              <a:rPr lang="en-AU" sz="1700" dirty="0" smtClean="0">
                <a:solidFill>
                  <a:schemeClr val="tx1"/>
                </a:solidFill>
                <a:latin typeface="Adobe Caslon Pro"/>
                <a:cs typeface="Adobe Caslon Pro"/>
              </a:rPr>
              <a:t>Each </a:t>
            </a:r>
            <a:r>
              <a:rPr lang="en-AU" sz="1700" dirty="0">
                <a:solidFill>
                  <a:schemeClr val="tx1"/>
                </a:solidFill>
                <a:latin typeface="Adobe Caslon Pro"/>
                <a:cs typeface="Adobe Caslon Pro"/>
              </a:rPr>
              <a:t>Party to the UNFCCC determines its own </a:t>
            </a:r>
            <a:r>
              <a:rPr lang="en-AU" sz="1700" dirty="0" smtClean="0">
                <a:solidFill>
                  <a:schemeClr val="tx1"/>
                </a:solidFill>
                <a:latin typeface="Adobe Caslon Pro"/>
                <a:cs typeface="Adobe Caslon Pro"/>
              </a:rPr>
              <a:t>targets: the idea is that every Party will do the most it can to meet the collective 1.5</a:t>
            </a:r>
            <a:r>
              <a:rPr lang="en-AU" sz="1700" dirty="0">
                <a:solidFill>
                  <a:srgbClr val="000000"/>
                </a:solidFill>
                <a:latin typeface="Adobe Caslon Pro"/>
                <a:ea typeface="Lucida Grande"/>
                <a:cs typeface="Adobe Caslon Pro"/>
              </a:rPr>
              <a:t>°C </a:t>
            </a:r>
            <a:r>
              <a:rPr lang="en-AU" sz="1700" dirty="0" smtClean="0">
                <a:solidFill>
                  <a:srgbClr val="000000"/>
                </a:solidFill>
                <a:latin typeface="Adobe Caslon Pro"/>
                <a:ea typeface="Lucida Grande"/>
                <a:cs typeface="Adobe Caslon Pro"/>
              </a:rPr>
              <a:t>target.</a:t>
            </a:r>
          </a:p>
        </p:txBody>
      </p:sp>
      <p:sp>
        <p:nvSpPr>
          <p:cNvPr id="11" name="TextBox 10"/>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
        <p:nvSpPr>
          <p:cNvPr id="8" name="Title 1"/>
          <p:cNvSpPr txBox="1">
            <a:spLocks/>
          </p:cNvSpPr>
          <p:nvPr/>
        </p:nvSpPr>
        <p:spPr>
          <a:xfrm>
            <a:off x="685800" y="765287"/>
            <a:ext cx="7772400" cy="98860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2900" b="1" dirty="0" smtClean="0">
                <a:latin typeface="Adobe Caslon Pro"/>
              </a:rPr>
              <a:t>Instruments under the</a:t>
            </a:r>
            <a:br>
              <a:rPr lang="en-AU" sz="2900" b="1" dirty="0" smtClean="0">
                <a:latin typeface="Adobe Caslon Pro"/>
              </a:rPr>
            </a:br>
            <a:r>
              <a:rPr lang="en-AU" sz="2900" b="1" dirty="0" smtClean="0">
                <a:latin typeface="Adobe Caslon Pro"/>
              </a:rPr>
              <a:t>UNFCCC</a:t>
            </a:r>
            <a:endParaRPr lang="en-AU" sz="2900" b="1" dirty="0">
              <a:latin typeface="Adobe Caslon Pro"/>
            </a:endParaRPr>
          </a:p>
        </p:txBody>
      </p:sp>
    </p:spTree>
    <p:extLst>
      <p:ext uri="{BB962C8B-B14F-4D97-AF65-F5344CB8AC3E}">
        <p14:creationId xmlns:p14="http://schemas.microsoft.com/office/powerpoint/2010/main" val="4476186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685800" y="1965065"/>
            <a:ext cx="7890647" cy="4234455"/>
          </a:xfrm>
        </p:spPr>
        <p:txBody>
          <a:bodyPr>
            <a:noAutofit/>
          </a:bodyPr>
          <a:lstStyle/>
          <a:p>
            <a:pPr marL="85725">
              <a:spcAft>
                <a:spcPts val="1200"/>
              </a:spcAft>
            </a:pPr>
            <a:r>
              <a:rPr lang="en-AU" sz="1700" b="1" dirty="0">
                <a:solidFill>
                  <a:srgbClr val="000000"/>
                </a:solidFill>
                <a:latin typeface="Adobe Caslon Pro"/>
                <a:ea typeface="Lucida Grande"/>
                <a:cs typeface="Adobe Caslon Pro"/>
              </a:rPr>
              <a:t>Vanuatu’s Nationally Determined Contribution</a:t>
            </a:r>
          </a:p>
          <a:p>
            <a:pPr marL="371475" indent="-285750" algn="l">
              <a:spcAft>
                <a:spcPts val="600"/>
              </a:spcAft>
              <a:buFont typeface="Arial"/>
              <a:buChar char="•"/>
            </a:pPr>
            <a:r>
              <a:rPr lang="en-AU" sz="1700" dirty="0">
                <a:solidFill>
                  <a:schemeClr val="tx1"/>
                </a:solidFill>
                <a:latin typeface="Adobe Caslon Pro"/>
                <a:ea typeface="Lucida Grande"/>
                <a:cs typeface="Adobe Caslon Pro"/>
              </a:rPr>
              <a:t>Vanuatu’s first NDC contains a</a:t>
            </a:r>
            <a:r>
              <a:rPr lang="en-AU" sz="1700" b="1" dirty="0">
                <a:solidFill>
                  <a:schemeClr val="tx1"/>
                </a:solidFill>
                <a:latin typeface="Adobe Caslon Pro"/>
                <a:ea typeface="Lucida Grande"/>
                <a:cs typeface="Adobe Caslon Pro"/>
              </a:rPr>
              <a:t> </a:t>
            </a:r>
            <a:r>
              <a:rPr lang="en-AU" sz="1700" b="1" dirty="0">
                <a:solidFill>
                  <a:srgbClr val="4BACC6"/>
                </a:solidFill>
                <a:latin typeface="Adobe Caslon Pro"/>
                <a:ea typeface="Lucida Grande"/>
                <a:cs typeface="Adobe Caslon Pro"/>
              </a:rPr>
              <a:t>sector-specific mitigation target</a:t>
            </a:r>
            <a:r>
              <a:rPr lang="en-AU" sz="1700" dirty="0">
                <a:solidFill>
                  <a:srgbClr val="000000"/>
                </a:solidFill>
                <a:latin typeface="Adobe Caslon Pro"/>
                <a:ea typeface="Lucida Grande"/>
                <a:cs typeface="Adobe Caslon Pro"/>
              </a:rPr>
              <a:t>: to generate 100% of Vanuatu’s electricity from renewable energy sources by 2030.</a:t>
            </a:r>
          </a:p>
          <a:p>
            <a:pPr marL="368300" algn="l">
              <a:spcAft>
                <a:spcPts val="600"/>
              </a:spcAft>
            </a:pPr>
            <a:r>
              <a:rPr lang="en-AU" sz="1700" dirty="0">
                <a:solidFill>
                  <a:srgbClr val="000000"/>
                </a:solidFill>
                <a:latin typeface="Adobe Caslon Pro"/>
                <a:ea typeface="Lucida Grande"/>
                <a:cs typeface="Adobe Caslon Pro"/>
              </a:rPr>
              <a:t>This target was established by Vanuatu’s National Energy Road Map (NERM)</a:t>
            </a:r>
          </a:p>
          <a:p>
            <a:pPr marL="371475" indent="-285750" algn="l">
              <a:spcAft>
                <a:spcPts val="600"/>
              </a:spcAft>
              <a:buFont typeface="Arial"/>
              <a:buChar char="•"/>
            </a:pPr>
            <a:r>
              <a:rPr lang="en-AU" sz="1700" dirty="0">
                <a:solidFill>
                  <a:srgbClr val="000000"/>
                </a:solidFill>
                <a:latin typeface="Adobe Caslon Pro"/>
                <a:ea typeface="Lucida Grande"/>
                <a:cs typeface="Adobe Caslon Pro"/>
              </a:rPr>
              <a:t>Vanuatu’s NDC also reiterates the </a:t>
            </a:r>
            <a:r>
              <a:rPr lang="en-AU" sz="1700" b="1" dirty="0">
                <a:solidFill>
                  <a:srgbClr val="4BACC6"/>
                </a:solidFill>
                <a:latin typeface="Adobe Caslon Pro"/>
                <a:ea typeface="Lucida Grande"/>
                <a:cs typeface="Adobe Caslon Pro"/>
              </a:rPr>
              <a:t>national adaptation targets </a:t>
            </a:r>
            <a:r>
              <a:rPr lang="en-AU" sz="1700" dirty="0">
                <a:solidFill>
                  <a:srgbClr val="000000"/>
                </a:solidFill>
                <a:latin typeface="Adobe Caslon Pro"/>
                <a:ea typeface="Lucida Grande"/>
                <a:cs typeface="Adobe Caslon Pro"/>
              </a:rPr>
              <a:t>set out in the National Adaptation Programme of Action (NAPA) and the national Climate Change and Disaster Risk Reduction (CCDRR) </a:t>
            </a:r>
            <a:r>
              <a:rPr lang="en-AU" sz="1700" dirty="0" smtClean="0">
                <a:solidFill>
                  <a:srgbClr val="000000"/>
                </a:solidFill>
                <a:latin typeface="Adobe Caslon Pro"/>
                <a:ea typeface="Lucida Grande"/>
                <a:cs typeface="Adobe Caslon Pro"/>
              </a:rPr>
              <a:t>Policy.</a:t>
            </a:r>
          </a:p>
          <a:p>
            <a:pPr marL="371475" indent="-285750" algn="l">
              <a:spcAft>
                <a:spcPts val="600"/>
              </a:spcAft>
              <a:buFont typeface="Arial"/>
              <a:buChar char="•"/>
            </a:pPr>
            <a:r>
              <a:rPr lang="en-AU" sz="1700" dirty="0" smtClean="0">
                <a:solidFill>
                  <a:srgbClr val="000000"/>
                </a:solidFill>
                <a:latin typeface="Adobe Caslon Pro"/>
                <a:ea typeface="Lucida Grande"/>
                <a:cs typeface="Adobe Caslon Pro"/>
              </a:rPr>
              <a:t>A summary of Vanuatu’s national and sectoral climate change policies is available from the NAB Secretariat</a:t>
            </a:r>
            <a:endParaRPr lang="en-AU" sz="1700" dirty="0">
              <a:solidFill>
                <a:srgbClr val="000000"/>
              </a:solidFill>
              <a:latin typeface="Adobe Caslon Pro"/>
              <a:ea typeface="Lucida Grande"/>
              <a:cs typeface="Adobe Caslon Pro"/>
            </a:endParaRPr>
          </a:p>
        </p:txBody>
      </p:sp>
      <p:sp>
        <p:nvSpPr>
          <p:cNvPr id="11" name="TextBox 10"/>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
        <p:nvSpPr>
          <p:cNvPr id="8" name="Title 1"/>
          <p:cNvSpPr txBox="1">
            <a:spLocks/>
          </p:cNvSpPr>
          <p:nvPr/>
        </p:nvSpPr>
        <p:spPr>
          <a:xfrm>
            <a:off x="685800" y="765287"/>
            <a:ext cx="7772400" cy="98860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2900" b="1" dirty="0" smtClean="0">
                <a:latin typeface="Adobe Caslon Pro"/>
              </a:rPr>
              <a:t>Instruments under the</a:t>
            </a:r>
            <a:br>
              <a:rPr lang="en-AU" sz="2900" b="1" dirty="0" smtClean="0">
                <a:latin typeface="Adobe Caslon Pro"/>
              </a:rPr>
            </a:br>
            <a:r>
              <a:rPr lang="en-AU" sz="2900" b="1" dirty="0" smtClean="0">
                <a:latin typeface="Adobe Caslon Pro"/>
              </a:rPr>
              <a:t>UNFCCC</a:t>
            </a:r>
            <a:endParaRPr lang="en-AU" sz="2900" b="1" dirty="0">
              <a:latin typeface="Adobe Caslon Pro"/>
            </a:endParaRPr>
          </a:p>
        </p:txBody>
      </p:sp>
    </p:spTree>
    <p:extLst>
      <p:ext uri="{BB962C8B-B14F-4D97-AF65-F5344CB8AC3E}">
        <p14:creationId xmlns:p14="http://schemas.microsoft.com/office/powerpoint/2010/main" val="26927180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685800" y="1991348"/>
            <a:ext cx="7890647" cy="4098412"/>
          </a:xfrm>
        </p:spPr>
        <p:txBody>
          <a:bodyPr>
            <a:noAutofit/>
          </a:bodyPr>
          <a:lstStyle/>
          <a:p>
            <a:pPr marL="85725">
              <a:spcAft>
                <a:spcPts val="1200"/>
              </a:spcAft>
            </a:pPr>
            <a:r>
              <a:rPr lang="en-AU" sz="1700" b="1" dirty="0" smtClean="0">
                <a:solidFill>
                  <a:srgbClr val="000000"/>
                </a:solidFill>
                <a:latin typeface="Adobe Caslon Pro"/>
                <a:ea typeface="Lucida Grande"/>
                <a:cs typeface="Adobe Caslon Pro"/>
              </a:rPr>
              <a:t>Implementation Guidelines for the Paris Agreement</a:t>
            </a:r>
          </a:p>
          <a:p>
            <a:pPr marL="371475" indent="-285750" algn="l">
              <a:spcAft>
                <a:spcPts val="600"/>
              </a:spcAft>
              <a:buFont typeface="Arial"/>
              <a:buChar char="•"/>
            </a:pPr>
            <a:r>
              <a:rPr lang="en-AU" sz="1700" dirty="0" smtClean="0">
                <a:solidFill>
                  <a:srgbClr val="000000"/>
                </a:solidFill>
                <a:latin typeface="Adobe Caslon Pro"/>
                <a:ea typeface="Lucida Grande"/>
                <a:cs typeface="Adobe Caslon Pro"/>
              </a:rPr>
              <a:t>The PA was adopted by the COP at COP21, however further decisions are required on a range of topics before the PA can be implemented.</a:t>
            </a:r>
          </a:p>
          <a:p>
            <a:pPr marL="371475" indent="-285750" algn="l">
              <a:spcAft>
                <a:spcPts val="600"/>
              </a:spcAft>
              <a:buFont typeface="Arial"/>
              <a:buChar char="•"/>
            </a:pPr>
            <a:r>
              <a:rPr lang="en-AU" sz="1700" dirty="0" smtClean="0">
                <a:solidFill>
                  <a:srgbClr val="000000"/>
                </a:solidFill>
                <a:latin typeface="Adobe Caslon Pro"/>
                <a:ea typeface="Lucida Grande"/>
                <a:cs typeface="Adobe Caslon Pro"/>
              </a:rPr>
              <a:t>The PA and </a:t>
            </a:r>
            <a:r>
              <a:rPr lang="en-AU" sz="1700" dirty="0">
                <a:solidFill>
                  <a:srgbClr val="000000"/>
                </a:solidFill>
                <a:latin typeface="Adobe Caslon Pro"/>
                <a:ea typeface="Lucida Grande"/>
                <a:cs typeface="Adobe Caslon Pro"/>
              </a:rPr>
              <a:t>Decision1/CP.</a:t>
            </a:r>
            <a:r>
              <a:rPr lang="en-AU" sz="1700" dirty="0" smtClean="0">
                <a:solidFill>
                  <a:srgbClr val="000000"/>
                </a:solidFill>
                <a:latin typeface="Adobe Caslon Pro"/>
                <a:ea typeface="Lucida Grande"/>
                <a:cs typeface="Adobe Caslon Pro"/>
              </a:rPr>
              <a:t>21 (</a:t>
            </a:r>
            <a:r>
              <a:rPr lang="en-AU" sz="1700" dirty="0">
                <a:solidFill>
                  <a:srgbClr val="000000"/>
                </a:solidFill>
                <a:latin typeface="Adobe Caslon Pro"/>
                <a:ea typeface="Lucida Grande"/>
                <a:cs typeface="Adobe Caslon Pro"/>
              </a:rPr>
              <a:t>a decision </a:t>
            </a:r>
            <a:r>
              <a:rPr lang="en-AU" sz="1700" dirty="0" smtClean="0">
                <a:solidFill>
                  <a:srgbClr val="000000"/>
                </a:solidFill>
                <a:latin typeface="Adobe Caslon Pro"/>
                <a:ea typeface="Lucida Grande"/>
                <a:cs typeface="Adobe Caslon Pro"/>
              </a:rPr>
              <a:t>taken by the COP in 2015) made the APA, SBI and SBSTA responsible for making these decisions.</a:t>
            </a:r>
          </a:p>
          <a:p>
            <a:pPr marL="358775" algn="l">
              <a:spcAft>
                <a:spcPts val="600"/>
              </a:spcAft>
              <a:tabLst>
                <a:tab pos="355600" algn="l"/>
              </a:tabLst>
            </a:pPr>
            <a:r>
              <a:rPr lang="en-AU" sz="1700" dirty="0">
                <a:solidFill>
                  <a:srgbClr val="000000"/>
                </a:solidFill>
                <a:latin typeface="Adobe Caslon Pro"/>
                <a:ea typeface="Lucida Grande"/>
                <a:cs typeface="Adobe Caslon Pro"/>
              </a:rPr>
              <a:t>You can find the </a:t>
            </a:r>
            <a:r>
              <a:rPr lang="en-AU" sz="1700" dirty="0" smtClean="0">
                <a:solidFill>
                  <a:srgbClr val="000000"/>
                </a:solidFill>
                <a:latin typeface="Adobe Caslon Pro"/>
                <a:ea typeface="Lucida Grande"/>
                <a:cs typeface="Adobe Caslon Pro"/>
              </a:rPr>
              <a:t>provisional COP23 meeting agendas </a:t>
            </a:r>
            <a:r>
              <a:rPr lang="en-AU" sz="1700" dirty="0">
                <a:solidFill>
                  <a:srgbClr val="000000"/>
                </a:solidFill>
                <a:latin typeface="Adobe Caslon Pro"/>
                <a:ea typeface="Lucida Grande"/>
                <a:cs typeface="Adobe Caslon Pro"/>
              </a:rPr>
              <a:t>for </a:t>
            </a:r>
            <a:r>
              <a:rPr lang="en-AU" sz="1700" dirty="0" smtClean="0">
                <a:solidFill>
                  <a:srgbClr val="000000"/>
                </a:solidFill>
                <a:latin typeface="Adobe Caslon Pro"/>
                <a:ea typeface="Lucida Grande"/>
                <a:cs typeface="Adobe Caslon Pro"/>
              </a:rPr>
              <a:t>these bodies </a:t>
            </a:r>
            <a:r>
              <a:rPr lang="en-AU" sz="1700" dirty="0">
                <a:solidFill>
                  <a:srgbClr val="000000"/>
                </a:solidFill>
                <a:latin typeface="Adobe Caslon Pro"/>
                <a:ea typeface="Lucida Grande"/>
                <a:cs typeface="Adobe Caslon Pro"/>
                <a:hlinkClick r:id="rId5"/>
              </a:rPr>
              <a:t>here</a:t>
            </a:r>
            <a:r>
              <a:rPr lang="en-AU" sz="1700" dirty="0" smtClean="0">
                <a:solidFill>
                  <a:srgbClr val="000000"/>
                </a:solidFill>
                <a:latin typeface="Adobe Caslon Pro"/>
                <a:ea typeface="Lucida Grande"/>
                <a:cs typeface="Adobe Caslon Pro"/>
              </a:rPr>
              <a:t>.</a:t>
            </a:r>
          </a:p>
          <a:p>
            <a:pPr marL="371475" indent="-285750" algn="l">
              <a:spcAft>
                <a:spcPts val="600"/>
              </a:spcAft>
              <a:buFont typeface="Arial"/>
              <a:buChar char="•"/>
            </a:pPr>
            <a:r>
              <a:rPr lang="en-AU" sz="1700" dirty="0" smtClean="0">
                <a:solidFill>
                  <a:srgbClr val="000000"/>
                </a:solidFill>
                <a:latin typeface="Adobe Caslon Pro"/>
                <a:ea typeface="Lucida Grande"/>
                <a:cs typeface="Adobe Caslon Pro"/>
              </a:rPr>
              <a:t>Collectively, these decisions will create the </a:t>
            </a:r>
            <a:r>
              <a:rPr lang="en-AU" sz="1700" b="1" dirty="0">
                <a:solidFill>
                  <a:schemeClr val="accent5"/>
                </a:solidFill>
                <a:latin typeface="Adobe Caslon Pro"/>
                <a:ea typeface="Lucida Grande"/>
                <a:cs typeface="Adobe Caslon Pro"/>
              </a:rPr>
              <a:t>Implementation Guidelines </a:t>
            </a:r>
            <a:r>
              <a:rPr lang="en-AU" sz="1700" dirty="0" smtClean="0">
                <a:solidFill>
                  <a:srgbClr val="000000"/>
                </a:solidFill>
                <a:latin typeface="Adobe Caslon Pro"/>
                <a:ea typeface="Lucida Grande"/>
                <a:cs typeface="Adobe Caslon Pro"/>
              </a:rPr>
              <a:t>for the Paris Agreement, a detailed “rule book” for Parties to follow.</a:t>
            </a:r>
          </a:p>
          <a:p>
            <a:pPr marL="371475" indent="-285750" algn="l">
              <a:spcAft>
                <a:spcPts val="600"/>
              </a:spcAft>
              <a:buFont typeface="Arial"/>
              <a:buChar char="•"/>
            </a:pPr>
            <a:r>
              <a:rPr lang="en-AU" sz="1700" dirty="0" smtClean="0">
                <a:solidFill>
                  <a:srgbClr val="000000"/>
                </a:solidFill>
                <a:latin typeface="Adobe Caslon Pro"/>
                <a:ea typeface="Lucida Grande"/>
                <a:cs typeface="Adobe Caslon Pro"/>
              </a:rPr>
              <a:t>The </a:t>
            </a:r>
            <a:r>
              <a:rPr lang="en-AU" sz="1700" b="1" dirty="0" smtClean="0">
                <a:solidFill>
                  <a:schemeClr val="accent5"/>
                </a:solidFill>
                <a:latin typeface="Adobe Caslon Pro"/>
                <a:ea typeface="Lucida Grande"/>
                <a:cs typeface="Adobe Caslon Pro"/>
              </a:rPr>
              <a:t>Fiji COP Presidency </a:t>
            </a:r>
            <a:r>
              <a:rPr lang="en-AU" sz="1700" dirty="0" smtClean="0">
                <a:solidFill>
                  <a:srgbClr val="000000"/>
                </a:solidFill>
                <a:latin typeface="Adobe Caslon Pro"/>
                <a:ea typeface="Lucida Grande"/>
                <a:cs typeface="Adobe Caslon Pro"/>
              </a:rPr>
              <a:t>has made it a priority for these Guidelines to be </a:t>
            </a:r>
            <a:r>
              <a:rPr lang="en-AU" sz="1700" dirty="0">
                <a:solidFill>
                  <a:srgbClr val="000000"/>
                </a:solidFill>
                <a:latin typeface="Adobe Caslon Pro"/>
                <a:ea typeface="Lucida Grande"/>
                <a:cs typeface="Adobe Caslon Pro"/>
              </a:rPr>
              <a:t>finalised by the end of </a:t>
            </a:r>
            <a:r>
              <a:rPr lang="en-AU" sz="1700" dirty="0" smtClean="0">
                <a:solidFill>
                  <a:srgbClr val="000000"/>
                </a:solidFill>
                <a:latin typeface="Adobe Caslon Pro"/>
                <a:ea typeface="Lucida Grande"/>
                <a:cs typeface="Adobe Caslon Pro"/>
              </a:rPr>
              <a:t>2018, and so they will be the focus of the negotiations at COP23.</a:t>
            </a:r>
          </a:p>
          <a:p>
            <a:pPr marL="85725" algn="l">
              <a:spcAft>
                <a:spcPts val="600"/>
              </a:spcAft>
            </a:pPr>
            <a:endParaRPr lang="en-AU" sz="1700" dirty="0" smtClean="0">
              <a:solidFill>
                <a:srgbClr val="000000"/>
              </a:solidFill>
              <a:latin typeface="Adobe Caslon Pro"/>
              <a:ea typeface="Lucida Grande"/>
              <a:cs typeface="Adobe Caslon Pro"/>
            </a:endParaRPr>
          </a:p>
        </p:txBody>
      </p:sp>
      <p:sp>
        <p:nvSpPr>
          <p:cNvPr id="11" name="TextBox 10"/>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
        <p:nvSpPr>
          <p:cNvPr id="8" name="Title 1"/>
          <p:cNvSpPr txBox="1">
            <a:spLocks/>
          </p:cNvSpPr>
          <p:nvPr/>
        </p:nvSpPr>
        <p:spPr>
          <a:xfrm>
            <a:off x="685800" y="765287"/>
            <a:ext cx="7772400" cy="98860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2900" b="1" dirty="0" smtClean="0">
                <a:latin typeface="Adobe Caslon Pro"/>
              </a:rPr>
              <a:t>Instruments under the</a:t>
            </a:r>
            <a:br>
              <a:rPr lang="en-AU" sz="2900" b="1" dirty="0" smtClean="0">
                <a:latin typeface="Adobe Caslon Pro"/>
              </a:rPr>
            </a:br>
            <a:r>
              <a:rPr lang="en-AU" sz="2900" b="1" dirty="0" smtClean="0">
                <a:latin typeface="Adobe Caslon Pro"/>
              </a:rPr>
              <a:t>UNFCCC</a:t>
            </a:r>
            <a:endParaRPr lang="en-AU" sz="2900" b="1" dirty="0">
              <a:latin typeface="Adobe Caslon Pro"/>
            </a:endParaRPr>
          </a:p>
        </p:txBody>
      </p:sp>
    </p:spTree>
    <p:extLst>
      <p:ext uri="{BB962C8B-B14F-4D97-AF65-F5344CB8AC3E}">
        <p14:creationId xmlns:p14="http://schemas.microsoft.com/office/powerpoint/2010/main" val="19248645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5287"/>
            <a:ext cx="7772400" cy="988601"/>
          </a:xfrm>
        </p:spPr>
        <p:txBody>
          <a:bodyPr>
            <a:normAutofit/>
          </a:bodyPr>
          <a:lstStyle/>
          <a:p>
            <a:r>
              <a:rPr lang="en-AU" sz="3200" b="1" dirty="0" smtClean="0">
                <a:latin typeface="Adobe Caslon Pro"/>
              </a:rPr>
              <a:t>Negotiation Blocs</a:t>
            </a:r>
            <a:endParaRPr lang="en-AU" sz="3200" b="1" dirty="0">
              <a:latin typeface="Adobe Caslon Pro"/>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685800" y="1896710"/>
            <a:ext cx="8013700" cy="4376648"/>
          </a:xfrm>
        </p:spPr>
        <p:txBody>
          <a:bodyPr>
            <a:noAutofit/>
          </a:bodyPr>
          <a:lstStyle/>
          <a:p>
            <a:pPr algn="l">
              <a:spcAft>
                <a:spcPts val="600"/>
              </a:spcAft>
            </a:pPr>
            <a:r>
              <a:rPr lang="is-IS" sz="1600" dirty="0" smtClean="0">
                <a:solidFill>
                  <a:schemeClr val="tx1">
                    <a:lumMod val="85000"/>
                    <a:lumOff val="15000"/>
                  </a:schemeClr>
                </a:solidFill>
                <a:latin typeface="Adobe Caslon Pro"/>
                <a:cs typeface="Adobe Caslon Pro"/>
              </a:rPr>
              <a:t>Each Party to the UNFCCC has an equal vote. To maximise each Parties’ influence in the negotiations, Parties form </a:t>
            </a:r>
            <a:r>
              <a:rPr lang="is-IS" sz="1600" dirty="0" smtClean="0">
                <a:solidFill>
                  <a:schemeClr val="tx1">
                    <a:lumMod val="85000"/>
                    <a:lumOff val="15000"/>
                  </a:schemeClr>
                </a:solidFill>
                <a:latin typeface="Adobe Caslon Pro"/>
                <a:cs typeface="Adobe Caslon Pro"/>
                <a:hlinkClick r:id="rId5"/>
              </a:rPr>
              <a:t>negotiating </a:t>
            </a:r>
            <a:r>
              <a:rPr lang="en-US" sz="1600" dirty="0" smtClean="0">
                <a:solidFill>
                  <a:schemeClr val="tx1">
                    <a:lumMod val="85000"/>
                    <a:lumOff val="15000"/>
                  </a:schemeClr>
                </a:solidFill>
                <a:latin typeface="Adobe Caslon Pro"/>
                <a:cs typeface="Adobe Caslon Pro"/>
                <a:hlinkClick r:id="rId5"/>
              </a:rPr>
              <a:t>groups</a:t>
            </a:r>
            <a:r>
              <a:rPr lang="en-US" sz="1600" dirty="0" smtClean="0">
                <a:solidFill>
                  <a:schemeClr val="tx1">
                    <a:lumMod val="85000"/>
                    <a:lumOff val="15000"/>
                  </a:schemeClr>
                </a:solidFill>
                <a:latin typeface="Adobe Caslon Pro"/>
                <a:cs typeface="Adobe Caslon Pro"/>
              </a:rPr>
              <a:t> </a:t>
            </a:r>
            <a:r>
              <a:rPr lang="is-IS" sz="1600" dirty="0" smtClean="0">
                <a:solidFill>
                  <a:schemeClr val="tx1">
                    <a:lumMod val="85000"/>
                    <a:lumOff val="15000"/>
                  </a:schemeClr>
                </a:solidFill>
                <a:latin typeface="Adobe Caslon Pro"/>
                <a:cs typeface="Adobe Caslon Pro"/>
              </a:rPr>
              <a:t>based on common interests. Vanuatu is a member of three Party groupings:</a:t>
            </a:r>
          </a:p>
          <a:p>
            <a:pPr marL="342900" indent="-342900" algn="l">
              <a:spcAft>
                <a:spcPts val="600"/>
              </a:spcAft>
              <a:buFont typeface="Arial"/>
              <a:buChar char="•"/>
            </a:pPr>
            <a:r>
              <a:rPr lang="is-IS" sz="1600" b="1" dirty="0" smtClean="0">
                <a:solidFill>
                  <a:schemeClr val="accent5"/>
                </a:solidFill>
                <a:latin typeface="Adobe Caslon Pro"/>
                <a:cs typeface="Adobe Caslon Pro"/>
              </a:rPr>
              <a:t>Group </a:t>
            </a:r>
            <a:r>
              <a:rPr lang="is-IS" sz="1600" b="1" dirty="0">
                <a:solidFill>
                  <a:schemeClr val="accent5"/>
                </a:solidFill>
                <a:latin typeface="Adobe Caslon Pro"/>
                <a:cs typeface="Adobe Caslon Pro"/>
              </a:rPr>
              <a:t>of 77 and China </a:t>
            </a:r>
            <a:r>
              <a:rPr lang="is-IS" sz="1600" dirty="0">
                <a:solidFill>
                  <a:schemeClr val="tx1">
                    <a:lumMod val="85000"/>
                    <a:lumOff val="15000"/>
                  </a:schemeClr>
                </a:solidFill>
                <a:latin typeface="Adobe Caslon Pro"/>
                <a:cs typeface="Adobe Caslon Pro"/>
              </a:rPr>
              <a:t>(G77 &amp; China</a:t>
            </a:r>
            <a:r>
              <a:rPr lang="is-IS" sz="1600" dirty="0" smtClean="0">
                <a:solidFill>
                  <a:schemeClr val="tx1">
                    <a:lumMod val="85000"/>
                    <a:lumOff val="15000"/>
                  </a:schemeClr>
                </a:solidFill>
                <a:latin typeface="Adobe Caslon Pro"/>
                <a:cs typeface="Adobe Caslon Pro"/>
              </a:rPr>
              <a:t>) is the coalition of developing countries. As there are over 130 countries in this bloc, smaller groups have formed within the G77 and China.</a:t>
            </a:r>
          </a:p>
          <a:p>
            <a:pPr marL="342900" indent="-342900" algn="l">
              <a:spcAft>
                <a:spcPts val="600"/>
              </a:spcAft>
              <a:buFont typeface="Arial"/>
              <a:buChar char="•"/>
            </a:pPr>
            <a:r>
              <a:rPr lang="is-IS" sz="1600" b="1" dirty="0" smtClean="0">
                <a:solidFill>
                  <a:srgbClr val="4BACC6"/>
                </a:solidFill>
                <a:latin typeface="Adobe Caslon Pro"/>
                <a:cs typeface="Adobe Caslon Pro"/>
              </a:rPr>
              <a:t>Alliance of Small Island States </a:t>
            </a:r>
            <a:r>
              <a:rPr lang="is-IS" sz="1600" dirty="0" smtClean="0">
                <a:solidFill>
                  <a:schemeClr val="tx1">
                    <a:lumMod val="85000"/>
                    <a:lumOff val="15000"/>
                  </a:schemeClr>
                </a:solidFill>
                <a:latin typeface="Adobe Caslon Pro"/>
                <a:cs typeface="Adobe Caslon Pro"/>
              </a:rPr>
              <a:t>(AOSIS) is a coalition of low-lying islands, most of which are members of the G77 and China that are vulnerable to sea level rise.</a:t>
            </a:r>
          </a:p>
          <a:p>
            <a:pPr marL="342900" indent="-342900" algn="l">
              <a:spcAft>
                <a:spcPts val="600"/>
              </a:spcAft>
              <a:buFont typeface="Arial"/>
              <a:buChar char="•"/>
            </a:pPr>
            <a:r>
              <a:rPr lang="is-IS" sz="1600" b="1" dirty="0" smtClean="0">
                <a:solidFill>
                  <a:srgbClr val="4BACC6"/>
                </a:solidFill>
                <a:latin typeface="Adobe Caslon Pro"/>
                <a:cs typeface="Adobe Caslon Pro"/>
              </a:rPr>
              <a:t>Least Developed Countries </a:t>
            </a:r>
            <a:r>
              <a:rPr lang="is-IS" sz="1600" dirty="0" smtClean="0">
                <a:solidFill>
                  <a:schemeClr val="tx1">
                    <a:lumMod val="85000"/>
                    <a:lumOff val="15000"/>
                  </a:schemeClr>
                </a:solidFill>
                <a:latin typeface="Adobe Caslon Pro"/>
                <a:cs typeface="Adobe Caslon Pro"/>
              </a:rPr>
              <a:t>(LDCs) is the group of countries defined by the UN as “least developed”, which are also among the most vulnerable to climate change.</a:t>
            </a:r>
          </a:p>
          <a:p>
            <a:pPr algn="l">
              <a:spcAft>
                <a:spcPts val="600"/>
              </a:spcAft>
            </a:pPr>
            <a:r>
              <a:rPr lang="is-IS" sz="1600" dirty="0" smtClean="0">
                <a:solidFill>
                  <a:schemeClr val="tx1">
                    <a:lumMod val="85000"/>
                    <a:lumOff val="15000"/>
                  </a:schemeClr>
                </a:solidFill>
                <a:latin typeface="Adobe Caslon Pro"/>
                <a:cs typeface="Adobe Caslon Pro"/>
              </a:rPr>
              <a:t>Other large groups include:</a:t>
            </a:r>
          </a:p>
          <a:p>
            <a:pPr marL="342900" indent="-342900" algn="l">
              <a:spcAft>
                <a:spcPts val="600"/>
              </a:spcAft>
              <a:buFont typeface="Arial"/>
              <a:buChar char="•"/>
            </a:pPr>
            <a:r>
              <a:rPr lang="is-IS" sz="1600" b="1" dirty="0" smtClean="0">
                <a:solidFill>
                  <a:srgbClr val="4BACC6"/>
                </a:solidFill>
                <a:latin typeface="Adobe Caslon Pro"/>
                <a:cs typeface="Adobe Caslon Pro"/>
              </a:rPr>
              <a:t>The Umbrella Group </a:t>
            </a:r>
            <a:r>
              <a:rPr lang="is-IS" sz="1600" dirty="0" smtClean="0">
                <a:solidFill>
                  <a:schemeClr val="tx1">
                    <a:lumMod val="85000"/>
                    <a:lumOff val="15000"/>
                  </a:schemeClr>
                </a:solidFill>
                <a:latin typeface="Adobe Caslon Pro"/>
                <a:cs typeface="Adobe Caslon Pro"/>
              </a:rPr>
              <a:t>is a coalition of non-EU developed countries.</a:t>
            </a:r>
          </a:p>
          <a:p>
            <a:pPr marL="342900" indent="-342900" algn="l">
              <a:spcAft>
                <a:spcPts val="600"/>
              </a:spcAft>
              <a:buFont typeface="Arial"/>
              <a:buChar char="•"/>
            </a:pPr>
            <a:r>
              <a:rPr lang="is-IS" sz="1600" b="1" dirty="0" smtClean="0">
                <a:solidFill>
                  <a:srgbClr val="4BACC6"/>
                </a:solidFill>
                <a:latin typeface="Adobe Caslon Pro"/>
                <a:cs typeface="Adobe Caslon Pro"/>
              </a:rPr>
              <a:t>The European Union </a:t>
            </a:r>
            <a:r>
              <a:rPr lang="is-IS" sz="1600" dirty="0" smtClean="0">
                <a:solidFill>
                  <a:schemeClr val="tx1">
                    <a:lumMod val="85000"/>
                    <a:lumOff val="15000"/>
                  </a:schemeClr>
                </a:solidFill>
                <a:latin typeface="Adobe Caslon Pro"/>
                <a:cs typeface="Adobe Caslon Pro"/>
              </a:rPr>
              <a:t>(EU) has 27 member countries The EU is also a separate Party to the UNFCCC, as it is a </a:t>
            </a:r>
            <a:r>
              <a:rPr lang="is-IS" sz="1600" b="1" dirty="0" smtClean="0">
                <a:solidFill>
                  <a:schemeClr val="tx1">
                    <a:lumMod val="85000"/>
                    <a:lumOff val="15000"/>
                  </a:schemeClr>
                </a:solidFill>
                <a:latin typeface="Adobe Caslon Pro"/>
                <a:cs typeface="Adobe Caslon Pro"/>
              </a:rPr>
              <a:t>regional economic integration organisation</a:t>
            </a:r>
            <a:r>
              <a:rPr lang="is-IS" sz="1600" dirty="0" smtClean="0">
                <a:solidFill>
                  <a:schemeClr val="tx1">
                    <a:lumMod val="85000"/>
                    <a:lumOff val="15000"/>
                  </a:schemeClr>
                </a:solidFill>
                <a:latin typeface="Adobe Caslon Pro"/>
                <a:cs typeface="Adobe Caslon Pro"/>
              </a:rPr>
              <a:t>, though it doesn’t have a separate vote to its members.</a:t>
            </a:r>
            <a:endParaRPr lang="en-AU" sz="1600" dirty="0" smtClean="0">
              <a:solidFill>
                <a:schemeClr val="tx1">
                  <a:lumMod val="85000"/>
                  <a:lumOff val="15000"/>
                </a:schemeClr>
              </a:solidFill>
              <a:latin typeface="Adobe Caslon Pro"/>
              <a:cs typeface="Adobe Caslon Pro"/>
            </a:endParaRPr>
          </a:p>
        </p:txBody>
      </p:sp>
      <p:sp>
        <p:nvSpPr>
          <p:cNvPr id="7" name="TextBox 6"/>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Tree>
    <p:extLst>
      <p:ext uri="{BB962C8B-B14F-4D97-AF65-F5344CB8AC3E}">
        <p14:creationId xmlns:p14="http://schemas.microsoft.com/office/powerpoint/2010/main" val="965691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1299"/>
            <a:ext cx="7772400" cy="988601"/>
          </a:xfrm>
        </p:spPr>
        <p:txBody>
          <a:bodyPr>
            <a:normAutofit/>
          </a:bodyPr>
          <a:lstStyle/>
          <a:p>
            <a:r>
              <a:rPr lang="en-AU" sz="2900" b="1" dirty="0" smtClean="0">
                <a:latin typeface="Adobe Caslon Pro"/>
              </a:rPr>
              <a:t>Vanuatu’s</a:t>
            </a:r>
            <a:br>
              <a:rPr lang="en-AU" sz="2900" b="1" dirty="0" smtClean="0">
                <a:latin typeface="Adobe Caslon Pro"/>
              </a:rPr>
            </a:br>
            <a:r>
              <a:rPr lang="en-AU" sz="2900" b="1" dirty="0" smtClean="0">
                <a:latin typeface="Adobe Caslon Pro"/>
              </a:rPr>
              <a:t>Thematic Priorities at COP23</a:t>
            </a:r>
            <a:endParaRPr lang="en-AU" sz="2900" b="1" dirty="0">
              <a:latin typeface="Adobe Caslon Pro"/>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685800" y="1962696"/>
            <a:ext cx="7772400" cy="4387980"/>
          </a:xfrm>
        </p:spPr>
        <p:txBody>
          <a:bodyPr>
            <a:normAutofit/>
          </a:bodyPr>
          <a:lstStyle/>
          <a:p>
            <a:pPr algn="l">
              <a:spcAft>
                <a:spcPts val="2000"/>
              </a:spcAft>
            </a:pPr>
            <a:r>
              <a:rPr lang="is-IS" sz="1700" dirty="0" smtClean="0">
                <a:solidFill>
                  <a:schemeClr val="tx1">
                    <a:lumMod val="85000"/>
                    <a:lumOff val="15000"/>
                  </a:schemeClr>
                </a:solidFill>
                <a:latin typeface="Adobe Caslon Pro"/>
                <a:cs typeface="Adobe Caslon Pro"/>
              </a:rPr>
              <a:t>As a </a:t>
            </a:r>
            <a:r>
              <a:rPr lang="is-IS" sz="1700" b="1" dirty="0" smtClean="0">
                <a:solidFill>
                  <a:srgbClr val="4BACC6"/>
                </a:solidFill>
                <a:latin typeface="Adobe Caslon Pro"/>
                <a:cs typeface="Adobe Caslon Pro"/>
              </a:rPr>
              <a:t>Least Developed Country </a:t>
            </a:r>
            <a:r>
              <a:rPr lang="is-IS" sz="1700" dirty="0" smtClean="0">
                <a:solidFill>
                  <a:schemeClr val="tx1">
                    <a:lumMod val="85000"/>
                    <a:lumOff val="15000"/>
                  </a:schemeClr>
                </a:solidFill>
                <a:latin typeface="Adobe Caslon Pro"/>
                <a:cs typeface="Adobe Caslon Pro"/>
              </a:rPr>
              <a:t>(LDC) and a </a:t>
            </a:r>
            <a:r>
              <a:rPr lang="is-IS" sz="1700" b="1" dirty="0" smtClean="0">
                <a:solidFill>
                  <a:srgbClr val="4BACC6"/>
                </a:solidFill>
                <a:latin typeface="Adobe Caslon Pro"/>
                <a:cs typeface="Adobe Caslon Pro"/>
              </a:rPr>
              <a:t>Small Island Developing State </a:t>
            </a:r>
            <a:r>
              <a:rPr lang="is-IS" sz="1700" dirty="0" smtClean="0">
                <a:solidFill>
                  <a:schemeClr val="tx1">
                    <a:lumMod val="85000"/>
                    <a:lumOff val="15000"/>
                  </a:schemeClr>
                </a:solidFill>
                <a:latin typeface="Adobe Caslon Pro"/>
                <a:cs typeface="Adobe Caslon Pro"/>
              </a:rPr>
              <a:t>(SIDS), Vanuatu is classified as one of the most vulnerable countries to adverse climate impacts.</a:t>
            </a:r>
          </a:p>
          <a:p>
            <a:pPr algn="l">
              <a:spcAft>
                <a:spcPts val="600"/>
              </a:spcAft>
            </a:pPr>
            <a:r>
              <a:rPr lang="is-IS" sz="1700" dirty="0" smtClean="0">
                <a:solidFill>
                  <a:schemeClr val="tx1">
                    <a:lumMod val="85000"/>
                    <a:lumOff val="15000"/>
                  </a:schemeClr>
                </a:solidFill>
                <a:latin typeface="Adobe Caslon Pro"/>
                <a:cs typeface="Adobe Caslon Pro"/>
              </a:rPr>
              <a:t>Accordingly, Vanuatu has seven priority issues under the UNFCCC:</a:t>
            </a:r>
          </a:p>
          <a:p>
            <a:pPr marL="342900" indent="-342900" algn="l">
              <a:spcAft>
                <a:spcPts val="600"/>
              </a:spcAft>
              <a:buFont typeface="+mj-lt"/>
              <a:buAutoNum type="arabicPeriod"/>
            </a:pPr>
            <a:r>
              <a:rPr lang="en-US" sz="1700" b="1" dirty="0" smtClean="0">
                <a:solidFill>
                  <a:schemeClr val="tx1"/>
                </a:solidFill>
                <a:latin typeface="Adobe Caslon Pro"/>
                <a:ea typeface="Lucida Grande"/>
                <a:cs typeface="Adobe Caslon Pro"/>
              </a:rPr>
              <a:t>Implementation</a:t>
            </a:r>
            <a:r>
              <a:rPr lang="en-US" sz="1700" dirty="0" smtClean="0">
                <a:solidFill>
                  <a:schemeClr val="tx1"/>
                </a:solidFill>
                <a:latin typeface="Adobe Caslon Pro"/>
                <a:ea typeface="Lucida Grande"/>
                <a:cs typeface="Adobe Caslon Pro"/>
              </a:rPr>
              <a:t>—the PA establishes ambitious goals for the global community. It’s vital to Vanuatu’s national interests and security that these objectives are achieved</a:t>
            </a:r>
          </a:p>
          <a:p>
            <a:pPr marL="342900" indent="-342900" algn="l">
              <a:spcAft>
                <a:spcPts val="600"/>
              </a:spcAft>
              <a:buFont typeface="+mj-lt"/>
              <a:buAutoNum type="arabicPeriod"/>
            </a:pPr>
            <a:r>
              <a:rPr lang="is-IS" sz="1700" b="1" dirty="0" smtClean="0">
                <a:solidFill>
                  <a:schemeClr val="tx1">
                    <a:lumMod val="85000"/>
                    <a:lumOff val="15000"/>
                  </a:schemeClr>
                </a:solidFill>
                <a:latin typeface="Adobe Caslon Pro"/>
                <a:cs typeface="Adobe Caslon Pro"/>
              </a:rPr>
              <a:t>Climate </a:t>
            </a:r>
            <a:r>
              <a:rPr lang="is-IS" sz="1700" b="1" dirty="0">
                <a:solidFill>
                  <a:schemeClr val="tx1">
                    <a:lumMod val="85000"/>
                    <a:lumOff val="15000"/>
                  </a:schemeClr>
                </a:solidFill>
                <a:latin typeface="Adobe Caslon Pro"/>
                <a:cs typeface="Adobe Caslon Pro"/>
              </a:rPr>
              <a:t>finance</a:t>
            </a:r>
            <a:r>
              <a:rPr lang="en-US" sz="1700" dirty="0">
                <a:solidFill>
                  <a:schemeClr val="tx1">
                    <a:lumMod val="85000"/>
                    <a:lumOff val="15000"/>
                  </a:schemeClr>
                </a:solidFill>
                <a:latin typeface="Adobe Caslon Pro"/>
                <a:cs typeface="Adobe Caslon Pro"/>
              </a:rPr>
              <a:t>—</a:t>
            </a:r>
            <a:r>
              <a:rPr lang="is-IS" sz="1700" dirty="0">
                <a:solidFill>
                  <a:schemeClr val="tx1">
                    <a:lumMod val="85000"/>
                    <a:lumOff val="15000"/>
                  </a:schemeClr>
                </a:solidFill>
                <a:latin typeface="Adobe Caslon Pro"/>
                <a:cs typeface="Adobe Caslon Pro"/>
              </a:rPr>
              <a:t>ensuring that Annex II Parties provide adequate finance to equally support adaptation and </a:t>
            </a:r>
            <a:r>
              <a:rPr lang="is-IS" sz="1700" b="1" dirty="0">
                <a:solidFill>
                  <a:schemeClr val="tx1">
                    <a:lumMod val="85000"/>
                    <a:lumOff val="15000"/>
                  </a:schemeClr>
                </a:solidFill>
                <a:latin typeface="Adobe Caslon Pro"/>
                <a:cs typeface="Adobe Caslon Pro"/>
              </a:rPr>
              <a:t>mitigation </a:t>
            </a:r>
            <a:r>
              <a:rPr lang="is-IS" sz="1700" b="1" dirty="0" smtClean="0">
                <a:solidFill>
                  <a:schemeClr val="tx1">
                    <a:lumMod val="85000"/>
                    <a:lumOff val="15000"/>
                  </a:schemeClr>
                </a:solidFill>
                <a:latin typeface="Adobe Caslon Pro"/>
                <a:cs typeface="Adobe Caslon Pro"/>
              </a:rPr>
              <a:t>initiatives</a:t>
            </a:r>
          </a:p>
          <a:p>
            <a:pPr marL="342900" indent="-342900" algn="l">
              <a:spcAft>
                <a:spcPts val="600"/>
              </a:spcAft>
              <a:buFont typeface="+mj-lt"/>
              <a:buAutoNum type="arabicPeriod"/>
            </a:pPr>
            <a:r>
              <a:rPr lang="is-IS" sz="1700" b="1" dirty="0" smtClean="0">
                <a:solidFill>
                  <a:schemeClr val="tx1">
                    <a:lumMod val="85000"/>
                    <a:lumOff val="15000"/>
                  </a:schemeClr>
                </a:solidFill>
                <a:latin typeface="Adobe Caslon Pro"/>
                <a:cs typeface="Adobe Caslon Pro"/>
              </a:rPr>
              <a:t>Mitigation</a:t>
            </a:r>
            <a:r>
              <a:rPr lang="en-US" sz="1700" b="1" dirty="0" smtClean="0">
                <a:solidFill>
                  <a:schemeClr val="tx1">
                    <a:lumMod val="85000"/>
                    <a:lumOff val="15000"/>
                  </a:schemeClr>
                </a:solidFill>
                <a:latin typeface="Adobe Caslon Pro"/>
                <a:cs typeface="Adobe Caslon Pro"/>
              </a:rPr>
              <a:t>—</a:t>
            </a:r>
            <a:r>
              <a:rPr lang="is-IS" sz="1700" dirty="0" smtClean="0">
                <a:solidFill>
                  <a:schemeClr val="tx1">
                    <a:lumMod val="85000"/>
                    <a:lumOff val="15000"/>
                  </a:schemeClr>
                </a:solidFill>
                <a:latin typeface="Adobe Caslon Pro"/>
                <a:cs typeface="Adobe Caslon Pro"/>
              </a:rPr>
              <a:t>ensuring the global community prevents a temperature rise of 1.</a:t>
            </a:r>
            <a:r>
              <a:rPr lang="is-IS" sz="1700" dirty="0" smtClean="0">
                <a:solidFill>
                  <a:schemeClr val="tx1"/>
                </a:solidFill>
                <a:latin typeface="Adobe Caslon Pro"/>
                <a:cs typeface="Adobe Caslon Pro"/>
              </a:rPr>
              <a:t>5</a:t>
            </a:r>
            <a:r>
              <a:rPr lang="en-AU" sz="1700" dirty="0">
                <a:solidFill>
                  <a:schemeClr val="tx1"/>
                </a:solidFill>
                <a:latin typeface="Adobe Caslon Pro"/>
                <a:ea typeface="Lucida Grande"/>
                <a:cs typeface="Adobe Caslon Pro"/>
              </a:rPr>
              <a:t>°</a:t>
            </a:r>
            <a:r>
              <a:rPr lang="en-AU" sz="1700" dirty="0" smtClean="0">
                <a:solidFill>
                  <a:schemeClr val="tx1"/>
                </a:solidFill>
                <a:latin typeface="Adobe Caslon Pro"/>
                <a:ea typeface="Lucida Grande"/>
                <a:cs typeface="Adobe Caslon Pro"/>
              </a:rPr>
              <a:t>C</a:t>
            </a:r>
          </a:p>
          <a:p>
            <a:pPr marL="342900" indent="-342900" algn="l">
              <a:spcAft>
                <a:spcPts val="600"/>
              </a:spcAft>
              <a:buFont typeface="+mj-lt"/>
              <a:buAutoNum type="arabicPeriod"/>
            </a:pPr>
            <a:r>
              <a:rPr lang="en-AU" sz="1700" b="1" dirty="0" smtClean="0">
                <a:solidFill>
                  <a:schemeClr val="tx1"/>
                </a:solidFill>
                <a:latin typeface="Adobe Caslon Pro"/>
                <a:ea typeface="Lucida Grande"/>
                <a:cs typeface="Adobe Caslon Pro"/>
              </a:rPr>
              <a:t>Adaptation</a:t>
            </a:r>
            <a:r>
              <a:rPr lang="en-US" sz="1700" dirty="0" smtClean="0">
                <a:solidFill>
                  <a:schemeClr val="tx1"/>
                </a:solidFill>
                <a:latin typeface="Adobe Caslon Pro"/>
                <a:ea typeface="Lucida Grande"/>
                <a:cs typeface="Adobe Caslon Pro"/>
              </a:rPr>
              <a:t>—ensuring that Vanuatu’s adaptation needs are supported with adequate financial and capacity-building support</a:t>
            </a:r>
          </a:p>
        </p:txBody>
      </p:sp>
      <p:sp>
        <p:nvSpPr>
          <p:cNvPr id="7" name="TextBox 6"/>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Tree>
    <p:extLst>
      <p:ext uri="{BB962C8B-B14F-4D97-AF65-F5344CB8AC3E}">
        <p14:creationId xmlns:p14="http://schemas.microsoft.com/office/powerpoint/2010/main" val="2959731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1299"/>
            <a:ext cx="7772400" cy="988601"/>
          </a:xfrm>
        </p:spPr>
        <p:txBody>
          <a:bodyPr>
            <a:normAutofit/>
          </a:bodyPr>
          <a:lstStyle/>
          <a:p>
            <a:r>
              <a:rPr lang="en-AU" sz="2900" b="1" dirty="0" smtClean="0">
                <a:latin typeface="Adobe Caslon Pro"/>
              </a:rPr>
              <a:t>Vanuatu’s</a:t>
            </a:r>
            <a:br>
              <a:rPr lang="en-AU" sz="2900" b="1" dirty="0" smtClean="0">
                <a:latin typeface="Adobe Caslon Pro"/>
              </a:rPr>
            </a:br>
            <a:r>
              <a:rPr lang="en-AU" sz="2900" b="1" dirty="0" smtClean="0">
                <a:latin typeface="Adobe Caslon Pro"/>
              </a:rPr>
              <a:t>Thematic Priorities at COP23</a:t>
            </a:r>
            <a:endParaRPr lang="en-AU" sz="2900" b="1" dirty="0">
              <a:latin typeface="Adobe Caslon Pro"/>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685800" y="1962696"/>
            <a:ext cx="7772400" cy="4387980"/>
          </a:xfrm>
        </p:spPr>
        <p:txBody>
          <a:bodyPr>
            <a:normAutofit/>
          </a:bodyPr>
          <a:lstStyle/>
          <a:p>
            <a:pPr marL="355600" indent="-355600" algn="l">
              <a:spcAft>
                <a:spcPts val="600"/>
              </a:spcAft>
            </a:pPr>
            <a:r>
              <a:rPr lang="en-US" sz="1700" b="1" dirty="0" smtClean="0">
                <a:solidFill>
                  <a:schemeClr val="tx1"/>
                </a:solidFill>
                <a:latin typeface="Adobe Caslon Pro"/>
                <a:ea typeface="Lucida Grande"/>
                <a:cs typeface="Adobe Caslon Pro"/>
              </a:rPr>
              <a:t>5.    Loss </a:t>
            </a:r>
            <a:r>
              <a:rPr lang="en-US" sz="1700" b="1" dirty="0">
                <a:solidFill>
                  <a:schemeClr val="tx1"/>
                </a:solidFill>
                <a:latin typeface="Adobe Caslon Pro"/>
                <a:ea typeface="Lucida Grande"/>
                <a:cs typeface="Adobe Caslon Pro"/>
              </a:rPr>
              <a:t>&amp; Damage</a:t>
            </a:r>
            <a:r>
              <a:rPr lang="en-US" sz="1700" dirty="0">
                <a:solidFill>
                  <a:schemeClr val="tx1"/>
                </a:solidFill>
                <a:latin typeface="Adobe Caslon Pro"/>
                <a:ea typeface="Lucida Grande"/>
                <a:cs typeface="Adobe Caslon Pro"/>
              </a:rPr>
              <a:t>—climate change will cause unavoidable loss and damage to </a:t>
            </a:r>
            <a:r>
              <a:rPr lang="en-US" sz="1700" dirty="0" smtClean="0">
                <a:solidFill>
                  <a:schemeClr val="tx1"/>
                </a:solidFill>
                <a:latin typeface="Adobe Caslon Pro"/>
                <a:ea typeface="Lucida Grande"/>
                <a:cs typeface="Adobe Caslon Pro"/>
              </a:rPr>
              <a:t>infrastructure, property</a:t>
            </a:r>
            <a:r>
              <a:rPr lang="en-US" sz="1700" dirty="0">
                <a:solidFill>
                  <a:schemeClr val="tx1"/>
                </a:solidFill>
                <a:latin typeface="Adobe Caslon Pro"/>
                <a:ea typeface="Lucida Grande"/>
                <a:cs typeface="Adobe Caslon Pro"/>
              </a:rPr>
              <a:t>, livelihoods and </a:t>
            </a:r>
            <a:r>
              <a:rPr lang="en-US" sz="1700" dirty="0" smtClean="0">
                <a:solidFill>
                  <a:schemeClr val="tx1"/>
                </a:solidFill>
                <a:latin typeface="Adobe Caslon Pro"/>
                <a:ea typeface="Lucida Grande"/>
                <a:cs typeface="Adobe Caslon Pro"/>
              </a:rPr>
              <a:t>culture. </a:t>
            </a:r>
            <a:r>
              <a:rPr lang="en-US" sz="1700" dirty="0">
                <a:solidFill>
                  <a:schemeClr val="tx1"/>
                </a:solidFill>
                <a:latin typeface="Adobe Caslon Pro"/>
                <a:ea typeface="Lucida Grande"/>
                <a:cs typeface="Adobe Caslon Pro"/>
              </a:rPr>
              <a:t>I</a:t>
            </a:r>
            <a:r>
              <a:rPr lang="en-US" sz="1700" dirty="0" smtClean="0">
                <a:solidFill>
                  <a:schemeClr val="tx1"/>
                </a:solidFill>
                <a:latin typeface="Adobe Caslon Pro"/>
                <a:ea typeface="Lucida Grande"/>
                <a:cs typeface="Adobe Caslon Pro"/>
              </a:rPr>
              <a:t>t </a:t>
            </a:r>
            <a:r>
              <a:rPr lang="en-US" sz="1700" dirty="0">
                <a:solidFill>
                  <a:schemeClr val="tx1"/>
                </a:solidFill>
                <a:latin typeface="Adobe Caslon Pro"/>
                <a:ea typeface="Lucida Grande"/>
                <a:cs typeface="Adobe Caslon Pro"/>
              </a:rPr>
              <a:t>is important that there are mechanisms </a:t>
            </a:r>
            <a:r>
              <a:rPr lang="en-US" sz="1700" dirty="0" smtClean="0">
                <a:solidFill>
                  <a:schemeClr val="tx1"/>
                </a:solidFill>
                <a:latin typeface="Adobe Caslon Pro"/>
                <a:ea typeface="Lucida Grande"/>
                <a:cs typeface="Adobe Caslon Pro"/>
              </a:rPr>
              <a:t>in place to support the countries that experience these losses. </a:t>
            </a:r>
          </a:p>
          <a:p>
            <a:pPr marL="355600" indent="-355600" algn="l">
              <a:spcAft>
                <a:spcPts val="600"/>
              </a:spcAft>
            </a:pPr>
            <a:r>
              <a:rPr lang="en-US" sz="1700" b="1" dirty="0" smtClean="0">
                <a:solidFill>
                  <a:schemeClr val="tx1"/>
                </a:solidFill>
                <a:latin typeface="Adobe Caslon Pro"/>
                <a:ea typeface="Lucida Grande"/>
                <a:cs typeface="Adobe Caslon Pro"/>
              </a:rPr>
              <a:t>6.    Gender</a:t>
            </a:r>
            <a:r>
              <a:rPr lang="en-US" sz="1700" dirty="0" smtClean="0">
                <a:solidFill>
                  <a:schemeClr val="tx1"/>
                </a:solidFill>
                <a:latin typeface="Adobe Caslon Pro"/>
                <a:ea typeface="Lucida Grande"/>
                <a:cs typeface="Adobe Caslon Pro"/>
              </a:rPr>
              <a:t>—Vanuatu is a champion for gender rights under the international climate change regime, and seeks to enhance women’s participation at every level, from </a:t>
            </a:r>
            <a:r>
              <a:rPr lang="en-US" sz="1700" dirty="0">
                <a:solidFill>
                  <a:schemeClr val="tx1"/>
                </a:solidFill>
                <a:latin typeface="Adobe Caslon Pro"/>
                <a:ea typeface="Lucida Grande"/>
                <a:cs typeface="Adobe Caslon Pro"/>
              </a:rPr>
              <a:t>decision making </a:t>
            </a:r>
            <a:r>
              <a:rPr lang="en-US" sz="1700" dirty="0" smtClean="0">
                <a:solidFill>
                  <a:schemeClr val="tx1"/>
                </a:solidFill>
                <a:latin typeface="Adobe Caslon Pro"/>
                <a:ea typeface="Lucida Grande"/>
                <a:cs typeface="Adobe Caslon Pro"/>
              </a:rPr>
              <a:t>in island communities to negotiating on behalf of their country at the COP.</a:t>
            </a:r>
          </a:p>
          <a:p>
            <a:pPr marL="355600" indent="-355600" algn="l">
              <a:spcAft>
                <a:spcPts val="600"/>
              </a:spcAft>
            </a:pPr>
            <a:r>
              <a:rPr lang="en-US" sz="1700" b="1" dirty="0" smtClean="0">
                <a:solidFill>
                  <a:schemeClr val="tx1"/>
                </a:solidFill>
                <a:latin typeface="Adobe Caslon Pro"/>
                <a:ea typeface="Lucida Grande"/>
                <a:cs typeface="Adobe Caslon Pro"/>
              </a:rPr>
              <a:t>7.    </a:t>
            </a:r>
            <a:r>
              <a:rPr lang="en-US" sz="1700" b="1" dirty="0" smtClean="0">
                <a:solidFill>
                  <a:schemeClr val="tx1"/>
                </a:solidFill>
                <a:latin typeface="Adobe Caslon Pro"/>
                <a:ea typeface="Lucida Grande"/>
                <a:cs typeface="Adobe Caslon Pro"/>
              </a:rPr>
              <a:t>Non</a:t>
            </a:r>
            <a:r>
              <a:rPr lang="en-US" sz="1700" b="1" dirty="0">
                <a:solidFill>
                  <a:schemeClr val="tx1"/>
                </a:solidFill>
                <a:latin typeface="Adobe Caslon Pro"/>
                <a:ea typeface="Lucida Grande"/>
                <a:cs typeface="Adobe Caslon Pro"/>
              </a:rPr>
              <a:t>-Party Stakeholders</a:t>
            </a:r>
            <a:r>
              <a:rPr lang="en-US" sz="1700" dirty="0" smtClean="0">
                <a:solidFill>
                  <a:schemeClr val="tx1"/>
                </a:solidFill>
                <a:latin typeface="Adobe Caslon Pro"/>
                <a:ea typeface="Lucida Grande"/>
                <a:cs typeface="Adobe Caslon Pro"/>
              </a:rPr>
              <a:t>—to meet the long-term temperature goal in the PA, the entire global community must contribute, from national governments and global companies to universities and community groups. Different mechanisms and support should be in place to ensure that the contributions of all stakeholders are recognised and maximised.</a:t>
            </a:r>
            <a:endParaRPr lang="is-IS" sz="1700" dirty="0">
              <a:solidFill>
                <a:schemeClr val="tx1"/>
              </a:solidFill>
              <a:latin typeface="Adobe Caslon Pro"/>
              <a:cs typeface="Adobe Caslon Pro"/>
            </a:endParaRPr>
          </a:p>
        </p:txBody>
      </p:sp>
      <p:sp>
        <p:nvSpPr>
          <p:cNvPr id="7" name="TextBox 6"/>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Tree>
    <p:extLst>
      <p:ext uri="{BB962C8B-B14F-4D97-AF65-F5344CB8AC3E}">
        <p14:creationId xmlns:p14="http://schemas.microsoft.com/office/powerpoint/2010/main" val="1950553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0475"/>
            <a:ext cx="7772400" cy="988601"/>
          </a:xfrm>
        </p:spPr>
        <p:txBody>
          <a:bodyPr>
            <a:normAutofit/>
          </a:bodyPr>
          <a:lstStyle/>
          <a:p>
            <a:r>
              <a:rPr lang="en-AU" sz="2900" b="1" dirty="0" smtClean="0">
                <a:latin typeface="Adobe Caslon Pro"/>
              </a:rPr>
              <a:t>UNFCCC Online</a:t>
            </a:r>
            <a:endParaRPr lang="en-AU" sz="2900" b="1" dirty="0">
              <a:latin typeface="Adobe Caslon Pro"/>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685800" y="1619847"/>
            <a:ext cx="7772400" cy="764931"/>
          </a:xfrm>
        </p:spPr>
        <p:txBody>
          <a:bodyPr>
            <a:normAutofit/>
          </a:bodyPr>
          <a:lstStyle/>
          <a:p>
            <a:pPr algn="l">
              <a:spcAft>
                <a:spcPts val="600"/>
              </a:spcAft>
            </a:pPr>
            <a:r>
              <a:rPr lang="is-IS" sz="1500" dirty="0" smtClean="0">
                <a:solidFill>
                  <a:schemeClr val="tx1">
                    <a:lumMod val="85000"/>
                    <a:lumOff val="15000"/>
                  </a:schemeClr>
                </a:solidFill>
                <a:latin typeface="Adobe Caslon Pro"/>
                <a:cs typeface="Adobe Caslon Pro"/>
              </a:rPr>
              <a:t>The UNFCCC provides a lot of information through its </a:t>
            </a:r>
            <a:r>
              <a:rPr lang="is-IS" sz="1500" b="1" dirty="0" smtClean="0">
                <a:solidFill>
                  <a:srgbClr val="4BACC6"/>
                </a:solidFill>
                <a:latin typeface="Adobe Caslon Pro"/>
                <a:cs typeface="Adobe Caslon Pro"/>
              </a:rPr>
              <a:t>Home Page</a:t>
            </a:r>
            <a:r>
              <a:rPr lang="is-IS" sz="1500" dirty="0" smtClean="0">
                <a:solidFill>
                  <a:schemeClr val="tx1">
                    <a:lumMod val="85000"/>
                    <a:lumOff val="15000"/>
                  </a:schemeClr>
                </a:solidFill>
                <a:latin typeface="Adobe Caslon Pro"/>
                <a:cs typeface="Adobe Caslon Pro"/>
              </a:rPr>
              <a:t>, including information about official documents, working bodies, thematic areas, and the negotiations process. </a:t>
            </a:r>
            <a:endParaRPr lang="en-US" sz="1500" dirty="0" smtClean="0">
              <a:solidFill>
                <a:schemeClr val="tx1">
                  <a:lumMod val="85000"/>
                  <a:lumOff val="15000"/>
                </a:schemeClr>
              </a:solidFill>
              <a:latin typeface="Adobe Caslon Pro"/>
              <a:cs typeface="Adobe Caslon Pro"/>
            </a:endParaRPr>
          </a:p>
        </p:txBody>
      </p:sp>
      <p:sp>
        <p:nvSpPr>
          <p:cNvPr id="7" name="TextBox 6"/>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pic>
        <p:nvPicPr>
          <p:cNvPr id="3" name="Picture 2" descr="Screen Shot 2017-08-28 at 10.48.31 AM.png">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0181" y="2276029"/>
            <a:ext cx="5958019" cy="3990232"/>
          </a:xfrm>
          <a:prstGeom prst="rect">
            <a:avLst/>
          </a:prstGeom>
        </p:spPr>
      </p:pic>
      <p:sp>
        <p:nvSpPr>
          <p:cNvPr id="9" name="Rectangle 8"/>
          <p:cNvSpPr/>
          <p:nvPr/>
        </p:nvSpPr>
        <p:spPr>
          <a:xfrm>
            <a:off x="685799" y="2222557"/>
            <a:ext cx="2150534" cy="3631763"/>
          </a:xfrm>
          <a:prstGeom prst="rect">
            <a:avLst/>
          </a:prstGeom>
        </p:spPr>
        <p:txBody>
          <a:bodyPr wrap="square">
            <a:spAutoFit/>
          </a:bodyPr>
          <a:lstStyle/>
          <a:p>
            <a:pPr>
              <a:spcAft>
                <a:spcPts val="600"/>
              </a:spcAft>
            </a:pPr>
            <a:r>
              <a:rPr lang="is-IS" sz="1500" dirty="0">
                <a:solidFill>
                  <a:schemeClr val="tx1">
                    <a:lumMod val="85000"/>
                    <a:lumOff val="15000"/>
                  </a:schemeClr>
                </a:solidFill>
                <a:latin typeface="Adobe Caslon Pro"/>
                <a:cs typeface="Adobe Caslon Pro"/>
              </a:rPr>
              <a:t>For </a:t>
            </a:r>
            <a:r>
              <a:rPr lang="is-IS" sz="1500" dirty="0" smtClean="0">
                <a:solidFill>
                  <a:schemeClr val="tx1">
                    <a:lumMod val="85000"/>
                    <a:lumOff val="15000"/>
                  </a:schemeClr>
                </a:solidFill>
                <a:latin typeface="Adobe Caslon Pro"/>
                <a:cs typeface="Adobe Caslon Pro"/>
              </a:rPr>
              <a:t>example, the UNFCCC has a page dedicated to COP23. </a:t>
            </a:r>
          </a:p>
          <a:p>
            <a:pPr>
              <a:spcAft>
                <a:spcPts val="600"/>
              </a:spcAft>
            </a:pPr>
            <a:r>
              <a:rPr lang="is-IS" sz="1500" dirty="0" smtClean="0">
                <a:solidFill>
                  <a:schemeClr val="tx1">
                    <a:lumMod val="85000"/>
                    <a:lumOff val="15000"/>
                  </a:schemeClr>
                </a:solidFill>
                <a:latin typeface="Adobe Caslon Pro"/>
                <a:cs typeface="Adobe Caslon Pro"/>
              </a:rPr>
              <a:t>This page contains:</a:t>
            </a:r>
          </a:p>
          <a:p>
            <a:pPr marL="201613" indent="-201613">
              <a:spcAft>
                <a:spcPts val="600"/>
              </a:spcAft>
              <a:buFont typeface="Arial"/>
              <a:buChar char="•"/>
            </a:pPr>
            <a:r>
              <a:rPr lang="is-IS" sz="1500" b="1" dirty="0">
                <a:solidFill>
                  <a:schemeClr val="tx1">
                    <a:lumMod val="85000"/>
                    <a:lumOff val="15000"/>
                  </a:schemeClr>
                </a:solidFill>
                <a:latin typeface="Adobe Caslon Pro"/>
                <a:cs typeface="Adobe Caslon Pro"/>
              </a:rPr>
              <a:t>Logistical information </a:t>
            </a:r>
            <a:r>
              <a:rPr lang="is-IS" sz="1500" dirty="0">
                <a:solidFill>
                  <a:schemeClr val="tx1">
                    <a:lumMod val="85000"/>
                    <a:lumOff val="15000"/>
                  </a:schemeClr>
                </a:solidFill>
                <a:latin typeface="Adobe Caslon Pro"/>
                <a:cs typeface="Adobe Caslon Pro"/>
              </a:rPr>
              <a:t>about getting to COP;</a:t>
            </a:r>
          </a:p>
          <a:p>
            <a:pPr marL="201613" indent="-201613">
              <a:spcAft>
                <a:spcPts val="600"/>
              </a:spcAft>
              <a:buFont typeface="Arial"/>
              <a:buChar char="•"/>
            </a:pPr>
            <a:r>
              <a:rPr lang="is-IS" sz="1500" b="1" dirty="0" smtClean="0">
                <a:solidFill>
                  <a:schemeClr val="tx1">
                    <a:lumMod val="85000"/>
                    <a:lumOff val="15000"/>
                  </a:schemeClr>
                </a:solidFill>
                <a:latin typeface="Adobe Caslon Pro"/>
                <a:cs typeface="Adobe Caslon Pro"/>
              </a:rPr>
              <a:t>Provisional agendas</a:t>
            </a:r>
            <a:r>
              <a:rPr lang="is-IS" sz="1500" dirty="0" smtClean="0">
                <a:solidFill>
                  <a:schemeClr val="tx1">
                    <a:lumMod val="85000"/>
                    <a:lumOff val="15000"/>
                  </a:schemeClr>
                </a:solidFill>
                <a:latin typeface="Adobe Caslon Pro"/>
                <a:cs typeface="Adobe Caslon Pro"/>
              </a:rPr>
              <a:t>;</a:t>
            </a:r>
          </a:p>
          <a:p>
            <a:pPr marL="201613" indent="-201613">
              <a:spcAft>
                <a:spcPts val="600"/>
              </a:spcAft>
              <a:buFont typeface="Arial"/>
              <a:buChar char="•"/>
            </a:pPr>
            <a:r>
              <a:rPr lang="is-IS" sz="1500" b="1" dirty="0">
                <a:solidFill>
                  <a:schemeClr val="tx1">
                    <a:lumMod val="85000"/>
                    <a:lumOff val="15000"/>
                  </a:schemeClr>
                </a:solidFill>
                <a:latin typeface="Adobe Caslon Pro"/>
                <a:cs typeface="Adobe Caslon Pro"/>
              </a:rPr>
              <a:t>Daily programmes </a:t>
            </a:r>
            <a:r>
              <a:rPr lang="is-IS" sz="1500" dirty="0">
                <a:solidFill>
                  <a:schemeClr val="tx1">
                    <a:lumMod val="85000"/>
                    <a:lumOff val="15000"/>
                  </a:schemeClr>
                </a:solidFill>
                <a:latin typeface="Adobe Caslon Pro"/>
                <a:cs typeface="Adobe Caslon Pro"/>
              </a:rPr>
              <a:t>and </a:t>
            </a:r>
            <a:r>
              <a:rPr lang="is-IS" sz="1500" b="1" dirty="0">
                <a:solidFill>
                  <a:schemeClr val="tx1">
                    <a:lumMod val="85000"/>
                    <a:lumOff val="15000"/>
                  </a:schemeClr>
                </a:solidFill>
                <a:latin typeface="Adobe Caslon Pro"/>
                <a:cs typeface="Adobe Caslon Pro"/>
              </a:rPr>
              <a:t>meeting schedules</a:t>
            </a:r>
            <a:r>
              <a:rPr lang="is-IS" sz="1500" dirty="0">
                <a:solidFill>
                  <a:schemeClr val="tx1">
                    <a:lumMod val="85000"/>
                    <a:lumOff val="15000"/>
                  </a:schemeClr>
                </a:solidFill>
                <a:latin typeface="Adobe Caslon Pro"/>
                <a:cs typeface="Adobe Caslon Pro"/>
              </a:rPr>
              <a:t>;</a:t>
            </a:r>
          </a:p>
          <a:p>
            <a:pPr marL="201613" indent="-201613">
              <a:spcAft>
                <a:spcPts val="600"/>
              </a:spcAft>
              <a:buFont typeface="Arial"/>
              <a:buChar char="•"/>
            </a:pPr>
            <a:r>
              <a:rPr lang="is-IS" sz="1500" b="1" dirty="0" smtClean="0">
                <a:solidFill>
                  <a:schemeClr val="tx1">
                    <a:lumMod val="85000"/>
                    <a:lumOff val="15000"/>
                  </a:schemeClr>
                </a:solidFill>
                <a:latin typeface="Adobe Caslon Pro"/>
                <a:cs typeface="Adobe Caslon Pro"/>
              </a:rPr>
              <a:t>In</a:t>
            </a:r>
            <a:r>
              <a:rPr lang="is-IS" sz="1500" b="1" dirty="0">
                <a:solidFill>
                  <a:schemeClr val="tx1">
                    <a:lumMod val="85000"/>
                    <a:lumOff val="15000"/>
                  </a:schemeClr>
                </a:solidFill>
                <a:latin typeface="Adobe Caslon Pro"/>
                <a:cs typeface="Adobe Caslon Pro"/>
              </a:rPr>
              <a:t>-session documents</a:t>
            </a:r>
            <a:r>
              <a:rPr lang="is-IS" sz="1500" dirty="0" smtClean="0">
                <a:solidFill>
                  <a:schemeClr val="tx1">
                    <a:lumMod val="85000"/>
                    <a:lumOff val="15000"/>
                  </a:schemeClr>
                </a:solidFill>
                <a:latin typeface="Adobe Caslon Pro"/>
                <a:cs typeface="Adobe Caslon Pro"/>
              </a:rPr>
              <a:t>;</a:t>
            </a:r>
            <a:endParaRPr lang="is-IS" sz="1500" dirty="0">
              <a:solidFill>
                <a:schemeClr val="tx1">
                  <a:lumMod val="85000"/>
                  <a:lumOff val="15000"/>
                </a:schemeClr>
              </a:solidFill>
              <a:latin typeface="Adobe Caslon Pro"/>
              <a:cs typeface="Adobe Caslon Pro"/>
            </a:endParaRPr>
          </a:p>
          <a:p>
            <a:pPr marL="201613" indent="-201613">
              <a:spcAft>
                <a:spcPts val="600"/>
              </a:spcAft>
              <a:buFont typeface="Arial"/>
              <a:buChar char="•"/>
            </a:pPr>
            <a:r>
              <a:rPr lang="en-US" sz="1500" b="1" dirty="0" smtClean="0">
                <a:solidFill>
                  <a:schemeClr val="tx1">
                    <a:lumMod val="85000"/>
                    <a:lumOff val="15000"/>
                  </a:schemeClr>
                </a:solidFill>
                <a:latin typeface="Adobe Caslon Pro"/>
                <a:cs typeface="Adobe Caslon Pro"/>
              </a:rPr>
              <a:t>W</a:t>
            </a:r>
            <a:r>
              <a:rPr lang="is-IS" sz="1500" b="1" dirty="0" smtClean="0">
                <a:solidFill>
                  <a:schemeClr val="tx1">
                    <a:lumMod val="85000"/>
                    <a:lumOff val="15000"/>
                  </a:schemeClr>
                </a:solidFill>
                <a:latin typeface="Adobe Caslon Pro"/>
                <a:cs typeface="Adobe Caslon Pro"/>
              </a:rPr>
              <a:t>ebcasts</a:t>
            </a:r>
            <a:r>
              <a:rPr lang="is-IS" sz="1500" dirty="0" smtClean="0">
                <a:solidFill>
                  <a:schemeClr val="tx1">
                    <a:lumMod val="85000"/>
                    <a:lumOff val="15000"/>
                  </a:schemeClr>
                </a:solidFill>
                <a:latin typeface="Adobe Caslon Pro"/>
                <a:cs typeface="Adobe Caslon Pro"/>
              </a:rPr>
              <a:t>;</a:t>
            </a:r>
          </a:p>
          <a:p>
            <a:pPr marL="201613" indent="-201613">
              <a:spcAft>
                <a:spcPts val="600"/>
              </a:spcAft>
              <a:buFont typeface="Arial"/>
              <a:buChar char="•"/>
            </a:pPr>
            <a:r>
              <a:rPr lang="is-IS" sz="1500" b="1" dirty="0" smtClean="0">
                <a:solidFill>
                  <a:schemeClr val="tx1">
                    <a:lumMod val="85000"/>
                    <a:lumOff val="15000"/>
                  </a:schemeClr>
                </a:solidFill>
                <a:latin typeface="Adobe Caslon Pro"/>
                <a:cs typeface="Adobe Caslon Pro"/>
              </a:rPr>
              <a:t>UNFCCC</a:t>
            </a:r>
            <a:r>
              <a:rPr lang="is-IS" sz="1500" dirty="0" smtClean="0">
                <a:solidFill>
                  <a:schemeClr val="tx1">
                    <a:lumMod val="85000"/>
                    <a:lumOff val="15000"/>
                  </a:schemeClr>
                </a:solidFill>
                <a:latin typeface="Adobe Caslon Pro"/>
                <a:cs typeface="Adobe Caslon Pro"/>
              </a:rPr>
              <a:t> </a:t>
            </a:r>
            <a:r>
              <a:rPr lang="is-IS" sz="1500" b="1" dirty="0" smtClean="0">
                <a:solidFill>
                  <a:schemeClr val="tx1">
                    <a:lumMod val="85000"/>
                    <a:lumOff val="15000"/>
                  </a:schemeClr>
                </a:solidFill>
                <a:latin typeface="Adobe Caslon Pro"/>
                <a:cs typeface="Adobe Caslon Pro"/>
              </a:rPr>
              <a:t>documents</a:t>
            </a:r>
            <a:r>
              <a:rPr lang="is-IS" sz="1500" dirty="0" smtClean="0">
                <a:solidFill>
                  <a:schemeClr val="tx1">
                    <a:lumMod val="85000"/>
                    <a:lumOff val="15000"/>
                  </a:schemeClr>
                </a:solidFill>
                <a:latin typeface="Adobe Caslon Pro"/>
                <a:cs typeface="Adobe Caslon Pro"/>
              </a:rPr>
              <a:t> and </a:t>
            </a:r>
            <a:r>
              <a:rPr lang="is-IS" sz="1500" b="1" dirty="0" smtClean="0">
                <a:solidFill>
                  <a:schemeClr val="tx1">
                    <a:lumMod val="85000"/>
                    <a:lumOff val="15000"/>
                  </a:schemeClr>
                </a:solidFill>
                <a:latin typeface="Adobe Caslon Pro"/>
                <a:cs typeface="Adobe Caslon Pro"/>
              </a:rPr>
              <a:t>decisions</a:t>
            </a:r>
            <a:r>
              <a:rPr lang="is-IS" sz="1500" dirty="0" smtClean="0">
                <a:solidFill>
                  <a:schemeClr val="tx1">
                    <a:lumMod val="85000"/>
                    <a:lumOff val="15000"/>
                  </a:schemeClr>
                </a:solidFill>
                <a:latin typeface="Adobe Caslon Pro"/>
                <a:cs typeface="Adobe Caslon Pro"/>
              </a:rPr>
              <a:t>.</a:t>
            </a:r>
          </a:p>
        </p:txBody>
      </p:sp>
    </p:spTree>
    <p:extLst>
      <p:ext uri="{BB962C8B-B14F-4D97-AF65-F5344CB8AC3E}">
        <p14:creationId xmlns:p14="http://schemas.microsoft.com/office/powerpoint/2010/main" val="2251118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0475"/>
            <a:ext cx="7772400" cy="988601"/>
          </a:xfrm>
        </p:spPr>
        <p:txBody>
          <a:bodyPr>
            <a:normAutofit/>
          </a:bodyPr>
          <a:lstStyle/>
          <a:p>
            <a:r>
              <a:rPr lang="en-AU" sz="2900" b="1" dirty="0" smtClean="0">
                <a:latin typeface="Adobe Caslon Pro"/>
              </a:rPr>
              <a:t>UNFCCC Online</a:t>
            </a:r>
            <a:endParaRPr lang="en-AU" sz="2900" b="1" dirty="0">
              <a:latin typeface="Adobe Caslon Pro"/>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685800" y="1619847"/>
            <a:ext cx="7772400" cy="764931"/>
          </a:xfrm>
        </p:spPr>
        <p:txBody>
          <a:bodyPr>
            <a:normAutofit/>
          </a:bodyPr>
          <a:lstStyle/>
          <a:p>
            <a:pPr>
              <a:spcAft>
                <a:spcPts val="600"/>
              </a:spcAft>
            </a:pPr>
            <a:r>
              <a:rPr lang="is-IS" sz="1500" dirty="0" smtClean="0">
                <a:solidFill>
                  <a:schemeClr val="tx1">
                    <a:lumMod val="85000"/>
                    <a:lumOff val="15000"/>
                  </a:schemeClr>
                </a:solidFill>
                <a:latin typeface="Adobe Caslon Pro"/>
                <a:cs typeface="Adobe Caslon Pro"/>
              </a:rPr>
              <a:t>The </a:t>
            </a:r>
            <a:r>
              <a:rPr lang="is-IS" sz="1500" b="1" dirty="0" smtClean="0">
                <a:solidFill>
                  <a:srgbClr val="4BACC6"/>
                </a:solidFill>
                <a:latin typeface="Adobe Caslon Pro"/>
                <a:cs typeface="Adobe Caslon Pro"/>
              </a:rPr>
              <a:t>News Room </a:t>
            </a:r>
            <a:r>
              <a:rPr lang="is-IS" sz="1500" dirty="0" smtClean="0">
                <a:solidFill>
                  <a:schemeClr val="tx1">
                    <a:lumMod val="85000"/>
                    <a:lumOff val="15000"/>
                  </a:schemeClr>
                </a:solidFill>
                <a:latin typeface="Adobe Caslon Pro"/>
                <a:cs typeface="Adobe Caslon Pro"/>
              </a:rPr>
              <a:t>contains additional information about the Paris Agreement and COP23. </a:t>
            </a:r>
            <a:endParaRPr lang="en-US" sz="1500" dirty="0" smtClean="0">
              <a:solidFill>
                <a:schemeClr val="tx1">
                  <a:lumMod val="85000"/>
                  <a:lumOff val="15000"/>
                </a:schemeClr>
              </a:solidFill>
              <a:latin typeface="Adobe Caslon Pro"/>
              <a:cs typeface="Adobe Caslon Pro"/>
            </a:endParaRPr>
          </a:p>
        </p:txBody>
      </p:sp>
      <p:sp>
        <p:nvSpPr>
          <p:cNvPr id="7" name="TextBox 6"/>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pic>
        <p:nvPicPr>
          <p:cNvPr id="3" name="Picture 2" descr="Screen Shot 2017-08-28 at 11.20.1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790" y="2043474"/>
            <a:ext cx="7000551" cy="4153546"/>
          </a:xfrm>
          <a:prstGeom prst="rect">
            <a:avLst/>
          </a:prstGeom>
        </p:spPr>
      </p:pic>
    </p:spTree>
    <p:extLst>
      <p:ext uri="{BB962C8B-B14F-4D97-AF65-F5344CB8AC3E}">
        <p14:creationId xmlns:p14="http://schemas.microsoft.com/office/powerpoint/2010/main" val="4039710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7556"/>
            <a:ext cx="7772400" cy="1247945"/>
          </a:xfrm>
        </p:spPr>
        <p:txBody>
          <a:bodyPr>
            <a:normAutofit/>
          </a:bodyPr>
          <a:lstStyle/>
          <a:p>
            <a:r>
              <a:rPr lang="en-AU" sz="3200" b="1" dirty="0" smtClean="0">
                <a:latin typeface="Adobe Caslon Pro"/>
              </a:rPr>
              <a:t>Introduction to the </a:t>
            </a:r>
            <a:br>
              <a:rPr lang="en-AU" sz="3200" b="1" dirty="0" smtClean="0">
                <a:latin typeface="Adobe Caslon Pro"/>
              </a:rPr>
            </a:br>
            <a:r>
              <a:rPr lang="en-AU" sz="3200" b="1" dirty="0" smtClean="0">
                <a:latin typeface="Adobe Caslon Pro"/>
              </a:rPr>
              <a:t>UNFCCC</a:t>
            </a:r>
            <a:endParaRPr lang="en-AU" sz="3200" b="1" dirty="0">
              <a:latin typeface="Adobe Caslon Pro"/>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1094871" y="2175290"/>
            <a:ext cx="6963381" cy="3821932"/>
          </a:xfrm>
        </p:spPr>
        <p:txBody>
          <a:bodyPr>
            <a:normAutofit/>
          </a:bodyPr>
          <a:lstStyle/>
          <a:p>
            <a:pPr marL="342900" indent="-342900" algn="l">
              <a:spcAft>
                <a:spcPts val="600"/>
              </a:spcAft>
              <a:buFont typeface="Arial"/>
              <a:buChar char="•"/>
            </a:pPr>
            <a:r>
              <a:rPr lang="en-AU" sz="2200" dirty="0" smtClean="0">
                <a:solidFill>
                  <a:schemeClr val="tx1">
                    <a:lumMod val="85000"/>
                    <a:lumOff val="15000"/>
                  </a:schemeClr>
                </a:solidFill>
                <a:latin typeface="Adobe Caslon Pro"/>
                <a:cs typeface="Adobe Caslon Pro"/>
              </a:rPr>
              <a:t>The Framework Convention on Climate Change</a:t>
            </a:r>
          </a:p>
          <a:p>
            <a:pPr marL="342900" indent="-342900" algn="l">
              <a:spcAft>
                <a:spcPts val="600"/>
              </a:spcAft>
              <a:buFont typeface="Arial"/>
              <a:buChar char="•"/>
            </a:pPr>
            <a:r>
              <a:rPr lang="en-AU" sz="2200" dirty="0" smtClean="0">
                <a:solidFill>
                  <a:schemeClr val="tx1">
                    <a:lumMod val="85000"/>
                    <a:lumOff val="15000"/>
                  </a:schemeClr>
                </a:solidFill>
                <a:latin typeface="Adobe Caslon Pro"/>
                <a:cs typeface="Adobe Caslon Pro"/>
              </a:rPr>
              <a:t>Instruments under the UNFCCC</a:t>
            </a:r>
          </a:p>
          <a:p>
            <a:pPr marL="342900" indent="-342900" algn="l">
              <a:spcAft>
                <a:spcPts val="600"/>
              </a:spcAft>
              <a:buFont typeface="Arial"/>
              <a:buChar char="•"/>
            </a:pPr>
            <a:r>
              <a:rPr lang="en-AU" sz="2200" dirty="0" smtClean="0">
                <a:solidFill>
                  <a:schemeClr val="tx1">
                    <a:lumMod val="85000"/>
                    <a:lumOff val="15000"/>
                  </a:schemeClr>
                </a:solidFill>
                <a:latin typeface="Adobe Caslon Pro"/>
                <a:cs typeface="Adobe Caslon Pro"/>
              </a:rPr>
              <a:t>Technical Bodies of the UNFCCC</a:t>
            </a:r>
          </a:p>
          <a:p>
            <a:pPr marL="342900" indent="-342900" algn="l">
              <a:spcAft>
                <a:spcPts val="600"/>
              </a:spcAft>
              <a:buFont typeface="Arial"/>
              <a:buChar char="•"/>
            </a:pPr>
            <a:r>
              <a:rPr lang="en-AU" sz="2200" dirty="0" smtClean="0">
                <a:solidFill>
                  <a:schemeClr val="tx1">
                    <a:lumMod val="85000"/>
                    <a:lumOff val="15000"/>
                  </a:schemeClr>
                </a:solidFill>
                <a:latin typeface="Adobe Caslon Pro"/>
                <a:cs typeface="Adobe Caslon Pro"/>
              </a:rPr>
              <a:t>Vanuatu’s thematic priorities</a:t>
            </a:r>
            <a:endParaRPr lang="en-AU" sz="2200" dirty="0">
              <a:solidFill>
                <a:schemeClr val="tx1">
                  <a:lumMod val="85000"/>
                  <a:lumOff val="15000"/>
                </a:schemeClr>
              </a:solidFill>
              <a:latin typeface="Adobe Caslon Pro"/>
              <a:cs typeface="Adobe Caslon Pro"/>
            </a:endParaRPr>
          </a:p>
        </p:txBody>
      </p:sp>
      <p:sp>
        <p:nvSpPr>
          <p:cNvPr id="9" name="TextBox 8"/>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Tree>
    <p:extLst>
      <p:ext uri="{BB962C8B-B14F-4D97-AF65-F5344CB8AC3E}">
        <p14:creationId xmlns:p14="http://schemas.microsoft.com/office/powerpoint/2010/main" val="342755861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0475"/>
            <a:ext cx="7772400" cy="988601"/>
          </a:xfrm>
        </p:spPr>
        <p:txBody>
          <a:bodyPr>
            <a:normAutofit/>
          </a:bodyPr>
          <a:lstStyle/>
          <a:p>
            <a:r>
              <a:rPr lang="en-AU" sz="2900" b="1" dirty="0" smtClean="0">
                <a:latin typeface="Adobe Caslon Pro"/>
              </a:rPr>
              <a:t>UNFCCC Online</a:t>
            </a:r>
            <a:endParaRPr lang="en-AU" sz="2900" b="1" dirty="0">
              <a:latin typeface="Adobe Caslon Pro"/>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685800" y="1619847"/>
            <a:ext cx="7772400" cy="880047"/>
          </a:xfrm>
        </p:spPr>
        <p:txBody>
          <a:bodyPr>
            <a:normAutofit/>
          </a:bodyPr>
          <a:lstStyle/>
          <a:p>
            <a:pPr algn="l">
              <a:spcAft>
                <a:spcPts val="600"/>
              </a:spcAft>
            </a:pPr>
            <a:r>
              <a:rPr lang="is-IS" sz="1600" dirty="0" smtClean="0">
                <a:solidFill>
                  <a:schemeClr val="tx1">
                    <a:lumMod val="85000"/>
                    <a:lumOff val="15000"/>
                  </a:schemeClr>
                </a:solidFill>
                <a:latin typeface="Adobe Caslon Pro"/>
                <a:cs typeface="Adobe Caslon Pro"/>
              </a:rPr>
              <a:t>The </a:t>
            </a:r>
            <a:r>
              <a:rPr lang="is-IS" sz="1600" b="1" dirty="0" smtClean="0">
                <a:solidFill>
                  <a:srgbClr val="4BACC6"/>
                </a:solidFill>
                <a:latin typeface="Adobe Caslon Pro"/>
                <a:cs typeface="Adobe Caslon Pro"/>
              </a:rPr>
              <a:t>Submissions Portal </a:t>
            </a:r>
            <a:r>
              <a:rPr lang="is-IS" sz="1600" dirty="0" smtClean="0">
                <a:solidFill>
                  <a:schemeClr val="tx1">
                    <a:lumMod val="85000"/>
                    <a:lumOff val="15000"/>
                  </a:schemeClr>
                </a:solidFill>
                <a:latin typeface="Adobe Caslon Pro"/>
                <a:cs typeface="Adobe Caslon Pro"/>
              </a:rPr>
              <a:t>lists all calls for </a:t>
            </a:r>
            <a:r>
              <a:rPr lang="en-US" sz="1600" dirty="0" smtClean="0">
                <a:solidFill>
                  <a:schemeClr val="tx1">
                    <a:lumMod val="85000"/>
                    <a:lumOff val="15000"/>
                  </a:schemeClr>
                </a:solidFill>
                <a:latin typeface="Adobe Caslon Pro"/>
                <a:cs typeface="Adobe Caslon Pro"/>
                <a:hlinkClick r:id="rId5"/>
              </a:rPr>
              <a:t>submissions</a:t>
            </a:r>
            <a:r>
              <a:rPr lang="is-IS" sz="1600" dirty="0">
                <a:solidFill>
                  <a:schemeClr val="tx1">
                    <a:lumMod val="85000"/>
                    <a:lumOff val="15000"/>
                  </a:schemeClr>
                </a:solidFill>
                <a:latin typeface="Adobe Caslon Pro"/>
                <a:cs typeface="Adobe Caslon Pro"/>
              </a:rPr>
              <a:t> </a:t>
            </a:r>
            <a:r>
              <a:rPr lang="is-IS" sz="1600" dirty="0" smtClean="0">
                <a:solidFill>
                  <a:schemeClr val="tx1">
                    <a:lumMod val="85000"/>
                    <a:lumOff val="15000"/>
                  </a:schemeClr>
                </a:solidFill>
                <a:latin typeface="Adobe Caslon Pro"/>
                <a:cs typeface="Adobe Caslon Pro"/>
              </a:rPr>
              <a:t>under the UNFCCC. The Portal lists the submission topics and technical body that has requested the submission.</a:t>
            </a:r>
          </a:p>
          <a:p>
            <a:pPr algn="l">
              <a:spcAft>
                <a:spcPts val="600"/>
              </a:spcAft>
            </a:pPr>
            <a:endParaRPr lang="en-US" sz="1600" dirty="0" smtClean="0">
              <a:solidFill>
                <a:schemeClr val="tx1">
                  <a:lumMod val="85000"/>
                  <a:lumOff val="15000"/>
                </a:schemeClr>
              </a:solidFill>
              <a:latin typeface="Adobe Caslon Pro"/>
              <a:cs typeface="Adobe Caslon Pro"/>
            </a:endParaRPr>
          </a:p>
        </p:txBody>
      </p:sp>
      <p:sp>
        <p:nvSpPr>
          <p:cNvPr id="7" name="TextBox 6"/>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pic>
        <p:nvPicPr>
          <p:cNvPr id="10" name="Picture 9" descr="Screen Shot 2017-08-28 at 12.25.02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3579" y="2320917"/>
            <a:ext cx="5824621" cy="3922815"/>
          </a:xfrm>
          <a:prstGeom prst="rect">
            <a:avLst/>
          </a:prstGeom>
        </p:spPr>
      </p:pic>
      <p:sp>
        <p:nvSpPr>
          <p:cNvPr id="11" name="TextBox 10"/>
          <p:cNvSpPr txBox="1"/>
          <p:nvPr/>
        </p:nvSpPr>
        <p:spPr>
          <a:xfrm>
            <a:off x="685800" y="2262256"/>
            <a:ext cx="1947779" cy="3806170"/>
          </a:xfrm>
          <a:prstGeom prst="rect">
            <a:avLst/>
          </a:prstGeom>
          <a:noFill/>
        </p:spPr>
        <p:txBody>
          <a:bodyPr wrap="square" rtlCol="0">
            <a:spAutoFit/>
          </a:bodyPr>
          <a:lstStyle/>
          <a:p>
            <a:pPr>
              <a:spcBef>
                <a:spcPts val="380"/>
              </a:spcBef>
              <a:spcAft>
                <a:spcPts val="600"/>
              </a:spcAft>
            </a:pPr>
            <a:r>
              <a:rPr lang="en-AU" sz="1500" dirty="0" smtClean="0">
                <a:latin typeface="Adobe Caslon Pro"/>
                <a:cs typeface="Adobe Caslon Pro"/>
              </a:rPr>
              <a:t>Submissions are organised according to the Body that requested them and the negotiating session that they will be discussed at.</a:t>
            </a:r>
          </a:p>
          <a:p>
            <a:pPr>
              <a:spcBef>
                <a:spcPts val="380"/>
              </a:spcBef>
              <a:spcAft>
                <a:spcPts val="600"/>
              </a:spcAft>
            </a:pPr>
            <a:r>
              <a:rPr lang="en-AU" sz="1500" dirty="0" smtClean="0">
                <a:latin typeface="Adobe Caslon Pro"/>
                <a:cs typeface="Adobe Caslon Pro"/>
              </a:rPr>
              <a:t>Anyone can view submissions that have been uploaded.</a:t>
            </a:r>
          </a:p>
          <a:p>
            <a:pPr>
              <a:spcBef>
                <a:spcPts val="380"/>
              </a:spcBef>
              <a:spcAft>
                <a:spcPts val="600"/>
              </a:spcAft>
            </a:pPr>
            <a:r>
              <a:rPr lang="en-AU" sz="1500" dirty="0" smtClean="0">
                <a:latin typeface="Adobe Caslon Pro"/>
                <a:cs typeface="Adobe Caslon Pro"/>
              </a:rPr>
              <a:t>The NAB Sec has also developed a 2017 </a:t>
            </a:r>
            <a:r>
              <a:rPr lang="en-AU" sz="1500" b="1" dirty="0" smtClean="0">
                <a:solidFill>
                  <a:srgbClr val="4BACC6"/>
                </a:solidFill>
                <a:latin typeface="Adobe Caslon Pro"/>
                <a:cs typeface="Adobe Caslon Pro"/>
              </a:rPr>
              <a:t>Submissions Schedule</a:t>
            </a:r>
            <a:r>
              <a:rPr lang="en-AU" sz="1500" dirty="0" smtClean="0">
                <a:latin typeface="Adobe Caslon Pro"/>
                <a:cs typeface="Adobe Caslon Pro"/>
              </a:rPr>
              <a:t>, available on the </a:t>
            </a:r>
            <a:r>
              <a:rPr lang="en-AU" sz="1500" dirty="0" smtClean="0">
                <a:latin typeface="Adobe Caslon Pro"/>
                <a:cs typeface="Adobe Caslon Pro"/>
                <a:hlinkClick r:id="rId7"/>
              </a:rPr>
              <a:t>Google Drive</a:t>
            </a:r>
            <a:r>
              <a:rPr lang="en-AU" sz="1500" dirty="0" smtClean="0">
                <a:latin typeface="Adobe Caslon Pro"/>
                <a:cs typeface="Adobe Caslon Pro"/>
              </a:rPr>
              <a:t>.</a:t>
            </a:r>
          </a:p>
        </p:txBody>
      </p:sp>
    </p:spTree>
    <p:extLst>
      <p:ext uri="{BB962C8B-B14F-4D97-AF65-F5344CB8AC3E}">
        <p14:creationId xmlns:p14="http://schemas.microsoft.com/office/powerpoint/2010/main" val="4292911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0475"/>
            <a:ext cx="7772400" cy="988601"/>
          </a:xfrm>
        </p:spPr>
        <p:txBody>
          <a:bodyPr>
            <a:normAutofit/>
          </a:bodyPr>
          <a:lstStyle/>
          <a:p>
            <a:r>
              <a:rPr lang="en-AU" sz="2800" b="1" dirty="0" smtClean="0">
                <a:latin typeface="Adobe Caslon Pro"/>
              </a:rPr>
              <a:t>Vanuatu UNFCCC </a:t>
            </a:r>
            <a:br>
              <a:rPr lang="en-AU" sz="2800" b="1" dirty="0" smtClean="0">
                <a:latin typeface="Adobe Caslon Pro"/>
              </a:rPr>
            </a:br>
            <a:r>
              <a:rPr lang="en-AU" sz="2800" b="1" dirty="0" smtClean="0">
                <a:latin typeface="Adobe Caslon Pro"/>
              </a:rPr>
              <a:t>Google Drive</a:t>
            </a:r>
            <a:endParaRPr lang="en-AU" sz="2800" b="1" dirty="0">
              <a:latin typeface="Adobe Caslon Pro"/>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685800" y="1716489"/>
            <a:ext cx="7890648" cy="685709"/>
          </a:xfrm>
        </p:spPr>
        <p:txBody>
          <a:bodyPr>
            <a:normAutofit/>
          </a:bodyPr>
          <a:lstStyle/>
          <a:p>
            <a:pPr algn="l">
              <a:spcAft>
                <a:spcPts val="600"/>
              </a:spcAft>
            </a:pPr>
            <a:r>
              <a:rPr lang="en-US" sz="1500" dirty="0" smtClean="0">
                <a:solidFill>
                  <a:schemeClr val="tx1">
                    <a:lumMod val="85000"/>
                    <a:lumOff val="15000"/>
                  </a:schemeClr>
                </a:solidFill>
                <a:latin typeface="Adobe Caslon Pro"/>
                <a:cs typeface="Adobe Caslon Pro"/>
              </a:rPr>
              <a:t>The UNFCCC Taskforce manages </a:t>
            </a:r>
            <a:r>
              <a:rPr lang="en-US" sz="1500" b="1" dirty="0" smtClean="0">
                <a:solidFill>
                  <a:srgbClr val="4BACC6"/>
                </a:solidFill>
                <a:latin typeface="Adobe Caslon Pro"/>
                <a:cs typeface="Adobe Caslon Pro"/>
              </a:rPr>
              <a:t>a shared Google Drive</a:t>
            </a:r>
            <a:r>
              <a:rPr lang="en-US" sz="1500" dirty="0" smtClean="0">
                <a:solidFill>
                  <a:schemeClr val="tx1">
                    <a:lumMod val="85000"/>
                    <a:lumOff val="15000"/>
                  </a:schemeClr>
                </a:solidFill>
                <a:latin typeface="Adobe Caslon Pro"/>
                <a:cs typeface="Adobe Caslon Pro"/>
              </a:rPr>
              <a:t> that holds all documents that are relevant to Vanuatu’s engagement with the UNFCCC. This Drive is owned by </a:t>
            </a:r>
            <a:r>
              <a:rPr lang="en-US" sz="1500" dirty="0" smtClean="0">
                <a:solidFill>
                  <a:schemeClr val="tx1">
                    <a:lumMod val="85000"/>
                    <a:lumOff val="15000"/>
                  </a:schemeClr>
                </a:solidFill>
                <a:latin typeface="Adobe Caslon Pro"/>
                <a:cs typeface="Adobe Caslon Pro"/>
                <a:hlinkClick r:id="rId5"/>
              </a:rPr>
              <a:t>vanuatuunfccc@gmail.com</a:t>
            </a:r>
            <a:r>
              <a:rPr lang="en-US" sz="1500" dirty="0" smtClean="0">
                <a:solidFill>
                  <a:schemeClr val="tx1">
                    <a:lumMod val="85000"/>
                    <a:lumOff val="15000"/>
                  </a:schemeClr>
                </a:solidFill>
                <a:latin typeface="Adobe Caslon Pro"/>
                <a:cs typeface="Adobe Caslon Pro"/>
              </a:rPr>
              <a:t>. </a:t>
            </a:r>
          </a:p>
        </p:txBody>
      </p:sp>
      <p:sp>
        <p:nvSpPr>
          <p:cNvPr id="7" name="TextBox 6"/>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
        <p:nvSpPr>
          <p:cNvPr id="11" name="TextBox 10"/>
          <p:cNvSpPr txBox="1"/>
          <p:nvPr/>
        </p:nvSpPr>
        <p:spPr>
          <a:xfrm>
            <a:off x="685800" y="2386704"/>
            <a:ext cx="2116588" cy="3690754"/>
          </a:xfrm>
          <a:prstGeom prst="rect">
            <a:avLst/>
          </a:prstGeom>
          <a:noFill/>
        </p:spPr>
        <p:txBody>
          <a:bodyPr wrap="square" rtlCol="0">
            <a:spAutoFit/>
          </a:bodyPr>
          <a:lstStyle/>
          <a:p>
            <a:pPr marL="285750" indent="-285750">
              <a:spcBef>
                <a:spcPts val="380"/>
              </a:spcBef>
              <a:spcAft>
                <a:spcPts val="600"/>
              </a:spcAft>
              <a:buFont typeface="Arial"/>
              <a:buChar char="•"/>
            </a:pPr>
            <a:r>
              <a:rPr lang="en-AU" sz="1450" dirty="0" smtClean="0">
                <a:latin typeface="Adobe Caslon Pro"/>
                <a:cs typeface="Adobe Caslon Pro"/>
              </a:rPr>
              <a:t>Information in the </a:t>
            </a:r>
            <a:r>
              <a:rPr lang="en-AU" sz="1450" dirty="0">
                <a:latin typeface="Adobe Caslon Pro"/>
                <a:cs typeface="Adobe Caslon Pro"/>
              </a:rPr>
              <a:t>D</a:t>
            </a:r>
            <a:r>
              <a:rPr lang="en-AU" sz="1450" dirty="0" smtClean="0">
                <a:latin typeface="Adobe Caslon Pro"/>
                <a:cs typeface="Adobe Caslon Pro"/>
              </a:rPr>
              <a:t>rive is </a:t>
            </a:r>
            <a:r>
              <a:rPr lang="en-AU" sz="1450" b="1" dirty="0" smtClean="0">
                <a:latin typeface="Adobe Caslon Pro"/>
                <a:cs typeface="Adobe Caslon Pro"/>
              </a:rPr>
              <a:t>strictly confidential</a:t>
            </a:r>
            <a:r>
              <a:rPr lang="en-AU" sz="1450" dirty="0" smtClean="0">
                <a:latin typeface="Adobe Caslon Pro"/>
                <a:cs typeface="Adobe Caslon Pro"/>
              </a:rPr>
              <a:t>, and is to be viewed by official COP Delegates onl</a:t>
            </a:r>
            <a:r>
              <a:rPr lang="en-AU" sz="1450" dirty="0">
                <a:latin typeface="Adobe Caslon Pro"/>
                <a:cs typeface="Adobe Caslon Pro"/>
              </a:rPr>
              <a:t>y</a:t>
            </a:r>
            <a:endParaRPr lang="en-AU" sz="1450" dirty="0" smtClean="0">
              <a:latin typeface="Adobe Caslon Pro"/>
              <a:cs typeface="Adobe Caslon Pro"/>
            </a:endParaRPr>
          </a:p>
          <a:p>
            <a:pPr marL="285750" indent="-285750">
              <a:spcBef>
                <a:spcPts val="380"/>
              </a:spcBef>
              <a:spcAft>
                <a:spcPts val="600"/>
              </a:spcAft>
              <a:buFont typeface="Arial"/>
              <a:buChar char="•"/>
            </a:pPr>
            <a:r>
              <a:rPr lang="en-AU" sz="1450" dirty="0" smtClean="0">
                <a:latin typeface="Adobe Caslon Pro"/>
                <a:cs typeface="Adobe Caslon Pro"/>
              </a:rPr>
              <a:t>There are folders dedicated to COP22, COP23</a:t>
            </a:r>
            <a:r>
              <a:rPr lang="en-US" sz="1450" dirty="0">
                <a:latin typeface="Adobe Caslon Pro"/>
                <a:cs typeface="Adobe Caslon Pro"/>
              </a:rPr>
              <a:t> </a:t>
            </a:r>
            <a:r>
              <a:rPr lang="en-US" sz="1450" dirty="0" smtClean="0">
                <a:latin typeface="Adobe Caslon Pro"/>
                <a:cs typeface="Adobe Caslon Pro"/>
              </a:rPr>
              <a:t>and Vanuatu’s past country positions and submissions.</a:t>
            </a:r>
          </a:p>
          <a:p>
            <a:pPr marL="285750" indent="-285750">
              <a:spcBef>
                <a:spcPts val="380"/>
              </a:spcBef>
              <a:spcAft>
                <a:spcPts val="600"/>
              </a:spcAft>
              <a:buFont typeface="Arial"/>
              <a:buChar char="•"/>
            </a:pPr>
            <a:r>
              <a:rPr lang="en-AU" sz="1450" dirty="0" smtClean="0">
                <a:latin typeface="Adobe Caslon Pro"/>
                <a:cs typeface="Adobe Caslon Pro"/>
              </a:rPr>
              <a:t>If you have difficulty accessing the Drive, please contact </a:t>
            </a:r>
            <a:r>
              <a:rPr lang="en-AU" sz="1450" dirty="0" smtClean="0">
                <a:latin typeface="Adobe Caslon Pro"/>
                <a:cs typeface="Adobe Caslon Pro"/>
                <a:hlinkClick r:id="rId6"/>
              </a:rPr>
              <a:t>nab@meteo.gov.vu</a:t>
            </a:r>
            <a:r>
              <a:rPr lang="en-AU" sz="1450" dirty="0" smtClean="0">
                <a:latin typeface="Adobe Caslon Pro"/>
                <a:cs typeface="Adobe Caslon Pro"/>
              </a:rPr>
              <a:t>  </a:t>
            </a:r>
          </a:p>
        </p:txBody>
      </p:sp>
      <p:pic>
        <p:nvPicPr>
          <p:cNvPr id="12" name="Picture 11" descr="Screen Shot 2017-08-30 at 12.21.57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6632" y="2458476"/>
            <a:ext cx="5649816" cy="3615684"/>
          </a:xfrm>
          <a:prstGeom prst="rect">
            <a:avLst/>
          </a:prstGeom>
        </p:spPr>
      </p:pic>
    </p:spTree>
    <p:extLst>
      <p:ext uri="{BB962C8B-B14F-4D97-AF65-F5344CB8AC3E}">
        <p14:creationId xmlns:p14="http://schemas.microsoft.com/office/powerpoint/2010/main" val="162407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0475"/>
            <a:ext cx="7772400" cy="988601"/>
          </a:xfrm>
        </p:spPr>
        <p:txBody>
          <a:bodyPr>
            <a:normAutofit/>
          </a:bodyPr>
          <a:lstStyle/>
          <a:p>
            <a:r>
              <a:rPr lang="en-AU" sz="2800" b="1" dirty="0" smtClean="0">
                <a:latin typeface="Adobe Caslon Pro"/>
              </a:rPr>
              <a:t>Vanuatu UNFCCC </a:t>
            </a:r>
            <a:br>
              <a:rPr lang="en-AU" sz="2800" b="1" dirty="0" smtClean="0">
                <a:latin typeface="Adobe Caslon Pro"/>
              </a:rPr>
            </a:br>
            <a:r>
              <a:rPr lang="en-AU" sz="2800" b="1" dirty="0" smtClean="0">
                <a:latin typeface="Adobe Caslon Pro"/>
              </a:rPr>
              <a:t>Google Drive</a:t>
            </a:r>
            <a:endParaRPr lang="en-AU" sz="2800" b="1" dirty="0">
              <a:latin typeface="Adobe Caslon Pro"/>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685800" y="1716489"/>
            <a:ext cx="7890648" cy="880047"/>
          </a:xfrm>
        </p:spPr>
        <p:txBody>
          <a:bodyPr>
            <a:normAutofit/>
          </a:bodyPr>
          <a:lstStyle/>
          <a:p>
            <a:pPr algn="l">
              <a:spcAft>
                <a:spcPts val="600"/>
              </a:spcAft>
            </a:pPr>
            <a:r>
              <a:rPr lang="en-US" sz="1500" dirty="0" smtClean="0">
                <a:solidFill>
                  <a:schemeClr val="tx1">
                    <a:lumMod val="85000"/>
                    <a:lumOff val="15000"/>
                  </a:schemeClr>
                </a:solidFill>
                <a:latin typeface="Adobe Caslon Pro"/>
                <a:cs typeface="Adobe Caslon Pro"/>
              </a:rPr>
              <a:t>The </a:t>
            </a:r>
            <a:r>
              <a:rPr lang="en-US" sz="1500" b="1" dirty="0" smtClean="0">
                <a:solidFill>
                  <a:schemeClr val="accent5"/>
                </a:solidFill>
                <a:latin typeface="Adobe Caslon Pro"/>
                <a:cs typeface="Adobe Caslon Pro"/>
              </a:rPr>
              <a:t>COP23 Folder </a:t>
            </a:r>
            <a:r>
              <a:rPr lang="en-US" sz="1500" dirty="0" smtClean="0">
                <a:solidFill>
                  <a:schemeClr val="tx1">
                    <a:lumMod val="85000"/>
                    <a:lumOff val="15000"/>
                  </a:schemeClr>
                </a:solidFill>
                <a:latin typeface="Adobe Caslon Pro"/>
                <a:cs typeface="Adobe Caslon Pro"/>
              </a:rPr>
              <a:t>has </a:t>
            </a:r>
            <a:r>
              <a:rPr lang="is-IS" sz="1500" dirty="0" smtClean="0">
                <a:solidFill>
                  <a:schemeClr val="tx1">
                    <a:lumMod val="85000"/>
                    <a:lumOff val="15000"/>
                  </a:schemeClr>
                </a:solidFill>
                <a:latin typeface="Adobe Caslon Pro"/>
                <a:cs typeface="Adobe Caslon Pro"/>
              </a:rPr>
              <a:t>a collection of resources that will be useful to delegates. This includes:</a:t>
            </a:r>
          </a:p>
          <a:p>
            <a:pPr algn="l">
              <a:spcAft>
                <a:spcPts val="600"/>
              </a:spcAft>
            </a:pPr>
            <a:endParaRPr lang="en-US" sz="1500" dirty="0" smtClean="0">
              <a:solidFill>
                <a:schemeClr val="tx1">
                  <a:lumMod val="85000"/>
                  <a:lumOff val="15000"/>
                </a:schemeClr>
              </a:solidFill>
              <a:latin typeface="Adobe Caslon Pro"/>
              <a:cs typeface="Adobe Caslon Pro"/>
            </a:endParaRPr>
          </a:p>
        </p:txBody>
      </p:sp>
      <p:sp>
        <p:nvSpPr>
          <p:cNvPr id="7" name="TextBox 6"/>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
        <p:nvSpPr>
          <p:cNvPr id="11" name="TextBox 10"/>
          <p:cNvSpPr txBox="1"/>
          <p:nvPr/>
        </p:nvSpPr>
        <p:spPr>
          <a:xfrm>
            <a:off x="685800" y="2056787"/>
            <a:ext cx="2033759" cy="4131900"/>
          </a:xfrm>
          <a:prstGeom prst="rect">
            <a:avLst/>
          </a:prstGeom>
          <a:noFill/>
        </p:spPr>
        <p:txBody>
          <a:bodyPr wrap="square" rtlCol="0">
            <a:spAutoFit/>
          </a:bodyPr>
          <a:lstStyle/>
          <a:p>
            <a:pPr marL="285750" indent="-285750">
              <a:spcBef>
                <a:spcPts val="380"/>
              </a:spcBef>
              <a:spcAft>
                <a:spcPts val="600"/>
              </a:spcAft>
              <a:buFont typeface="Arial"/>
              <a:buChar char="•"/>
            </a:pPr>
            <a:r>
              <a:rPr lang="en-AU" sz="1400" dirty="0" smtClean="0">
                <a:latin typeface="Adobe Caslon Pro"/>
                <a:cs typeface="Adobe Caslon Pro"/>
              </a:rPr>
              <a:t>Official UNFCCC decisions and agreements (incl. the Convention and Paris Agreement);</a:t>
            </a:r>
          </a:p>
          <a:p>
            <a:pPr marL="285750" indent="-285750">
              <a:spcBef>
                <a:spcPts val="380"/>
              </a:spcBef>
              <a:spcAft>
                <a:spcPts val="600"/>
              </a:spcAft>
              <a:buFont typeface="Arial"/>
              <a:buChar char="•"/>
            </a:pPr>
            <a:r>
              <a:rPr lang="en-AU" sz="1400" dirty="0" smtClean="0">
                <a:latin typeface="Adobe Caslon Pro"/>
                <a:cs typeface="Adobe Caslon Pro"/>
              </a:rPr>
              <a:t>Training resources and other readings for COP23 delegates;</a:t>
            </a:r>
          </a:p>
          <a:p>
            <a:pPr marL="285750" indent="-285750">
              <a:spcBef>
                <a:spcPts val="380"/>
              </a:spcBef>
              <a:spcAft>
                <a:spcPts val="600"/>
              </a:spcAft>
              <a:buFont typeface="Arial"/>
              <a:buChar char="•"/>
            </a:pPr>
            <a:r>
              <a:rPr lang="en-AU" sz="1400" dirty="0" smtClean="0">
                <a:latin typeface="Adobe Caslon Pro"/>
                <a:cs typeface="Adobe Caslon Pro"/>
              </a:rPr>
              <a:t>Information about the </a:t>
            </a:r>
            <a:r>
              <a:rPr lang="en-AU" sz="1400" dirty="0">
                <a:latin typeface="Adobe Caslon Pro"/>
                <a:cs typeface="Adobe Caslon Pro"/>
              </a:rPr>
              <a:t>i</a:t>
            </a:r>
            <a:r>
              <a:rPr lang="en-AU" sz="1400" dirty="0" smtClean="0">
                <a:latin typeface="Adobe Caslon Pro"/>
                <a:cs typeface="Adobe Caslon Pro"/>
              </a:rPr>
              <a:t>ntersessional negotiations that took place in May;</a:t>
            </a:r>
          </a:p>
          <a:p>
            <a:pPr marL="285750" indent="-285750">
              <a:spcBef>
                <a:spcPts val="380"/>
              </a:spcBef>
              <a:spcAft>
                <a:spcPts val="600"/>
              </a:spcAft>
              <a:buFont typeface="Arial"/>
              <a:buChar char="•"/>
            </a:pPr>
            <a:r>
              <a:rPr lang="en-AU" sz="1400" dirty="0" smtClean="0">
                <a:latin typeface="Adobe Caslon Pro"/>
                <a:cs typeface="Adobe Caslon Pro"/>
              </a:rPr>
              <a:t>Folders for the Thematic Work Groups to work on country positions and submissions.</a:t>
            </a:r>
          </a:p>
        </p:txBody>
      </p:sp>
      <p:pic>
        <p:nvPicPr>
          <p:cNvPr id="9" name="Picture 8" descr="Screen Shot 2017-08-30 at 12.38.1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0559" y="2157375"/>
            <a:ext cx="5825889" cy="3792897"/>
          </a:xfrm>
          <a:prstGeom prst="rect">
            <a:avLst/>
          </a:prstGeom>
        </p:spPr>
      </p:pic>
    </p:spTree>
    <p:extLst>
      <p:ext uri="{BB962C8B-B14F-4D97-AF65-F5344CB8AC3E}">
        <p14:creationId xmlns:p14="http://schemas.microsoft.com/office/powerpoint/2010/main" val="3736937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0475"/>
            <a:ext cx="7772400" cy="988601"/>
          </a:xfrm>
        </p:spPr>
        <p:txBody>
          <a:bodyPr>
            <a:normAutofit/>
          </a:bodyPr>
          <a:lstStyle/>
          <a:p>
            <a:r>
              <a:rPr lang="en-AU" sz="2800" b="1" dirty="0" smtClean="0">
                <a:latin typeface="Adobe Caslon Pro"/>
              </a:rPr>
              <a:t>Vanuatu UNFCCC </a:t>
            </a:r>
            <a:br>
              <a:rPr lang="en-AU" sz="2800" b="1" dirty="0" smtClean="0">
                <a:latin typeface="Adobe Caslon Pro"/>
              </a:rPr>
            </a:br>
            <a:r>
              <a:rPr lang="en-AU" sz="2800" b="1" dirty="0" smtClean="0">
                <a:latin typeface="Adobe Caslon Pro"/>
              </a:rPr>
              <a:t>Google Drive</a:t>
            </a:r>
            <a:endParaRPr lang="en-AU" sz="2800" b="1" dirty="0">
              <a:latin typeface="Adobe Caslon Pro"/>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685800" y="1753888"/>
            <a:ext cx="7890648" cy="3087908"/>
          </a:xfrm>
        </p:spPr>
        <p:txBody>
          <a:bodyPr>
            <a:noAutofit/>
          </a:bodyPr>
          <a:lstStyle/>
          <a:p>
            <a:pPr>
              <a:spcAft>
                <a:spcPts val="600"/>
              </a:spcAft>
            </a:pPr>
            <a:r>
              <a:rPr lang="en-US" sz="1600" b="1" dirty="0" smtClean="0">
                <a:solidFill>
                  <a:schemeClr val="tx1">
                    <a:lumMod val="85000"/>
                    <a:lumOff val="15000"/>
                  </a:schemeClr>
                </a:solidFill>
                <a:latin typeface="Adobe Caslon Pro"/>
                <a:cs typeface="Adobe Caslon Pro"/>
              </a:rPr>
              <a:t>Please Note</a:t>
            </a:r>
          </a:p>
          <a:p>
            <a:pPr>
              <a:spcAft>
                <a:spcPts val="1200"/>
              </a:spcAft>
            </a:pPr>
            <a:r>
              <a:rPr lang="en-US" sz="1600" dirty="0">
                <a:solidFill>
                  <a:schemeClr val="tx1">
                    <a:lumMod val="85000"/>
                    <a:lumOff val="15000"/>
                  </a:schemeClr>
                </a:solidFill>
                <a:latin typeface="Adobe Caslon Pro"/>
                <a:cs typeface="Adobe Caslon Pro"/>
              </a:rPr>
              <a:t>All COP Delegates were sent a link to access the </a:t>
            </a:r>
            <a:r>
              <a:rPr lang="en-US" sz="1600" dirty="0" smtClean="0">
                <a:solidFill>
                  <a:schemeClr val="tx1">
                    <a:lumMod val="85000"/>
                    <a:lumOff val="15000"/>
                  </a:schemeClr>
                </a:solidFill>
                <a:latin typeface="Adobe Caslon Pro"/>
                <a:cs typeface="Adobe Caslon Pro"/>
              </a:rPr>
              <a:t>Google Drive </a:t>
            </a:r>
            <a:r>
              <a:rPr lang="en-US" sz="1600" dirty="0">
                <a:solidFill>
                  <a:schemeClr val="tx1">
                    <a:lumMod val="85000"/>
                    <a:lumOff val="15000"/>
                  </a:schemeClr>
                </a:solidFill>
                <a:latin typeface="Adobe Caslon Pro"/>
                <a:cs typeface="Adobe Caslon Pro"/>
              </a:rPr>
              <a:t>after the Induction </a:t>
            </a:r>
            <a:r>
              <a:rPr lang="en-US" sz="1600" dirty="0" smtClean="0">
                <a:solidFill>
                  <a:schemeClr val="tx1">
                    <a:lumMod val="85000"/>
                    <a:lumOff val="15000"/>
                  </a:schemeClr>
                </a:solidFill>
                <a:latin typeface="Adobe Caslon Pro"/>
                <a:cs typeface="Adobe Caslon Pro"/>
              </a:rPr>
              <a:t>training. While you do not need a Gmail account to access the documents on the Vanuatu UNFCCC Google Drive</a:t>
            </a:r>
            <a:r>
              <a:rPr lang="is-IS" sz="1600" dirty="0" smtClean="0">
                <a:solidFill>
                  <a:schemeClr val="tx1">
                    <a:lumMod val="85000"/>
                    <a:lumOff val="15000"/>
                  </a:schemeClr>
                </a:solidFill>
                <a:latin typeface="Adobe Caslon Pro"/>
                <a:cs typeface="Adobe Caslon Pro"/>
              </a:rPr>
              <a:t>…</a:t>
            </a:r>
            <a:endParaRPr lang="en-US" sz="1600" dirty="0" smtClean="0">
              <a:solidFill>
                <a:schemeClr val="tx1">
                  <a:lumMod val="85000"/>
                  <a:lumOff val="15000"/>
                </a:schemeClr>
              </a:solidFill>
              <a:latin typeface="Adobe Caslon Pro"/>
              <a:cs typeface="Adobe Caslon Pro"/>
            </a:endParaRPr>
          </a:p>
          <a:p>
            <a:pPr>
              <a:spcAft>
                <a:spcPts val="1200"/>
              </a:spcAft>
            </a:pPr>
            <a:r>
              <a:rPr lang="en-US" sz="1600" b="1" dirty="0" smtClean="0">
                <a:solidFill>
                  <a:srgbClr val="4BACC6"/>
                </a:solidFill>
                <a:latin typeface="Adobe Caslon Pro"/>
                <a:cs typeface="Adobe Caslon Pro"/>
              </a:rPr>
              <a:t>it is highly recommended that you use a dedicate Gmail account for all your COP work.</a:t>
            </a:r>
            <a:r>
              <a:rPr lang="en-US" sz="1600" dirty="0" smtClean="0">
                <a:solidFill>
                  <a:schemeClr val="tx1">
                    <a:lumMod val="85000"/>
                    <a:lumOff val="15000"/>
                  </a:schemeClr>
                </a:solidFill>
                <a:latin typeface="Adobe Caslon Pro"/>
                <a:cs typeface="Adobe Caslon Pro"/>
              </a:rPr>
              <a:t> </a:t>
            </a:r>
          </a:p>
          <a:p>
            <a:pPr>
              <a:spcAft>
                <a:spcPts val="1200"/>
              </a:spcAft>
            </a:pPr>
            <a:r>
              <a:rPr lang="en-US" sz="1600" dirty="0" smtClean="0">
                <a:solidFill>
                  <a:schemeClr val="tx1">
                    <a:lumMod val="85000"/>
                    <a:lumOff val="15000"/>
                  </a:schemeClr>
                </a:solidFill>
                <a:latin typeface="Adobe Caslon Pro"/>
                <a:cs typeface="Adobe Caslon Pro"/>
              </a:rPr>
              <a:t>You will receive a high number of emails from Vanuatu’s negotiation groups, interest and news groups, and your delegation, especially during the negotiations. It is </a:t>
            </a:r>
            <a:r>
              <a:rPr lang="en-US" sz="1600" b="1" dirty="0" smtClean="0">
                <a:solidFill>
                  <a:schemeClr val="tx1">
                    <a:lumMod val="85000"/>
                    <a:lumOff val="15000"/>
                  </a:schemeClr>
                </a:solidFill>
                <a:latin typeface="Adobe Caslon Pro"/>
                <a:cs typeface="Adobe Caslon Pro"/>
              </a:rPr>
              <a:t>especially important that you do not miss any emails from the Delegation</a:t>
            </a:r>
            <a:r>
              <a:rPr lang="en-US" sz="1600" dirty="0" smtClean="0">
                <a:solidFill>
                  <a:schemeClr val="tx1">
                    <a:lumMod val="85000"/>
                    <a:lumOff val="15000"/>
                  </a:schemeClr>
                </a:solidFill>
                <a:latin typeface="Adobe Caslon Pro"/>
                <a:cs typeface="Adobe Caslon Pro"/>
              </a:rPr>
              <a:t>, which is likely to happen if you use your normal work email. </a:t>
            </a:r>
          </a:p>
          <a:p>
            <a:pPr>
              <a:spcAft>
                <a:spcPts val="600"/>
              </a:spcAft>
            </a:pPr>
            <a:r>
              <a:rPr lang="en-US" sz="1600" dirty="0" smtClean="0">
                <a:solidFill>
                  <a:schemeClr val="tx1">
                    <a:lumMod val="85000"/>
                    <a:lumOff val="15000"/>
                  </a:schemeClr>
                </a:solidFill>
                <a:latin typeface="Adobe Caslon Pro"/>
                <a:cs typeface="Adobe Caslon Pro"/>
              </a:rPr>
              <a:t>If you would like help to set up a dedicated COP email, please contact </a:t>
            </a:r>
            <a:r>
              <a:rPr lang="en-US" sz="1600" dirty="0" smtClean="0">
                <a:solidFill>
                  <a:schemeClr val="tx1">
                    <a:lumMod val="85000"/>
                    <a:lumOff val="15000"/>
                  </a:schemeClr>
                </a:solidFill>
                <a:latin typeface="Adobe Caslon Pro"/>
                <a:cs typeface="Adobe Caslon Pro"/>
                <a:hlinkClick r:id="rId5"/>
              </a:rPr>
              <a:t>nab@meteo.gov.vu</a:t>
            </a:r>
            <a:r>
              <a:rPr lang="en-US" sz="1600" dirty="0" smtClean="0">
                <a:solidFill>
                  <a:schemeClr val="tx1">
                    <a:lumMod val="85000"/>
                    <a:lumOff val="15000"/>
                  </a:schemeClr>
                </a:solidFill>
                <a:latin typeface="Adobe Caslon Pro"/>
                <a:cs typeface="Adobe Caslon Pro"/>
              </a:rPr>
              <a:t>. </a:t>
            </a:r>
          </a:p>
        </p:txBody>
      </p:sp>
      <p:sp>
        <p:nvSpPr>
          <p:cNvPr id="7" name="TextBox 6"/>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Tree>
    <p:extLst>
      <p:ext uri="{BB962C8B-B14F-4D97-AF65-F5344CB8AC3E}">
        <p14:creationId xmlns:p14="http://schemas.microsoft.com/office/powerpoint/2010/main" val="4244142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29169"/>
            <a:ext cx="7772400" cy="988601"/>
          </a:xfrm>
        </p:spPr>
        <p:txBody>
          <a:bodyPr>
            <a:normAutofit/>
          </a:bodyPr>
          <a:lstStyle/>
          <a:p>
            <a:r>
              <a:rPr lang="en-AU" sz="3200" b="1" dirty="0" smtClean="0">
                <a:latin typeface="Adobe Caslon Pro"/>
              </a:rPr>
              <a:t>Questions?</a:t>
            </a:r>
            <a:endParaRPr lang="en-AU" sz="3200" b="1" dirty="0">
              <a:latin typeface="Adobe Caslon Pro"/>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7" name="TextBox 6"/>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Tree>
    <p:extLst>
      <p:ext uri="{BB962C8B-B14F-4D97-AF65-F5344CB8AC3E}">
        <p14:creationId xmlns:p14="http://schemas.microsoft.com/office/powerpoint/2010/main" val="1979983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0475"/>
            <a:ext cx="7772400" cy="988601"/>
          </a:xfrm>
        </p:spPr>
        <p:txBody>
          <a:bodyPr>
            <a:normAutofit/>
          </a:bodyPr>
          <a:lstStyle/>
          <a:p>
            <a:r>
              <a:rPr lang="en-AU" sz="2800" b="1" dirty="0" smtClean="0">
                <a:latin typeface="Adobe Caslon Pro"/>
              </a:rPr>
              <a:t>Vanuatu COP23 </a:t>
            </a:r>
            <a:br>
              <a:rPr lang="en-AU" sz="2800" b="1" dirty="0" smtClean="0">
                <a:latin typeface="Adobe Caslon Pro"/>
              </a:rPr>
            </a:br>
            <a:r>
              <a:rPr lang="en-AU" sz="2800" b="1" dirty="0" smtClean="0">
                <a:latin typeface="Adobe Caslon Pro"/>
              </a:rPr>
              <a:t>Thematic Work Groups</a:t>
            </a:r>
            <a:endParaRPr lang="en-AU" sz="2800" b="1" dirty="0">
              <a:latin typeface="Adobe Caslon Pro"/>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685800" y="1767693"/>
            <a:ext cx="7772400" cy="4265413"/>
          </a:xfrm>
        </p:spPr>
        <p:txBody>
          <a:bodyPr>
            <a:noAutofit/>
          </a:bodyPr>
          <a:lstStyle/>
          <a:p>
            <a:pPr>
              <a:spcAft>
                <a:spcPts val="600"/>
              </a:spcAft>
            </a:pPr>
            <a:r>
              <a:rPr lang="en-US" sz="1600" b="1" dirty="0" smtClean="0">
                <a:solidFill>
                  <a:schemeClr val="tx1">
                    <a:lumMod val="85000"/>
                    <a:lumOff val="15000"/>
                  </a:schemeClr>
                </a:solidFill>
                <a:latin typeface="Adobe Caslon Pro"/>
                <a:cs typeface="Adobe Caslon Pro"/>
              </a:rPr>
              <a:t>Please Note</a:t>
            </a:r>
          </a:p>
          <a:p>
            <a:pPr algn="l">
              <a:spcAft>
                <a:spcPts val="1200"/>
              </a:spcAft>
            </a:pPr>
            <a:r>
              <a:rPr lang="en-US" sz="1600" dirty="0" smtClean="0">
                <a:solidFill>
                  <a:schemeClr val="tx1">
                    <a:lumMod val="85000"/>
                    <a:lumOff val="15000"/>
                  </a:schemeClr>
                </a:solidFill>
                <a:latin typeface="Adobe Caslon Pro"/>
                <a:cs typeface="Adobe Caslon Pro"/>
              </a:rPr>
              <a:t>Most of the preparatory work that Vanuatu must complete prior to COP23 will be carried out by the COP23 Delegation Thematic Work Groups (TWG).</a:t>
            </a:r>
          </a:p>
          <a:p>
            <a:pPr marL="354013" indent="-285750" algn="l">
              <a:spcAft>
                <a:spcPts val="1200"/>
              </a:spcAft>
              <a:buFont typeface="Arial"/>
              <a:buChar char="•"/>
            </a:pPr>
            <a:r>
              <a:rPr lang="en-US" sz="1600" b="1" dirty="0" smtClean="0">
                <a:solidFill>
                  <a:schemeClr val="tx1">
                    <a:lumMod val="85000"/>
                    <a:lumOff val="15000"/>
                  </a:schemeClr>
                </a:solidFill>
                <a:latin typeface="Adobe Caslon Pro"/>
                <a:cs typeface="Adobe Caslon Pro"/>
              </a:rPr>
              <a:t>The members of each TWG are listed on the </a:t>
            </a:r>
            <a:r>
              <a:rPr lang="en-US" sz="1600" b="1" dirty="0" smtClean="0">
                <a:solidFill>
                  <a:schemeClr val="tx1">
                    <a:lumMod val="85000"/>
                    <a:lumOff val="15000"/>
                  </a:schemeClr>
                </a:solidFill>
                <a:latin typeface="Adobe Caslon Pro"/>
                <a:cs typeface="Adobe Caslon Pro"/>
                <a:hlinkClick r:id="rId5"/>
              </a:rPr>
              <a:t>Google Drive</a:t>
            </a:r>
            <a:r>
              <a:rPr lang="en-US" sz="1600" b="1" dirty="0" smtClean="0">
                <a:solidFill>
                  <a:schemeClr val="tx1">
                    <a:lumMod val="85000"/>
                    <a:lumOff val="15000"/>
                  </a:schemeClr>
                </a:solidFill>
                <a:latin typeface="Adobe Caslon Pro"/>
                <a:cs typeface="Adobe Caslon Pro"/>
              </a:rPr>
              <a:t>. </a:t>
            </a:r>
          </a:p>
          <a:p>
            <a:pPr marL="354013" indent="-285750" algn="l">
              <a:spcAft>
                <a:spcPts val="1200"/>
              </a:spcAft>
              <a:buFont typeface="Arial"/>
              <a:buChar char="•"/>
            </a:pPr>
            <a:r>
              <a:rPr lang="en-US" sz="1600" dirty="0" smtClean="0">
                <a:solidFill>
                  <a:schemeClr val="tx1">
                    <a:lumMod val="85000"/>
                    <a:lumOff val="15000"/>
                  </a:schemeClr>
                </a:solidFill>
                <a:latin typeface="Adobe Caslon Pro"/>
                <a:cs typeface="Adobe Caslon Pro"/>
              </a:rPr>
              <a:t>TWGs are expected to meet face-to-face and communicate over email as often as needed to meet all relevant Submission deadlines. </a:t>
            </a:r>
          </a:p>
          <a:p>
            <a:pPr marL="354013" indent="-285750" algn="l">
              <a:spcAft>
                <a:spcPts val="1200"/>
              </a:spcAft>
              <a:buFont typeface="Arial"/>
              <a:buChar char="•"/>
            </a:pPr>
            <a:r>
              <a:rPr lang="en-US" sz="1600" dirty="0" smtClean="0">
                <a:solidFill>
                  <a:schemeClr val="tx1">
                    <a:lumMod val="85000"/>
                    <a:lumOff val="15000"/>
                  </a:schemeClr>
                </a:solidFill>
                <a:latin typeface="Adobe Caslon Pro"/>
                <a:cs typeface="Adobe Caslon Pro"/>
              </a:rPr>
              <a:t>It is recommended that each TWG elects a Chair to take notes, schedule group meetings and maintain contact with the UNFCCC Taskforce, with the support of the TWG Lead. </a:t>
            </a:r>
            <a:br>
              <a:rPr lang="en-US" sz="1600" dirty="0" smtClean="0">
                <a:solidFill>
                  <a:schemeClr val="tx1">
                    <a:lumMod val="85000"/>
                    <a:lumOff val="15000"/>
                  </a:schemeClr>
                </a:solidFill>
                <a:latin typeface="Adobe Caslon Pro"/>
                <a:cs typeface="Adobe Caslon Pro"/>
              </a:rPr>
            </a:br>
            <a:endParaRPr lang="en-US" sz="1600" dirty="0">
              <a:solidFill>
                <a:schemeClr val="tx1">
                  <a:lumMod val="85000"/>
                  <a:lumOff val="15000"/>
                </a:schemeClr>
              </a:solidFill>
              <a:latin typeface="Adobe Caslon Pro"/>
              <a:cs typeface="Adobe Caslon Pro"/>
            </a:endParaRPr>
          </a:p>
          <a:p>
            <a:pPr marL="68263">
              <a:spcAft>
                <a:spcPts val="1200"/>
              </a:spcAft>
            </a:pPr>
            <a:r>
              <a:rPr lang="en-US" sz="1600" b="1" dirty="0" smtClean="0">
                <a:solidFill>
                  <a:schemeClr val="tx1"/>
                </a:solidFill>
                <a:latin typeface="Adobe Caslon Pro"/>
                <a:cs typeface="Adobe Caslon Pro"/>
              </a:rPr>
              <a:t>We have 10 minutes now for each TWG to meet and elect a Chair. </a:t>
            </a:r>
            <a:br>
              <a:rPr lang="en-US" sz="1600" b="1" dirty="0" smtClean="0">
                <a:solidFill>
                  <a:schemeClr val="tx1"/>
                </a:solidFill>
                <a:latin typeface="Adobe Caslon Pro"/>
                <a:cs typeface="Adobe Caslon Pro"/>
              </a:rPr>
            </a:br>
            <a:r>
              <a:rPr lang="en-US" sz="1600" b="1" dirty="0" smtClean="0">
                <a:solidFill>
                  <a:schemeClr val="tx1"/>
                </a:solidFill>
                <a:latin typeface="Adobe Caslon Pro"/>
                <a:cs typeface="Adobe Caslon Pro"/>
              </a:rPr>
              <a:t>Please let a representative of the NAB know who this person is. </a:t>
            </a:r>
          </a:p>
        </p:txBody>
      </p:sp>
      <p:sp>
        <p:nvSpPr>
          <p:cNvPr id="7" name="TextBox 6"/>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Tree>
    <p:extLst>
      <p:ext uri="{BB962C8B-B14F-4D97-AF65-F5344CB8AC3E}">
        <p14:creationId xmlns:p14="http://schemas.microsoft.com/office/powerpoint/2010/main" val="2980598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5280"/>
            <a:ext cx="7772400" cy="1501720"/>
          </a:xfrm>
        </p:spPr>
        <p:txBody>
          <a:bodyPr>
            <a:normAutofit/>
          </a:bodyPr>
          <a:lstStyle/>
          <a:p>
            <a:pPr>
              <a:lnSpc>
                <a:spcPct val="150000"/>
              </a:lnSpc>
              <a:spcAft>
                <a:spcPts val="1000"/>
              </a:spcAft>
            </a:pPr>
            <a:r>
              <a:rPr lang="en-AU" sz="3000" b="1" dirty="0" smtClean="0">
                <a:latin typeface="Adobe Caslon Pro"/>
              </a:rPr>
              <a:t>Next delegate training </a:t>
            </a:r>
            <a:r>
              <a:rPr lang="en-AU" sz="3000" dirty="0" smtClean="0">
                <a:latin typeface="Adobe Caslon Pro"/>
              </a:rPr>
              <a:t>! </a:t>
            </a:r>
            <a:br>
              <a:rPr lang="en-AU" sz="3000" dirty="0" smtClean="0">
                <a:latin typeface="Adobe Caslon Pro"/>
              </a:rPr>
            </a:br>
            <a:r>
              <a:rPr lang="en-AU" sz="3000" dirty="0" smtClean="0">
                <a:latin typeface="Adobe Caslon Pro"/>
              </a:rPr>
              <a:t>Thursday 14 September</a:t>
            </a:r>
            <a:endParaRPr lang="en-AU" sz="3000" b="1" dirty="0">
              <a:latin typeface="Adobe Caslon Pro"/>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7" name="TextBox 6"/>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Tree>
    <p:extLst>
      <p:ext uri="{BB962C8B-B14F-4D97-AF65-F5344CB8AC3E}">
        <p14:creationId xmlns:p14="http://schemas.microsoft.com/office/powerpoint/2010/main" val="395977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7200" y="2078443"/>
            <a:ext cx="7580999" cy="2408890"/>
          </a:xfrm>
        </p:spPr>
        <p:txBody>
          <a:bodyPr>
            <a:normAutofit fontScale="90000"/>
          </a:bodyPr>
          <a:lstStyle/>
          <a:p>
            <a:pPr algn="l">
              <a:lnSpc>
                <a:spcPct val="150000"/>
              </a:lnSpc>
              <a:spcAft>
                <a:spcPts val="1000"/>
              </a:spcAft>
            </a:pPr>
            <a:r>
              <a:rPr lang="en-AU" sz="2500" b="1" dirty="0" smtClean="0">
                <a:latin typeface="Adobe Caslon Pro"/>
              </a:rPr>
              <a:t>Key contacts:</a:t>
            </a:r>
            <a:br>
              <a:rPr lang="en-AU" sz="2500" b="1" dirty="0" smtClean="0">
                <a:latin typeface="Adobe Caslon Pro"/>
              </a:rPr>
            </a:br>
            <a:r>
              <a:rPr lang="en-AU" sz="2500" dirty="0" smtClean="0">
                <a:latin typeface="Adobe Caslon Pro"/>
              </a:rPr>
              <a:t>Chair of UNFCCC Taskforce: Sanlan Williams</a:t>
            </a:r>
            <a:br>
              <a:rPr lang="en-AU" sz="2500" dirty="0" smtClean="0">
                <a:latin typeface="Adobe Caslon Pro"/>
              </a:rPr>
            </a:br>
            <a:r>
              <a:rPr lang="en-AU" sz="2500" dirty="0" smtClean="0">
                <a:latin typeface="Adobe Caslon Pro"/>
              </a:rPr>
              <a:t>Strategic Manager of NAB Sec: Anna Bule</a:t>
            </a:r>
            <a:br>
              <a:rPr lang="en-AU" sz="2500" dirty="0" smtClean="0">
                <a:latin typeface="Adobe Caslon Pro"/>
              </a:rPr>
            </a:br>
            <a:r>
              <a:rPr lang="en-AU" sz="2500" dirty="0" smtClean="0">
                <a:latin typeface="Adobe Caslon Pro"/>
              </a:rPr>
              <a:t>NAB Sec: </a:t>
            </a:r>
            <a:r>
              <a:rPr lang="en-AU" sz="2500" dirty="0" err="1" smtClean="0">
                <a:latin typeface="Adobe Caslon Pro"/>
              </a:rPr>
              <a:t>nab@meteo.gov.vu</a:t>
            </a:r>
            <a:r>
              <a:rPr lang="en-AU" sz="2500" dirty="0" smtClean="0">
                <a:latin typeface="Adobe Caslon Pro"/>
              </a:rPr>
              <a:t/>
            </a:r>
            <a:br>
              <a:rPr lang="en-AU" sz="2500" dirty="0" smtClean="0">
                <a:latin typeface="Adobe Caslon Pro"/>
              </a:rPr>
            </a:br>
            <a:endParaRPr lang="en-AU" sz="2500" dirty="0">
              <a:latin typeface="Adobe Caslon Pro"/>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7" name="TextBox 6"/>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Tree>
    <p:extLst>
      <p:ext uri="{BB962C8B-B14F-4D97-AF65-F5344CB8AC3E}">
        <p14:creationId xmlns:p14="http://schemas.microsoft.com/office/powerpoint/2010/main" val="281364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9" name="TextBox 8"/>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
        <p:nvSpPr>
          <p:cNvPr id="8" name="Subtitle 3"/>
          <p:cNvSpPr>
            <a:spLocks noGrp="1"/>
          </p:cNvSpPr>
          <p:nvPr>
            <p:ph type="subTitle" idx="1"/>
          </p:nvPr>
        </p:nvSpPr>
        <p:spPr>
          <a:xfrm>
            <a:off x="685800" y="1808682"/>
            <a:ext cx="7772400" cy="4596613"/>
          </a:xfrm>
        </p:spPr>
        <p:txBody>
          <a:bodyPr>
            <a:noAutofit/>
          </a:bodyPr>
          <a:lstStyle/>
          <a:p>
            <a:pPr algn="l"/>
            <a:r>
              <a:rPr lang="is-IS" sz="1700" dirty="0" smtClean="0">
                <a:solidFill>
                  <a:schemeClr val="tx1">
                    <a:lumMod val="85000"/>
                    <a:lumOff val="15000"/>
                  </a:schemeClr>
                </a:solidFill>
                <a:latin typeface="Adobe Caslon Pro"/>
                <a:cs typeface="Adobe Caslon Pro"/>
              </a:rPr>
              <a:t>There are two very important concepts under the</a:t>
            </a:r>
            <a:r>
              <a:rPr lang="is-IS" sz="1700" dirty="0" smtClean="0">
                <a:solidFill>
                  <a:srgbClr val="4BACC6"/>
                </a:solidFill>
                <a:latin typeface="Adobe Caslon Pro"/>
                <a:cs typeface="Adobe Caslon Pro"/>
              </a:rPr>
              <a:t> </a:t>
            </a:r>
            <a:r>
              <a:rPr lang="is-IS" sz="1700" b="1" dirty="0" smtClean="0">
                <a:solidFill>
                  <a:srgbClr val="4BACC6"/>
                </a:solidFill>
                <a:latin typeface="Adobe Caslon Pro"/>
                <a:cs typeface="Adobe Caslon Pro"/>
              </a:rPr>
              <a:t>international</a:t>
            </a:r>
            <a:r>
              <a:rPr lang="is-IS" sz="1700" dirty="0" smtClean="0">
                <a:solidFill>
                  <a:srgbClr val="4BACC6"/>
                </a:solidFill>
                <a:latin typeface="Adobe Caslon Pro"/>
                <a:cs typeface="Adobe Caslon Pro"/>
              </a:rPr>
              <a:t> </a:t>
            </a:r>
            <a:r>
              <a:rPr lang="is-IS" sz="1700" b="1" dirty="0" smtClean="0">
                <a:solidFill>
                  <a:srgbClr val="4BACC6"/>
                </a:solidFill>
                <a:latin typeface="Adobe Caslon Pro"/>
                <a:cs typeface="Adobe Caslon Pro"/>
              </a:rPr>
              <a:t>climate change regime</a:t>
            </a:r>
            <a:r>
              <a:rPr lang="is-IS" sz="1700" dirty="0" smtClean="0">
                <a:solidFill>
                  <a:srgbClr val="4BACC6"/>
                </a:solidFill>
                <a:latin typeface="Adobe Caslon Pro"/>
                <a:cs typeface="Adobe Caslon Pro"/>
              </a:rPr>
              <a:t> </a:t>
            </a:r>
            <a:r>
              <a:rPr lang="is-IS" sz="1700" dirty="0" smtClean="0">
                <a:solidFill>
                  <a:schemeClr val="tx1">
                    <a:lumMod val="85000"/>
                    <a:lumOff val="15000"/>
                  </a:schemeClr>
                </a:solidFill>
                <a:latin typeface="Adobe Caslon Pro"/>
                <a:cs typeface="Adobe Caslon Pro"/>
              </a:rPr>
              <a:t>(the collection of international laws and mechanisms that address climate change).</a:t>
            </a:r>
          </a:p>
          <a:p>
            <a:pPr algn="l"/>
            <a:endParaRPr lang="is-IS" sz="1700" dirty="0" smtClean="0">
              <a:solidFill>
                <a:schemeClr val="tx1">
                  <a:lumMod val="85000"/>
                  <a:lumOff val="15000"/>
                </a:schemeClr>
              </a:solidFill>
              <a:latin typeface="Adobe Caslon Pro"/>
              <a:cs typeface="Adobe Caslon Pro"/>
            </a:endParaRPr>
          </a:p>
          <a:p>
            <a:pPr algn="l">
              <a:spcAft>
                <a:spcPts val="1200"/>
              </a:spcAft>
            </a:pPr>
            <a:r>
              <a:rPr lang="is-IS" sz="1700" dirty="0" smtClean="0">
                <a:solidFill>
                  <a:schemeClr val="tx1">
                    <a:lumMod val="85000"/>
                    <a:lumOff val="15000"/>
                  </a:schemeClr>
                </a:solidFill>
                <a:latin typeface="Adobe Caslon Pro"/>
                <a:cs typeface="Adobe Caslon Pro"/>
              </a:rPr>
              <a:t>According to the UNFCCC:</a:t>
            </a:r>
          </a:p>
          <a:p>
            <a:pPr marL="342900" indent="-342900" algn="l">
              <a:spcAft>
                <a:spcPts val="1200"/>
              </a:spcAft>
              <a:buFont typeface="Arial"/>
              <a:buChar char="•"/>
            </a:pPr>
            <a:r>
              <a:rPr lang="is-IS" sz="1700" b="1" dirty="0" smtClean="0">
                <a:solidFill>
                  <a:srgbClr val="4BACC6"/>
                </a:solidFill>
                <a:latin typeface="Adobe Caslon Pro"/>
                <a:cs typeface="Adobe Caslon Pro"/>
              </a:rPr>
              <a:t>Mitigation </a:t>
            </a:r>
            <a:r>
              <a:rPr lang="is-IS" sz="1700" dirty="0" smtClean="0">
                <a:solidFill>
                  <a:schemeClr val="tx1"/>
                </a:solidFill>
                <a:latin typeface="Adobe Caslon Pro"/>
                <a:cs typeface="Adobe Caslon Pro"/>
              </a:rPr>
              <a:t>means “responding to climate change by reducing greenhouse gas (GHG) emissions and enhancing carbon sinks and resevoirs.”</a:t>
            </a:r>
          </a:p>
          <a:p>
            <a:pPr marL="342900" indent="-342900" algn="l">
              <a:spcAft>
                <a:spcPts val="1500"/>
              </a:spcAft>
              <a:buFont typeface="Arial"/>
              <a:buChar char="•"/>
            </a:pPr>
            <a:r>
              <a:rPr lang="is-IS" sz="1700" b="1" dirty="0" smtClean="0">
                <a:solidFill>
                  <a:srgbClr val="4BACC6"/>
                </a:solidFill>
                <a:latin typeface="Adobe Caslon Pro"/>
                <a:cs typeface="Adobe Caslon Pro"/>
              </a:rPr>
              <a:t>Adaptation </a:t>
            </a:r>
            <a:r>
              <a:rPr lang="is-IS" sz="1700" dirty="0" smtClean="0">
                <a:solidFill>
                  <a:schemeClr val="tx1"/>
                </a:solidFill>
                <a:latin typeface="Adobe Caslon Pro"/>
                <a:cs typeface="Adobe Caslon Pro"/>
              </a:rPr>
              <a:t>means “adjusments in ecological, social or economic systems in response to actual or expected </a:t>
            </a:r>
            <a:r>
              <a:rPr lang="is-IS" sz="1700" dirty="0" smtClean="0">
                <a:solidFill>
                  <a:schemeClr val="tx1">
                    <a:lumMod val="85000"/>
                    <a:lumOff val="15000"/>
                  </a:schemeClr>
                </a:solidFill>
                <a:latin typeface="Adobe Caslon Pro"/>
                <a:cs typeface="Adobe Caslon Pro"/>
              </a:rPr>
              <a:t>climatic stimuli and their effects or impacts. It refers to changes in processes, practices and structures to moderate potential damages or to benefit from opporunities associated with climate change.”</a:t>
            </a:r>
          </a:p>
        </p:txBody>
      </p:sp>
      <p:sp>
        <p:nvSpPr>
          <p:cNvPr id="10" name="Title 1"/>
          <p:cNvSpPr txBox="1">
            <a:spLocks/>
          </p:cNvSpPr>
          <p:nvPr/>
        </p:nvSpPr>
        <p:spPr>
          <a:xfrm>
            <a:off x="685800" y="620764"/>
            <a:ext cx="7772400" cy="9886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2800" b="1" dirty="0" smtClean="0">
                <a:latin typeface="Adobe Caslon Pro"/>
              </a:rPr>
              <a:t>Before we begin</a:t>
            </a:r>
          </a:p>
        </p:txBody>
      </p:sp>
    </p:spTree>
    <p:extLst>
      <p:ext uri="{BB962C8B-B14F-4D97-AF65-F5344CB8AC3E}">
        <p14:creationId xmlns:p14="http://schemas.microsoft.com/office/powerpoint/2010/main" val="35397056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9" name="TextBox 8"/>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
        <p:nvSpPr>
          <p:cNvPr id="8" name="Subtitle 3"/>
          <p:cNvSpPr>
            <a:spLocks noGrp="1"/>
          </p:cNvSpPr>
          <p:nvPr>
            <p:ph type="subTitle" idx="1"/>
          </p:nvPr>
        </p:nvSpPr>
        <p:spPr>
          <a:xfrm>
            <a:off x="1567619" y="1793583"/>
            <a:ext cx="5944893" cy="4596613"/>
          </a:xfrm>
        </p:spPr>
        <p:txBody>
          <a:bodyPr>
            <a:noAutofit/>
          </a:bodyPr>
          <a:lstStyle/>
          <a:p>
            <a:pPr>
              <a:spcAft>
                <a:spcPts val="1200"/>
              </a:spcAft>
              <a:tabLst>
                <a:tab pos="0" algn="l"/>
              </a:tabLst>
            </a:pPr>
            <a:r>
              <a:rPr lang="is-IS" sz="1700" dirty="0" smtClean="0">
                <a:solidFill>
                  <a:schemeClr val="tx1">
                    <a:lumMod val="85000"/>
                    <a:lumOff val="15000"/>
                  </a:schemeClr>
                </a:solidFill>
                <a:latin typeface="Adobe Caslon Pro"/>
                <a:cs typeface="Adobe Caslon Pro"/>
              </a:rPr>
              <a:t>Simply put:</a:t>
            </a:r>
          </a:p>
          <a:p>
            <a:pPr algn="l">
              <a:spcAft>
                <a:spcPts val="1200"/>
              </a:spcAft>
            </a:pPr>
            <a:r>
              <a:rPr lang="is-IS" sz="1700" b="1" dirty="0" smtClean="0">
                <a:solidFill>
                  <a:schemeClr val="tx1">
                    <a:lumMod val="85000"/>
                    <a:lumOff val="15000"/>
                  </a:schemeClr>
                </a:solidFill>
                <a:latin typeface="Adobe Caslon Pro"/>
                <a:cs typeface="Adobe Caslon Pro"/>
              </a:rPr>
              <a:t>Adapation</a:t>
            </a:r>
            <a:r>
              <a:rPr lang="is-IS" sz="1700" dirty="0" smtClean="0">
                <a:solidFill>
                  <a:schemeClr val="tx1">
                    <a:lumMod val="85000"/>
                    <a:lumOff val="15000"/>
                  </a:schemeClr>
                </a:solidFill>
                <a:latin typeface="Adobe Caslon Pro"/>
                <a:cs typeface="Adobe Caslon Pro"/>
              </a:rPr>
              <a:t> means </a:t>
            </a:r>
            <a:r>
              <a:rPr lang="is-IS" sz="1700" b="1" dirty="0">
                <a:solidFill>
                  <a:srgbClr val="4BACC6"/>
                </a:solidFill>
                <a:latin typeface="Adobe Caslon Pro"/>
                <a:cs typeface="Adobe Caslon Pro"/>
              </a:rPr>
              <a:t>changes to human or ecological systems</a:t>
            </a:r>
            <a:r>
              <a:rPr lang="is-IS" sz="1700" dirty="0">
                <a:solidFill>
                  <a:srgbClr val="4BACC6"/>
                </a:solidFill>
                <a:latin typeface="Adobe Caslon Pro"/>
                <a:cs typeface="Adobe Caslon Pro"/>
              </a:rPr>
              <a:t> </a:t>
            </a:r>
            <a:r>
              <a:rPr lang="is-IS" sz="1700" dirty="0" smtClean="0">
                <a:solidFill>
                  <a:srgbClr val="4BACC6"/>
                </a:solidFill>
                <a:latin typeface="Adobe Caslon Pro"/>
                <a:cs typeface="Adobe Caslon Pro"/>
              </a:rPr>
              <a:t/>
            </a:r>
            <a:br>
              <a:rPr lang="is-IS" sz="1700" dirty="0" smtClean="0">
                <a:solidFill>
                  <a:srgbClr val="4BACC6"/>
                </a:solidFill>
                <a:latin typeface="Adobe Caslon Pro"/>
                <a:cs typeface="Adobe Caslon Pro"/>
              </a:rPr>
            </a:br>
            <a:r>
              <a:rPr lang="is-IS" sz="1700" dirty="0" smtClean="0">
                <a:solidFill>
                  <a:schemeClr val="tx1">
                    <a:lumMod val="85000"/>
                    <a:lumOff val="15000"/>
                  </a:schemeClr>
                </a:solidFill>
                <a:latin typeface="Adobe Caslon Pro"/>
                <a:cs typeface="Adobe Caslon Pro"/>
              </a:rPr>
              <a:t>because </a:t>
            </a:r>
            <a:r>
              <a:rPr lang="is-IS" sz="1700" dirty="0">
                <a:solidFill>
                  <a:schemeClr val="tx1">
                    <a:lumMod val="85000"/>
                    <a:lumOff val="15000"/>
                  </a:schemeClr>
                </a:solidFill>
                <a:latin typeface="Adobe Caslon Pro"/>
                <a:cs typeface="Adobe Caslon Pro"/>
              </a:rPr>
              <a:t>of </a:t>
            </a:r>
            <a:r>
              <a:rPr lang="is-IS" sz="1700" b="1" dirty="0" smtClean="0">
                <a:solidFill>
                  <a:srgbClr val="4BACC6"/>
                </a:solidFill>
                <a:latin typeface="Adobe Caslon Pro"/>
                <a:cs typeface="Adobe Caslon Pro"/>
              </a:rPr>
              <a:t>climate </a:t>
            </a:r>
            <a:r>
              <a:rPr lang="is-IS" sz="1700" b="1" dirty="0">
                <a:solidFill>
                  <a:srgbClr val="4BACC6"/>
                </a:solidFill>
                <a:latin typeface="Adobe Caslon Pro"/>
                <a:cs typeface="Adobe Caslon Pro"/>
              </a:rPr>
              <a:t>impacts</a:t>
            </a:r>
            <a:r>
              <a:rPr lang="is-IS" sz="1700" dirty="0">
                <a:solidFill>
                  <a:schemeClr val="tx1">
                    <a:lumMod val="85000"/>
                    <a:lumOff val="15000"/>
                  </a:schemeClr>
                </a:solidFill>
                <a:latin typeface="Adobe Caslon Pro"/>
                <a:cs typeface="Adobe Caslon Pro"/>
              </a:rPr>
              <a:t> </a:t>
            </a:r>
            <a:r>
              <a:rPr lang="is-IS" sz="1700" dirty="0" smtClean="0">
                <a:solidFill>
                  <a:schemeClr val="tx1">
                    <a:lumMod val="85000"/>
                    <a:lumOff val="15000"/>
                  </a:schemeClr>
                </a:solidFill>
                <a:latin typeface="Adobe Caslon Pro"/>
                <a:cs typeface="Adobe Caslon Pro"/>
              </a:rPr>
              <a:t/>
            </a:r>
            <a:br>
              <a:rPr lang="is-IS" sz="1700" dirty="0" smtClean="0">
                <a:solidFill>
                  <a:schemeClr val="tx1">
                    <a:lumMod val="85000"/>
                    <a:lumOff val="15000"/>
                  </a:schemeClr>
                </a:solidFill>
                <a:latin typeface="Adobe Caslon Pro"/>
                <a:cs typeface="Adobe Caslon Pro"/>
              </a:rPr>
            </a:br>
            <a:r>
              <a:rPr lang="is-IS" sz="1700" dirty="0" smtClean="0">
                <a:solidFill>
                  <a:schemeClr val="tx1">
                    <a:lumMod val="85000"/>
                    <a:lumOff val="15000"/>
                  </a:schemeClr>
                </a:solidFill>
                <a:latin typeface="Adobe Caslon Pro"/>
                <a:cs typeface="Adobe Caslon Pro"/>
              </a:rPr>
              <a:t>that </a:t>
            </a:r>
            <a:r>
              <a:rPr lang="is-IS" sz="1700" dirty="0">
                <a:solidFill>
                  <a:schemeClr val="tx1">
                    <a:lumMod val="85000"/>
                    <a:lumOff val="15000"/>
                  </a:schemeClr>
                </a:solidFill>
                <a:latin typeface="Adobe Caslon Pro"/>
                <a:cs typeface="Adobe Caslon Pro"/>
              </a:rPr>
              <a:t>are </a:t>
            </a:r>
            <a:r>
              <a:rPr lang="is-IS" sz="1700" b="1" dirty="0" smtClean="0">
                <a:solidFill>
                  <a:srgbClr val="4BACC6"/>
                </a:solidFill>
                <a:latin typeface="Adobe Caslon Pro"/>
                <a:cs typeface="Adobe Caslon Pro"/>
              </a:rPr>
              <a:t>happening </a:t>
            </a:r>
            <a:r>
              <a:rPr lang="is-IS" sz="1700" b="1" dirty="0">
                <a:solidFill>
                  <a:srgbClr val="4BACC6"/>
                </a:solidFill>
                <a:latin typeface="Adobe Caslon Pro"/>
                <a:cs typeface="Adobe Caslon Pro"/>
              </a:rPr>
              <a:t>now or in the future</a:t>
            </a:r>
            <a:r>
              <a:rPr lang="is-IS" sz="1700" dirty="0">
                <a:solidFill>
                  <a:srgbClr val="4BACC6"/>
                </a:solidFill>
                <a:latin typeface="Adobe Caslon Pro"/>
                <a:cs typeface="Adobe Caslon Pro"/>
              </a:rPr>
              <a:t> </a:t>
            </a:r>
            <a:r>
              <a:rPr lang="is-IS" sz="1700" dirty="0" smtClean="0">
                <a:solidFill>
                  <a:srgbClr val="4BACC6"/>
                </a:solidFill>
                <a:latin typeface="Adobe Caslon Pro"/>
                <a:cs typeface="Adobe Caslon Pro"/>
              </a:rPr>
              <a:t/>
            </a:r>
            <a:br>
              <a:rPr lang="is-IS" sz="1700" dirty="0" smtClean="0">
                <a:solidFill>
                  <a:srgbClr val="4BACC6"/>
                </a:solidFill>
                <a:latin typeface="Adobe Caslon Pro"/>
                <a:cs typeface="Adobe Caslon Pro"/>
              </a:rPr>
            </a:br>
            <a:r>
              <a:rPr lang="is-IS" sz="1700" dirty="0" smtClean="0">
                <a:solidFill>
                  <a:schemeClr val="tx1">
                    <a:lumMod val="85000"/>
                    <a:lumOff val="15000"/>
                  </a:schemeClr>
                </a:solidFill>
                <a:latin typeface="Adobe Caslon Pro"/>
                <a:cs typeface="Adobe Caslon Pro"/>
              </a:rPr>
              <a:t>that </a:t>
            </a:r>
            <a:r>
              <a:rPr lang="is-IS" sz="1700" dirty="0">
                <a:solidFill>
                  <a:schemeClr val="tx1">
                    <a:lumMod val="85000"/>
                    <a:lumOff val="15000"/>
                  </a:schemeClr>
                </a:solidFill>
                <a:latin typeface="Adobe Caslon Pro"/>
                <a:cs typeface="Adobe Caslon Pro"/>
              </a:rPr>
              <a:t>are meant </a:t>
            </a:r>
            <a:r>
              <a:rPr lang="is-IS" sz="1700" b="1" dirty="0">
                <a:solidFill>
                  <a:srgbClr val="4BACC6"/>
                </a:solidFill>
                <a:latin typeface="Adobe Caslon Pro"/>
                <a:cs typeface="Adobe Caslon Pro"/>
              </a:rPr>
              <a:t>to limit damage and maximise opportunities</a:t>
            </a:r>
            <a:r>
              <a:rPr lang="is-IS" sz="1700" dirty="0">
                <a:solidFill>
                  <a:schemeClr val="tx1">
                    <a:lumMod val="85000"/>
                    <a:lumOff val="15000"/>
                  </a:schemeClr>
                </a:solidFill>
                <a:latin typeface="Adobe Caslon Pro"/>
                <a:cs typeface="Adobe Caslon Pro"/>
              </a:rPr>
              <a:t> </a:t>
            </a:r>
            <a:r>
              <a:rPr lang="is-IS" sz="1700" dirty="0" smtClean="0">
                <a:solidFill>
                  <a:schemeClr val="tx1">
                    <a:lumMod val="85000"/>
                    <a:lumOff val="15000"/>
                  </a:schemeClr>
                </a:solidFill>
                <a:latin typeface="Adobe Caslon Pro"/>
                <a:cs typeface="Adobe Caslon Pro"/>
              </a:rPr>
              <a:t/>
            </a:r>
            <a:br>
              <a:rPr lang="is-IS" sz="1700" dirty="0" smtClean="0">
                <a:solidFill>
                  <a:schemeClr val="tx1">
                    <a:lumMod val="85000"/>
                    <a:lumOff val="15000"/>
                  </a:schemeClr>
                </a:solidFill>
                <a:latin typeface="Adobe Caslon Pro"/>
                <a:cs typeface="Adobe Caslon Pro"/>
              </a:rPr>
            </a:br>
            <a:r>
              <a:rPr lang="is-IS" sz="1700" dirty="0" smtClean="0">
                <a:solidFill>
                  <a:schemeClr val="tx1">
                    <a:lumMod val="85000"/>
                    <a:lumOff val="15000"/>
                  </a:schemeClr>
                </a:solidFill>
                <a:latin typeface="Adobe Caslon Pro"/>
                <a:cs typeface="Adobe Caslon Pro"/>
              </a:rPr>
              <a:t>caused by climate impacts.</a:t>
            </a:r>
            <a:endParaRPr lang="is-IS" sz="1700" dirty="0">
              <a:solidFill>
                <a:schemeClr val="tx1">
                  <a:lumMod val="85000"/>
                  <a:lumOff val="15000"/>
                </a:schemeClr>
              </a:solidFill>
              <a:latin typeface="Adobe Caslon Pro"/>
              <a:cs typeface="Adobe Caslon Pro"/>
            </a:endParaRPr>
          </a:p>
          <a:p>
            <a:pPr>
              <a:spcAft>
                <a:spcPts val="1200"/>
              </a:spcAft>
            </a:pPr>
            <a:r>
              <a:rPr lang="is-IS" sz="1700" dirty="0" smtClean="0">
                <a:solidFill>
                  <a:schemeClr val="tx1">
                    <a:lumMod val="85000"/>
                    <a:lumOff val="15000"/>
                  </a:schemeClr>
                </a:solidFill>
                <a:latin typeface="Adobe Caslon Pro"/>
                <a:cs typeface="Adobe Caslon Pro"/>
              </a:rPr>
              <a:t>and </a:t>
            </a:r>
            <a:endParaRPr lang="is-IS" sz="1700" b="1" dirty="0" smtClean="0">
              <a:solidFill>
                <a:schemeClr val="tx1">
                  <a:lumMod val="85000"/>
                  <a:lumOff val="15000"/>
                </a:schemeClr>
              </a:solidFill>
              <a:latin typeface="Adobe Caslon Pro"/>
              <a:cs typeface="Adobe Caslon Pro"/>
            </a:endParaRPr>
          </a:p>
          <a:p>
            <a:pPr algn="l">
              <a:spcAft>
                <a:spcPts val="1200"/>
              </a:spcAft>
            </a:pPr>
            <a:r>
              <a:rPr lang="is-IS" sz="1700" b="1" dirty="0">
                <a:solidFill>
                  <a:schemeClr val="tx1">
                    <a:lumMod val="85000"/>
                    <a:lumOff val="15000"/>
                  </a:schemeClr>
                </a:solidFill>
                <a:latin typeface="Adobe Caslon Pro"/>
                <a:cs typeface="Adobe Caslon Pro"/>
              </a:rPr>
              <a:t>M</a:t>
            </a:r>
            <a:r>
              <a:rPr lang="is-IS" sz="1700" b="1" dirty="0" smtClean="0">
                <a:solidFill>
                  <a:schemeClr val="tx1">
                    <a:lumMod val="85000"/>
                    <a:lumOff val="15000"/>
                  </a:schemeClr>
                </a:solidFill>
                <a:latin typeface="Adobe Caslon Pro"/>
                <a:cs typeface="Adobe Caslon Pro"/>
              </a:rPr>
              <a:t>itigation</a:t>
            </a:r>
            <a:r>
              <a:rPr lang="is-IS" sz="1700" dirty="0" smtClean="0">
                <a:solidFill>
                  <a:schemeClr val="tx1">
                    <a:lumMod val="85000"/>
                    <a:lumOff val="15000"/>
                  </a:schemeClr>
                </a:solidFill>
                <a:latin typeface="Adobe Caslon Pro"/>
                <a:cs typeface="Adobe Caslon Pro"/>
              </a:rPr>
              <a:t> </a:t>
            </a:r>
            <a:r>
              <a:rPr lang="is-IS" sz="1700" dirty="0">
                <a:solidFill>
                  <a:schemeClr val="tx1">
                    <a:lumMod val="85000"/>
                    <a:lumOff val="15000"/>
                  </a:schemeClr>
                </a:solidFill>
                <a:latin typeface="Adobe Caslon Pro"/>
                <a:cs typeface="Adobe Caslon Pro"/>
              </a:rPr>
              <a:t>is any </a:t>
            </a:r>
            <a:r>
              <a:rPr lang="is-IS" sz="1700" b="1" dirty="0">
                <a:solidFill>
                  <a:schemeClr val="accent5"/>
                </a:solidFill>
                <a:latin typeface="Adobe Caslon Pro"/>
                <a:cs typeface="Adobe Caslon Pro"/>
              </a:rPr>
              <a:t>effort to reduce carbon emissions</a:t>
            </a:r>
            <a:r>
              <a:rPr lang="is-IS" sz="1700" dirty="0">
                <a:solidFill>
                  <a:schemeClr val="tx1">
                    <a:lumMod val="85000"/>
                    <a:lumOff val="15000"/>
                  </a:schemeClr>
                </a:solidFill>
                <a:latin typeface="Adobe Caslon Pro"/>
                <a:cs typeface="Adobe Caslon Pro"/>
              </a:rPr>
              <a:t>, </a:t>
            </a:r>
            <a:r>
              <a:rPr lang="is-IS" sz="1700" dirty="0" smtClean="0">
                <a:solidFill>
                  <a:schemeClr val="tx1">
                    <a:lumMod val="85000"/>
                    <a:lumOff val="15000"/>
                  </a:schemeClr>
                </a:solidFill>
                <a:latin typeface="Adobe Caslon Pro"/>
                <a:cs typeface="Adobe Caslon Pro"/>
              </a:rPr>
              <a:t/>
            </a:r>
            <a:br>
              <a:rPr lang="is-IS" sz="1700" dirty="0" smtClean="0">
                <a:solidFill>
                  <a:schemeClr val="tx1">
                    <a:lumMod val="85000"/>
                    <a:lumOff val="15000"/>
                  </a:schemeClr>
                </a:solidFill>
                <a:latin typeface="Adobe Caslon Pro"/>
                <a:cs typeface="Adobe Caslon Pro"/>
              </a:rPr>
            </a:br>
            <a:r>
              <a:rPr lang="is-IS" sz="1700" dirty="0" smtClean="0">
                <a:solidFill>
                  <a:schemeClr val="tx1">
                    <a:lumMod val="85000"/>
                    <a:lumOff val="15000"/>
                  </a:schemeClr>
                </a:solidFill>
                <a:latin typeface="Adobe Caslon Pro"/>
                <a:cs typeface="Adobe Caslon Pro"/>
              </a:rPr>
              <a:t>like </a:t>
            </a:r>
            <a:r>
              <a:rPr lang="is-IS" sz="1700" dirty="0">
                <a:solidFill>
                  <a:schemeClr val="tx1">
                    <a:lumMod val="85000"/>
                    <a:lumOff val="15000"/>
                  </a:schemeClr>
                </a:solidFill>
                <a:latin typeface="Adobe Caslon Pro"/>
                <a:cs typeface="Adobe Caslon Pro"/>
              </a:rPr>
              <a:t>building renewable energy sources (solar or wind farms</a:t>
            </a:r>
            <a:r>
              <a:rPr lang="is-IS" sz="1700" dirty="0" smtClean="0">
                <a:solidFill>
                  <a:schemeClr val="tx1">
                    <a:lumMod val="85000"/>
                    <a:lumOff val="15000"/>
                  </a:schemeClr>
                </a:solidFill>
                <a:latin typeface="Adobe Caslon Pro"/>
                <a:cs typeface="Adobe Caslon Pro"/>
              </a:rPr>
              <a:t>) </a:t>
            </a:r>
            <a:br>
              <a:rPr lang="is-IS" sz="1700" dirty="0" smtClean="0">
                <a:solidFill>
                  <a:schemeClr val="tx1">
                    <a:lumMod val="85000"/>
                    <a:lumOff val="15000"/>
                  </a:schemeClr>
                </a:solidFill>
                <a:latin typeface="Adobe Caslon Pro"/>
                <a:cs typeface="Adobe Caslon Pro"/>
              </a:rPr>
            </a:br>
            <a:r>
              <a:rPr lang="is-IS" sz="1700" dirty="0" smtClean="0">
                <a:solidFill>
                  <a:schemeClr val="tx1">
                    <a:lumMod val="85000"/>
                    <a:lumOff val="15000"/>
                  </a:schemeClr>
                </a:solidFill>
                <a:latin typeface="Adobe Caslon Pro"/>
                <a:cs typeface="Adobe Caslon Pro"/>
              </a:rPr>
              <a:t>or </a:t>
            </a:r>
            <a:r>
              <a:rPr lang="is-IS" sz="1700" b="1" dirty="0">
                <a:solidFill>
                  <a:srgbClr val="4BACC6"/>
                </a:solidFill>
                <a:latin typeface="Adobe Caslon Pro"/>
                <a:cs typeface="Adobe Caslon Pro"/>
              </a:rPr>
              <a:t>protecting natural carbon stores</a:t>
            </a:r>
            <a:r>
              <a:rPr lang="is-IS" sz="1700" dirty="0">
                <a:solidFill>
                  <a:schemeClr val="tx1">
                    <a:lumMod val="85000"/>
                    <a:lumOff val="15000"/>
                  </a:schemeClr>
                </a:solidFill>
                <a:latin typeface="Adobe Caslon Pro"/>
                <a:cs typeface="Adobe Caslon Pro"/>
              </a:rPr>
              <a:t>, </a:t>
            </a:r>
            <a:r>
              <a:rPr lang="is-IS" sz="1700" dirty="0" smtClean="0">
                <a:solidFill>
                  <a:schemeClr val="tx1">
                    <a:lumMod val="85000"/>
                    <a:lumOff val="15000"/>
                  </a:schemeClr>
                </a:solidFill>
                <a:latin typeface="Adobe Caslon Pro"/>
                <a:cs typeface="Adobe Caslon Pro"/>
              </a:rPr>
              <a:t/>
            </a:r>
            <a:br>
              <a:rPr lang="is-IS" sz="1700" dirty="0" smtClean="0">
                <a:solidFill>
                  <a:schemeClr val="tx1">
                    <a:lumMod val="85000"/>
                    <a:lumOff val="15000"/>
                  </a:schemeClr>
                </a:solidFill>
                <a:latin typeface="Adobe Caslon Pro"/>
                <a:cs typeface="Adobe Caslon Pro"/>
              </a:rPr>
            </a:br>
            <a:r>
              <a:rPr lang="is-IS" sz="1700" dirty="0" smtClean="0">
                <a:solidFill>
                  <a:schemeClr val="tx1">
                    <a:lumMod val="85000"/>
                    <a:lumOff val="15000"/>
                  </a:schemeClr>
                </a:solidFill>
                <a:latin typeface="Adobe Caslon Pro"/>
                <a:cs typeface="Adobe Caslon Pro"/>
              </a:rPr>
              <a:t>like </a:t>
            </a:r>
            <a:r>
              <a:rPr lang="is-IS" sz="1700" dirty="0">
                <a:solidFill>
                  <a:schemeClr val="tx1">
                    <a:lumMod val="85000"/>
                    <a:lumOff val="15000"/>
                  </a:schemeClr>
                </a:solidFill>
                <a:latin typeface="Adobe Caslon Pro"/>
                <a:cs typeface="Adobe Caslon Pro"/>
              </a:rPr>
              <a:t>oceans and forests.</a:t>
            </a:r>
          </a:p>
          <a:p>
            <a:pPr algn="l">
              <a:spcAft>
                <a:spcPts val="1200"/>
              </a:spcAft>
            </a:pPr>
            <a:endParaRPr lang="is-IS" sz="1700" dirty="0" smtClean="0">
              <a:solidFill>
                <a:schemeClr val="tx1">
                  <a:lumMod val="85000"/>
                  <a:lumOff val="15000"/>
                </a:schemeClr>
              </a:solidFill>
              <a:latin typeface="Adobe Caslon Pro"/>
              <a:cs typeface="Adobe Caslon Pro"/>
            </a:endParaRPr>
          </a:p>
        </p:txBody>
      </p:sp>
      <p:sp>
        <p:nvSpPr>
          <p:cNvPr id="10" name="Title 1"/>
          <p:cNvSpPr txBox="1">
            <a:spLocks/>
          </p:cNvSpPr>
          <p:nvPr/>
        </p:nvSpPr>
        <p:spPr>
          <a:xfrm>
            <a:off x="685800" y="620764"/>
            <a:ext cx="7772400" cy="9886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2800" b="1" dirty="0" smtClean="0">
                <a:latin typeface="Adobe Caslon Pro"/>
              </a:rPr>
              <a:t>Before we begin</a:t>
            </a:r>
          </a:p>
        </p:txBody>
      </p:sp>
    </p:spTree>
    <p:extLst>
      <p:ext uri="{BB962C8B-B14F-4D97-AF65-F5344CB8AC3E}">
        <p14:creationId xmlns:p14="http://schemas.microsoft.com/office/powerpoint/2010/main" val="19292793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685801" y="1753888"/>
            <a:ext cx="8261634" cy="767713"/>
          </a:xfrm>
        </p:spPr>
        <p:txBody>
          <a:bodyPr>
            <a:normAutofit/>
          </a:bodyPr>
          <a:lstStyle/>
          <a:p>
            <a:pPr algn="l">
              <a:spcAft>
                <a:spcPts val="1000"/>
              </a:spcAft>
            </a:pPr>
            <a:r>
              <a:rPr lang="is-IS" sz="1700" dirty="0" smtClean="0">
                <a:solidFill>
                  <a:schemeClr val="tx1">
                    <a:lumMod val="85000"/>
                    <a:lumOff val="15000"/>
                  </a:schemeClr>
                </a:solidFill>
                <a:latin typeface="Adobe Caslon Pro"/>
                <a:cs typeface="Adobe Caslon Pro"/>
              </a:rPr>
              <a:t>The UNFCCC also talks about </a:t>
            </a:r>
            <a:r>
              <a:rPr lang="is-IS" sz="1700" b="1" dirty="0" smtClean="0">
                <a:solidFill>
                  <a:schemeClr val="accent5"/>
                </a:solidFill>
                <a:latin typeface="Adobe Caslon Pro"/>
                <a:cs typeface="Adobe Caslon Pro"/>
              </a:rPr>
              <a:t>the climate system</a:t>
            </a:r>
            <a:r>
              <a:rPr lang="is-IS" sz="1700" dirty="0" smtClean="0">
                <a:solidFill>
                  <a:schemeClr val="tx1">
                    <a:lumMod val="85000"/>
                    <a:lumOff val="15000"/>
                  </a:schemeClr>
                </a:solidFill>
                <a:latin typeface="Adobe Caslon Pro"/>
                <a:cs typeface="Adobe Caslon Pro"/>
              </a:rPr>
              <a:t>. The </a:t>
            </a:r>
            <a:r>
              <a:rPr lang="is-IS" sz="1700" dirty="0" smtClean="0">
                <a:solidFill>
                  <a:schemeClr val="tx1"/>
                </a:solidFill>
                <a:latin typeface="Adobe Caslon Pro"/>
                <a:cs typeface="Adobe Caslon Pro"/>
              </a:rPr>
              <a:t>IPCC</a:t>
            </a:r>
            <a:r>
              <a:rPr lang="is-IS" sz="1700" dirty="0" smtClean="0">
                <a:solidFill>
                  <a:srgbClr val="4BACC6"/>
                </a:solidFill>
                <a:latin typeface="Adobe Caslon Pro"/>
                <a:cs typeface="Adobe Caslon Pro"/>
              </a:rPr>
              <a:t> </a:t>
            </a:r>
            <a:r>
              <a:rPr lang="is-IS" sz="1700" dirty="0" smtClean="0">
                <a:solidFill>
                  <a:schemeClr val="tx1">
                    <a:lumMod val="85000"/>
                    <a:lumOff val="15000"/>
                  </a:schemeClr>
                </a:solidFill>
                <a:latin typeface="Adobe Caslon Pro"/>
                <a:cs typeface="Adobe Caslon Pro"/>
              </a:rPr>
              <a:t>(we’ll talk about them later) </a:t>
            </a:r>
            <a:br>
              <a:rPr lang="is-IS" sz="1700" dirty="0" smtClean="0">
                <a:solidFill>
                  <a:schemeClr val="tx1">
                    <a:lumMod val="85000"/>
                    <a:lumOff val="15000"/>
                  </a:schemeClr>
                </a:solidFill>
                <a:latin typeface="Adobe Caslon Pro"/>
                <a:cs typeface="Adobe Caslon Pro"/>
              </a:rPr>
            </a:br>
            <a:r>
              <a:rPr lang="is-IS" sz="1700" dirty="0" smtClean="0">
                <a:solidFill>
                  <a:schemeClr val="tx1">
                    <a:lumMod val="85000"/>
                    <a:lumOff val="15000"/>
                  </a:schemeClr>
                </a:solidFill>
                <a:latin typeface="Adobe Caslon Pro"/>
                <a:cs typeface="Adobe Caslon Pro"/>
              </a:rPr>
              <a:t>defines the climate system as:</a:t>
            </a:r>
          </a:p>
        </p:txBody>
      </p:sp>
      <p:sp>
        <p:nvSpPr>
          <p:cNvPr id="9" name="TextBox 8"/>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
        <p:nvSpPr>
          <p:cNvPr id="10" name="Title 1"/>
          <p:cNvSpPr txBox="1">
            <a:spLocks/>
          </p:cNvSpPr>
          <p:nvPr/>
        </p:nvSpPr>
        <p:spPr>
          <a:xfrm>
            <a:off x="685800" y="620764"/>
            <a:ext cx="7772400" cy="9886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2800" b="1" dirty="0" smtClean="0">
                <a:latin typeface="Adobe Caslon Pro"/>
              </a:rPr>
              <a:t>Before we begin</a:t>
            </a:r>
          </a:p>
        </p:txBody>
      </p:sp>
      <p:pic>
        <p:nvPicPr>
          <p:cNvPr id="2" name="Picture 1">
            <a:hlinkClick r:id="rId5"/>
          </p:cNvPr>
          <p:cNvPicPr>
            <a:picLocks noChangeAspect="1"/>
          </p:cNvPicPr>
          <p:nvPr/>
        </p:nvPicPr>
        <p:blipFill>
          <a:blip r:embed="rId6"/>
          <a:stretch>
            <a:fillRect/>
          </a:stretch>
        </p:blipFill>
        <p:spPr>
          <a:xfrm>
            <a:off x="3102901" y="2521601"/>
            <a:ext cx="5473547" cy="3742538"/>
          </a:xfrm>
          <a:prstGeom prst="rect">
            <a:avLst/>
          </a:prstGeom>
        </p:spPr>
      </p:pic>
      <p:sp>
        <p:nvSpPr>
          <p:cNvPr id="3" name="Rectangle 2"/>
          <p:cNvSpPr/>
          <p:nvPr/>
        </p:nvSpPr>
        <p:spPr>
          <a:xfrm>
            <a:off x="685800" y="2488224"/>
            <a:ext cx="2318388" cy="3806170"/>
          </a:xfrm>
          <a:prstGeom prst="rect">
            <a:avLst/>
          </a:prstGeom>
        </p:spPr>
        <p:txBody>
          <a:bodyPr wrap="square">
            <a:spAutoFit/>
          </a:bodyPr>
          <a:lstStyle/>
          <a:p>
            <a:pPr>
              <a:spcAft>
                <a:spcPts val="1000"/>
              </a:spcAft>
            </a:pPr>
            <a:r>
              <a:rPr lang="is-IS" sz="1500" dirty="0" smtClean="0">
                <a:solidFill>
                  <a:schemeClr val="tx1">
                    <a:lumMod val="85000"/>
                    <a:lumOff val="15000"/>
                  </a:schemeClr>
                </a:solidFill>
                <a:latin typeface="Adobe Caslon Pro"/>
                <a:cs typeface="Adobe Caslon Pro"/>
              </a:rPr>
              <a:t>“</a:t>
            </a:r>
            <a:r>
              <a:rPr lang="is-IS" sz="1600" dirty="0" smtClean="0">
                <a:solidFill>
                  <a:schemeClr val="tx1">
                    <a:lumMod val="85000"/>
                    <a:lumOff val="15000"/>
                  </a:schemeClr>
                </a:solidFill>
                <a:latin typeface="Adobe Caslon Pro"/>
                <a:cs typeface="Adobe Caslon Pro"/>
              </a:rPr>
              <a:t>An </a:t>
            </a:r>
            <a:r>
              <a:rPr lang="is-IS" sz="1600" b="1" dirty="0">
                <a:solidFill>
                  <a:srgbClr val="4BACC6"/>
                </a:solidFill>
                <a:latin typeface="Adobe Caslon Pro"/>
                <a:cs typeface="Adobe Caslon Pro"/>
              </a:rPr>
              <a:t>interactive system consisting of five major components</a:t>
            </a:r>
            <a:r>
              <a:rPr lang="is-IS" sz="1500" dirty="0">
                <a:solidFill>
                  <a:schemeClr val="tx1">
                    <a:lumMod val="85000"/>
                    <a:lumOff val="15000"/>
                  </a:schemeClr>
                </a:solidFill>
                <a:latin typeface="Adobe Caslon Pro"/>
                <a:cs typeface="Adobe Caslon Pro"/>
              </a:rPr>
              <a:t>: the </a:t>
            </a:r>
            <a:r>
              <a:rPr lang="is-IS" sz="1500" b="1" dirty="0" smtClean="0">
                <a:solidFill>
                  <a:schemeClr val="tx1">
                    <a:lumMod val="85000"/>
                    <a:lumOff val="15000"/>
                  </a:schemeClr>
                </a:solidFill>
                <a:latin typeface="Adobe Caslon Pro"/>
                <a:cs typeface="Adobe Caslon Pro"/>
              </a:rPr>
              <a:t>atmosphere</a:t>
            </a:r>
            <a:r>
              <a:rPr lang="is-IS" sz="1500" dirty="0" smtClean="0">
                <a:solidFill>
                  <a:schemeClr val="tx1">
                    <a:lumMod val="85000"/>
                    <a:lumOff val="15000"/>
                  </a:schemeClr>
                </a:solidFill>
                <a:latin typeface="Adobe Caslon Pro"/>
                <a:cs typeface="Adobe Caslon Pro"/>
              </a:rPr>
              <a:t> (air), </a:t>
            </a:r>
            <a:r>
              <a:rPr lang="is-IS" sz="1500" dirty="0">
                <a:solidFill>
                  <a:schemeClr val="tx1">
                    <a:lumMod val="85000"/>
                    <a:lumOff val="15000"/>
                  </a:schemeClr>
                </a:solidFill>
                <a:latin typeface="Adobe Caslon Pro"/>
                <a:cs typeface="Adobe Caslon Pro"/>
              </a:rPr>
              <a:t>the </a:t>
            </a:r>
            <a:r>
              <a:rPr lang="is-IS" sz="1500" b="1" dirty="0" smtClean="0">
                <a:solidFill>
                  <a:schemeClr val="tx1">
                    <a:lumMod val="85000"/>
                    <a:lumOff val="15000"/>
                  </a:schemeClr>
                </a:solidFill>
                <a:latin typeface="Adobe Caslon Pro"/>
                <a:cs typeface="Adobe Caslon Pro"/>
              </a:rPr>
              <a:t>hydrosphere</a:t>
            </a:r>
            <a:r>
              <a:rPr lang="is-IS" sz="1500" dirty="0" smtClean="0">
                <a:solidFill>
                  <a:schemeClr val="tx1">
                    <a:lumMod val="85000"/>
                    <a:lumOff val="15000"/>
                  </a:schemeClr>
                </a:solidFill>
                <a:latin typeface="Adobe Caslon Pro"/>
                <a:cs typeface="Adobe Caslon Pro"/>
              </a:rPr>
              <a:t> (rivers and lakes), </a:t>
            </a:r>
            <a:r>
              <a:rPr lang="is-IS" sz="1500" dirty="0">
                <a:solidFill>
                  <a:schemeClr val="tx1">
                    <a:lumMod val="85000"/>
                    <a:lumOff val="15000"/>
                  </a:schemeClr>
                </a:solidFill>
                <a:latin typeface="Adobe Caslon Pro"/>
                <a:cs typeface="Adobe Caslon Pro"/>
              </a:rPr>
              <a:t>the </a:t>
            </a:r>
            <a:r>
              <a:rPr lang="is-IS" sz="1500" b="1" dirty="0" smtClean="0">
                <a:solidFill>
                  <a:schemeClr val="tx1">
                    <a:lumMod val="85000"/>
                    <a:lumOff val="15000"/>
                  </a:schemeClr>
                </a:solidFill>
                <a:latin typeface="Adobe Caslon Pro"/>
                <a:cs typeface="Adobe Caslon Pro"/>
              </a:rPr>
              <a:t>cryosphere</a:t>
            </a:r>
            <a:r>
              <a:rPr lang="is-IS" sz="1500" dirty="0" smtClean="0">
                <a:solidFill>
                  <a:schemeClr val="tx1">
                    <a:lumMod val="85000"/>
                    <a:lumOff val="15000"/>
                  </a:schemeClr>
                </a:solidFill>
                <a:latin typeface="Adobe Caslon Pro"/>
                <a:cs typeface="Adobe Caslon Pro"/>
              </a:rPr>
              <a:t> (sea ice and glaciers), </a:t>
            </a:r>
            <a:r>
              <a:rPr lang="is-IS" sz="1500" dirty="0">
                <a:solidFill>
                  <a:schemeClr val="tx1">
                    <a:lumMod val="85000"/>
                    <a:lumOff val="15000"/>
                  </a:schemeClr>
                </a:solidFill>
                <a:latin typeface="Adobe Caslon Pro"/>
                <a:cs typeface="Adobe Caslon Pro"/>
              </a:rPr>
              <a:t>the </a:t>
            </a:r>
            <a:r>
              <a:rPr lang="is-IS" sz="1500" b="1" dirty="0">
                <a:solidFill>
                  <a:schemeClr val="tx1">
                    <a:lumMod val="85000"/>
                    <a:lumOff val="15000"/>
                  </a:schemeClr>
                </a:solidFill>
                <a:latin typeface="Adobe Caslon Pro"/>
                <a:cs typeface="Adobe Caslon Pro"/>
              </a:rPr>
              <a:t>land surface </a:t>
            </a:r>
            <a:r>
              <a:rPr lang="is-IS" sz="1500" dirty="0" smtClean="0">
                <a:solidFill>
                  <a:schemeClr val="tx1">
                    <a:lumMod val="85000"/>
                    <a:lumOff val="15000"/>
                  </a:schemeClr>
                </a:solidFill>
                <a:latin typeface="Adobe Caslon Pro"/>
                <a:cs typeface="Adobe Caslon Pro"/>
              </a:rPr>
              <a:t>and </a:t>
            </a:r>
            <a:r>
              <a:rPr lang="is-IS" sz="1500" dirty="0">
                <a:solidFill>
                  <a:schemeClr val="tx1">
                    <a:lumMod val="85000"/>
                    <a:lumOff val="15000"/>
                  </a:schemeClr>
                </a:solidFill>
                <a:latin typeface="Adobe Caslon Pro"/>
                <a:cs typeface="Adobe Caslon Pro"/>
              </a:rPr>
              <a:t>the </a:t>
            </a:r>
            <a:r>
              <a:rPr lang="is-IS" sz="1500" b="1" dirty="0" smtClean="0">
                <a:solidFill>
                  <a:schemeClr val="tx1">
                    <a:lumMod val="85000"/>
                    <a:lumOff val="15000"/>
                  </a:schemeClr>
                </a:solidFill>
                <a:latin typeface="Adobe Caslon Pro"/>
                <a:cs typeface="Adobe Caslon Pro"/>
              </a:rPr>
              <a:t>biosphere</a:t>
            </a:r>
            <a:r>
              <a:rPr lang="is-IS" sz="1500" dirty="0" smtClean="0">
                <a:solidFill>
                  <a:schemeClr val="tx1">
                    <a:lumMod val="85000"/>
                    <a:lumOff val="15000"/>
                  </a:schemeClr>
                </a:solidFill>
                <a:latin typeface="Adobe Caslon Pro"/>
                <a:cs typeface="Adobe Caslon Pro"/>
              </a:rPr>
              <a:t> (areas occupied by living organisms), </a:t>
            </a:r>
            <a:r>
              <a:rPr lang="is-IS" sz="1500" dirty="0">
                <a:solidFill>
                  <a:schemeClr val="tx1">
                    <a:lumMod val="85000"/>
                    <a:lumOff val="15000"/>
                  </a:schemeClr>
                </a:solidFill>
                <a:latin typeface="Adobe Caslon Pro"/>
                <a:cs typeface="Adobe Caslon Pro"/>
              </a:rPr>
              <a:t>forced or </a:t>
            </a:r>
            <a:r>
              <a:rPr lang="is-IS" sz="1600" b="1" dirty="0">
                <a:solidFill>
                  <a:srgbClr val="4BACC6"/>
                </a:solidFill>
                <a:latin typeface="Adobe Caslon Pro"/>
                <a:cs typeface="Adobe Caslon Pro"/>
              </a:rPr>
              <a:t>influenced by external forcing mechanisms </a:t>
            </a:r>
            <a:r>
              <a:rPr lang="is-IS" sz="1500" dirty="0">
                <a:solidFill>
                  <a:schemeClr val="tx1">
                    <a:lumMod val="85000"/>
                    <a:lumOff val="15000"/>
                  </a:schemeClr>
                </a:solidFill>
                <a:latin typeface="Adobe Caslon Pro"/>
                <a:cs typeface="Adobe Caslon Pro"/>
              </a:rPr>
              <a:t>(including the </a:t>
            </a:r>
            <a:r>
              <a:rPr lang="is-IS" sz="1500" b="1" dirty="0">
                <a:solidFill>
                  <a:schemeClr val="tx1">
                    <a:lumMod val="85000"/>
                    <a:lumOff val="15000"/>
                  </a:schemeClr>
                </a:solidFill>
                <a:latin typeface="Adobe Caslon Pro"/>
                <a:cs typeface="Adobe Caslon Pro"/>
              </a:rPr>
              <a:t>sun</a:t>
            </a:r>
            <a:r>
              <a:rPr lang="is-IS" sz="1500" dirty="0">
                <a:solidFill>
                  <a:schemeClr val="tx1">
                    <a:lumMod val="85000"/>
                    <a:lumOff val="15000"/>
                  </a:schemeClr>
                </a:solidFill>
                <a:latin typeface="Adobe Caslon Pro"/>
                <a:cs typeface="Adobe Caslon Pro"/>
              </a:rPr>
              <a:t> and </a:t>
            </a:r>
            <a:r>
              <a:rPr lang="is-IS" sz="1500" b="1" dirty="0">
                <a:solidFill>
                  <a:schemeClr val="tx1">
                    <a:lumMod val="85000"/>
                    <a:lumOff val="15000"/>
                  </a:schemeClr>
                </a:solidFill>
                <a:latin typeface="Adobe Caslon Pro"/>
                <a:cs typeface="Adobe Caslon Pro"/>
              </a:rPr>
              <a:t>human activities</a:t>
            </a:r>
            <a:r>
              <a:rPr lang="is-IS" sz="1500" dirty="0">
                <a:solidFill>
                  <a:schemeClr val="tx1">
                    <a:lumMod val="85000"/>
                    <a:lumOff val="15000"/>
                  </a:schemeClr>
                </a:solidFill>
                <a:latin typeface="Adobe Caslon Pro"/>
                <a:cs typeface="Adobe Caslon Pro"/>
              </a:rPr>
              <a:t>).</a:t>
            </a:r>
            <a:r>
              <a:rPr lang="is-IS" sz="1500" dirty="0" smtClean="0">
                <a:solidFill>
                  <a:schemeClr val="tx1">
                    <a:lumMod val="85000"/>
                    <a:lumOff val="15000"/>
                  </a:schemeClr>
                </a:solidFill>
                <a:latin typeface="Adobe Caslon Pro"/>
                <a:cs typeface="Adobe Caslon Pro"/>
              </a:rPr>
              <a:t>” </a:t>
            </a:r>
          </a:p>
          <a:p>
            <a:pPr>
              <a:spcAft>
                <a:spcPts val="1000"/>
              </a:spcAft>
            </a:pPr>
            <a:r>
              <a:rPr lang="is-IS" sz="900" b="1" dirty="0" smtClean="0">
                <a:solidFill>
                  <a:schemeClr val="tx1">
                    <a:lumMod val="85000"/>
                    <a:lumOff val="15000"/>
                  </a:schemeClr>
                </a:solidFill>
                <a:latin typeface="Adobe Caslon Pro"/>
                <a:cs typeface="Adobe Caslon Pro"/>
              </a:rPr>
              <a:t>Source</a:t>
            </a:r>
            <a:r>
              <a:rPr lang="is-IS" sz="900" dirty="0" smtClean="0">
                <a:solidFill>
                  <a:schemeClr val="tx1">
                    <a:lumMod val="85000"/>
                    <a:lumOff val="15000"/>
                  </a:schemeClr>
                </a:solidFill>
                <a:latin typeface="Adobe Caslon Pro"/>
                <a:cs typeface="Adobe Caslon Pro"/>
              </a:rPr>
              <a:t>:</a:t>
            </a:r>
            <a:r>
              <a:rPr lang="is-IS" sz="900" dirty="0">
                <a:solidFill>
                  <a:schemeClr val="tx1">
                    <a:lumMod val="85000"/>
                    <a:lumOff val="15000"/>
                  </a:schemeClr>
                </a:solidFill>
                <a:latin typeface="Adobe Caslon Pro"/>
                <a:cs typeface="Adobe Caslon Pro"/>
              </a:rPr>
              <a:t> </a:t>
            </a:r>
            <a:r>
              <a:rPr lang="is-IS" sz="900" dirty="0" smtClean="0">
                <a:solidFill>
                  <a:schemeClr val="tx1">
                    <a:lumMod val="85000"/>
                    <a:lumOff val="15000"/>
                  </a:schemeClr>
                </a:solidFill>
                <a:latin typeface="Adobe Caslon Pro"/>
                <a:cs typeface="Adobe Caslon Pro"/>
              </a:rPr>
              <a:t>IPCC, 2001 &lt;</a:t>
            </a:r>
            <a:r>
              <a:rPr lang="en-US" sz="900" dirty="0">
                <a:solidFill>
                  <a:schemeClr val="tx1">
                    <a:lumMod val="85000"/>
                    <a:lumOff val="15000"/>
                  </a:schemeClr>
                </a:solidFill>
                <a:latin typeface="Adobe Caslon Pro"/>
                <a:cs typeface="Adobe Caslon Pro"/>
              </a:rPr>
              <a:t>https://</a:t>
            </a:r>
            <a:r>
              <a:rPr lang="en-US" sz="900" dirty="0" err="1">
                <a:solidFill>
                  <a:schemeClr val="tx1">
                    <a:lumMod val="85000"/>
                    <a:lumOff val="15000"/>
                  </a:schemeClr>
                </a:solidFill>
                <a:latin typeface="Adobe Caslon Pro"/>
                <a:cs typeface="Adobe Caslon Pro"/>
              </a:rPr>
              <a:t>www.ipcc.ch</a:t>
            </a:r>
            <a:r>
              <a:rPr lang="en-US" sz="900" dirty="0">
                <a:solidFill>
                  <a:schemeClr val="tx1">
                    <a:lumMod val="85000"/>
                    <a:lumOff val="15000"/>
                  </a:schemeClr>
                </a:solidFill>
                <a:latin typeface="Adobe Caslon Pro"/>
                <a:cs typeface="Adobe Caslon Pro"/>
              </a:rPr>
              <a:t>/</a:t>
            </a:r>
            <a:r>
              <a:rPr lang="en-US" sz="900" dirty="0" err="1">
                <a:solidFill>
                  <a:schemeClr val="tx1">
                    <a:lumMod val="85000"/>
                    <a:lumOff val="15000"/>
                  </a:schemeClr>
                </a:solidFill>
                <a:latin typeface="Adobe Caslon Pro"/>
                <a:cs typeface="Adobe Caslon Pro"/>
              </a:rPr>
              <a:t>ipccreports</a:t>
            </a:r>
            <a:r>
              <a:rPr lang="en-US" sz="900" dirty="0">
                <a:solidFill>
                  <a:schemeClr val="tx1">
                    <a:lumMod val="85000"/>
                    <a:lumOff val="15000"/>
                  </a:schemeClr>
                </a:solidFill>
                <a:latin typeface="Adobe Caslon Pro"/>
                <a:cs typeface="Adobe Caslon Pro"/>
              </a:rPr>
              <a:t>/tar/wg1/040.</a:t>
            </a:r>
            <a:r>
              <a:rPr lang="en-US" sz="900" dirty="0" smtClean="0">
                <a:solidFill>
                  <a:schemeClr val="tx1">
                    <a:lumMod val="85000"/>
                    <a:lumOff val="15000"/>
                  </a:schemeClr>
                </a:solidFill>
                <a:latin typeface="Adobe Caslon Pro"/>
                <a:cs typeface="Adobe Caslon Pro"/>
              </a:rPr>
              <a:t>htm&gt;</a:t>
            </a:r>
            <a:endParaRPr lang="is-IS" sz="900" dirty="0" smtClean="0">
              <a:solidFill>
                <a:schemeClr val="tx1">
                  <a:lumMod val="85000"/>
                  <a:lumOff val="15000"/>
                </a:schemeClr>
              </a:solidFill>
              <a:latin typeface="Adobe Caslon Pro"/>
              <a:cs typeface="Adobe Caslon Pro"/>
            </a:endParaRPr>
          </a:p>
        </p:txBody>
      </p:sp>
    </p:spTree>
    <p:extLst>
      <p:ext uri="{BB962C8B-B14F-4D97-AF65-F5344CB8AC3E}">
        <p14:creationId xmlns:p14="http://schemas.microsoft.com/office/powerpoint/2010/main" val="25585642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685801" y="2006460"/>
            <a:ext cx="7772400" cy="4219857"/>
          </a:xfrm>
        </p:spPr>
        <p:txBody>
          <a:bodyPr>
            <a:noAutofit/>
          </a:bodyPr>
          <a:lstStyle/>
          <a:p>
            <a:pPr marL="342900" indent="-342900" algn="l">
              <a:spcAft>
                <a:spcPts val="600"/>
              </a:spcAft>
              <a:buFont typeface="Arial"/>
              <a:buChar char="•"/>
            </a:pPr>
            <a:r>
              <a:rPr lang="en-AU" sz="1700" dirty="0" smtClean="0">
                <a:solidFill>
                  <a:schemeClr val="tx1">
                    <a:lumMod val="85000"/>
                    <a:lumOff val="15000"/>
                  </a:schemeClr>
                </a:solidFill>
                <a:latin typeface="Adobe Caslon Pro"/>
                <a:cs typeface="Adobe Caslon Pro"/>
              </a:rPr>
              <a:t>The </a:t>
            </a:r>
            <a:r>
              <a:rPr lang="en-AU" sz="1700" b="1" dirty="0" smtClean="0">
                <a:solidFill>
                  <a:schemeClr val="accent5"/>
                </a:solidFill>
                <a:latin typeface="Adobe Caslon Pro"/>
                <a:cs typeface="Adobe Caslon Pro"/>
              </a:rPr>
              <a:t>United Nations Framework Convention on Climate Change</a:t>
            </a:r>
            <a:r>
              <a:rPr lang="en-AU" sz="1700" dirty="0" smtClean="0">
                <a:solidFill>
                  <a:schemeClr val="accent5"/>
                </a:solidFill>
                <a:latin typeface="Adobe Caslon Pro"/>
                <a:cs typeface="Adobe Caslon Pro"/>
              </a:rPr>
              <a:t> </a:t>
            </a:r>
            <a:r>
              <a:rPr lang="en-AU" sz="1700" dirty="0" smtClean="0">
                <a:solidFill>
                  <a:schemeClr val="tx1">
                    <a:lumMod val="85000"/>
                    <a:lumOff val="15000"/>
                  </a:schemeClr>
                </a:solidFill>
                <a:latin typeface="Adobe Caslon Pro"/>
                <a:cs typeface="Adobe Caslon Pro"/>
              </a:rPr>
              <a:t>was adopted at the Rio Earth Convention in 1992, and entered into force on 21 March 1994</a:t>
            </a:r>
          </a:p>
          <a:p>
            <a:pPr marL="342900" indent="-342900" algn="l">
              <a:spcAft>
                <a:spcPts val="600"/>
              </a:spcAft>
              <a:buFont typeface="Arial"/>
              <a:buChar char="•"/>
            </a:pPr>
            <a:r>
              <a:rPr lang="en-AU" sz="1700" dirty="0" smtClean="0">
                <a:solidFill>
                  <a:schemeClr val="tx1">
                    <a:lumMod val="85000"/>
                    <a:lumOff val="15000"/>
                  </a:schemeClr>
                </a:solidFill>
                <a:latin typeface="Adobe Caslon Pro"/>
                <a:cs typeface="Adobe Caslon Pro"/>
              </a:rPr>
              <a:t>Since 1992, 197 Parties have ratified (agreed to implement) the UNFCCC</a:t>
            </a:r>
          </a:p>
          <a:p>
            <a:pPr marL="342900" indent="-342900" algn="l">
              <a:spcAft>
                <a:spcPts val="600"/>
              </a:spcAft>
              <a:buFont typeface="Arial"/>
              <a:buChar char="•"/>
            </a:pPr>
            <a:r>
              <a:rPr lang="en-AU" sz="1700" dirty="0" smtClean="0">
                <a:solidFill>
                  <a:schemeClr val="tx1">
                    <a:lumMod val="85000"/>
                    <a:lumOff val="15000"/>
                  </a:schemeClr>
                </a:solidFill>
                <a:latin typeface="Adobe Caslon Pro"/>
                <a:cs typeface="Adobe Caslon Pro"/>
              </a:rPr>
              <a:t>The UNFCCC is a landmark international agreement.</a:t>
            </a:r>
          </a:p>
          <a:p>
            <a:pPr marL="800100" lvl="1" indent="-342900" algn="l">
              <a:spcAft>
                <a:spcPts val="600"/>
              </a:spcAft>
              <a:buFont typeface="Arial"/>
              <a:buChar char="•"/>
            </a:pPr>
            <a:r>
              <a:rPr lang="en-AU" sz="1700" dirty="0" smtClean="0">
                <a:solidFill>
                  <a:schemeClr val="tx1">
                    <a:lumMod val="85000"/>
                    <a:lumOff val="15000"/>
                  </a:schemeClr>
                </a:solidFill>
                <a:latin typeface="Adobe Caslon Pro"/>
                <a:cs typeface="Adobe Caslon Pro"/>
              </a:rPr>
              <a:t>It </a:t>
            </a:r>
            <a:r>
              <a:rPr lang="en-AU" sz="1700" b="1" dirty="0" smtClean="0">
                <a:solidFill>
                  <a:srgbClr val="4BACC6"/>
                </a:solidFill>
                <a:latin typeface="Adobe Caslon Pro"/>
                <a:cs typeface="Adobe Caslon Pro"/>
              </a:rPr>
              <a:t>sets an ambitious goal</a:t>
            </a:r>
            <a:r>
              <a:rPr lang="en-AU" sz="1700" dirty="0" smtClean="0">
                <a:solidFill>
                  <a:schemeClr val="tx1">
                    <a:lumMod val="85000"/>
                    <a:lumOff val="15000"/>
                  </a:schemeClr>
                </a:solidFill>
                <a:latin typeface="Adobe Caslon Pro"/>
                <a:cs typeface="Adobe Caslon Pro"/>
              </a:rPr>
              <a:t>: </a:t>
            </a:r>
            <a:r>
              <a:rPr lang="en-AU" sz="1700" dirty="0">
                <a:solidFill>
                  <a:schemeClr val="tx1">
                    <a:lumMod val="85000"/>
                    <a:lumOff val="15000"/>
                  </a:schemeClr>
                </a:solidFill>
                <a:latin typeface="Adobe Caslon Pro"/>
                <a:cs typeface="Adobe Caslon Pro"/>
              </a:rPr>
              <a:t>to stabilise greenhouse gas emissions to prevent dangerous climate </a:t>
            </a:r>
            <a:r>
              <a:rPr lang="en-AU" sz="1700" dirty="0" smtClean="0">
                <a:solidFill>
                  <a:schemeClr val="tx1">
                    <a:lumMod val="85000"/>
                    <a:lumOff val="15000"/>
                  </a:schemeClr>
                </a:solidFill>
                <a:latin typeface="Adobe Caslon Pro"/>
                <a:cs typeface="Adobe Caslon Pro"/>
              </a:rPr>
              <a:t>change, to </a:t>
            </a:r>
            <a:r>
              <a:rPr lang="en-AU" sz="1700" dirty="0">
                <a:solidFill>
                  <a:schemeClr val="tx1">
                    <a:lumMod val="85000"/>
                    <a:lumOff val="15000"/>
                  </a:schemeClr>
                </a:solidFill>
                <a:latin typeface="Adobe Caslon Pro"/>
                <a:cs typeface="Adobe Caslon Pro"/>
              </a:rPr>
              <a:t>allow ecosystems to adapt, to protect food production, and to enable sustainable economic </a:t>
            </a:r>
            <a:r>
              <a:rPr lang="en-AU" sz="1700" dirty="0" smtClean="0">
                <a:solidFill>
                  <a:schemeClr val="tx1">
                    <a:lumMod val="85000"/>
                    <a:lumOff val="15000"/>
                  </a:schemeClr>
                </a:solidFill>
                <a:latin typeface="Adobe Caslon Pro"/>
                <a:cs typeface="Adobe Caslon Pro"/>
              </a:rPr>
              <a:t>development (Article 2)</a:t>
            </a:r>
            <a:endParaRPr lang="en-AU" sz="1700" dirty="0">
              <a:solidFill>
                <a:schemeClr val="tx1">
                  <a:lumMod val="85000"/>
                  <a:lumOff val="15000"/>
                </a:schemeClr>
              </a:solidFill>
              <a:latin typeface="Adobe Caslon Pro"/>
              <a:cs typeface="Adobe Caslon Pro"/>
            </a:endParaRPr>
          </a:p>
          <a:p>
            <a:pPr marL="800100" lvl="1" indent="-342900" algn="l">
              <a:spcAft>
                <a:spcPts val="600"/>
              </a:spcAft>
              <a:buFont typeface="Arial"/>
              <a:buChar char="•"/>
            </a:pPr>
            <a:r>
              <a:rPr lang="en-AU" sz="1700" dirty="0" smtClean="0">
                <a:solidFill>
                  <a:schemeClr val="tx1">
                    <a:lumMod val="85000"/>
                    <a:lumOff val="15000"/>
                  </a:schemeClr>
                </a:solidFill>
                <a:latin typeface="Adobe Caslon Pro"/>
                <a:cs typeface="Adobe Caslon Pro"/>
              </a:rPr>
              <a:t>It recognises that </a:t>
            </a:r>
            <a:r>
              <a:rPr lang="en-AU" sz="1700" b="1" dirty="0" smtClean="0">
                <a:solidFill>
                  <a:srgbClr val="4BACC6"/>
                </a:solidFill>
                <a:latin typeface="Adobe Caslon Pro"/>
                <a:cs typeface="Adobe Caslon Pro"/>
              </a:rPr>
              <a:t>a safe climate is the common interest of all nations</a:t>
            </a:r>
          </a:p>
          <a:p>
            <a:pPr marL="800100" lvl="1" indent="-342900" algn="l">
              <a:spcAft>
                <a:spcPts val="600"/>
              </a:spcAft>
              <a:buFont typeface="Arial"/>
              <a:buChar char="•"/>
            </a:pPr>
            <a:r>
              <a:rPr lang="en-AU" sz="1700" dirty="0" smtClean="0">
                <a:solidFill>
                  <a:schemeClr val="tx1">
                    <a:lumMod val="85000"/>
                    <a:lumOff val="15000"/>
                  </a:schemeClr>
                </a:solidFill>
                <a:latin typeface="Adobe Caslon Pro"/>
                <a:cs typeface="Adobe Caslon Pro"/>
              </a:rPr>
              <a:t>But also acknowledges that </a:t>
            </a:r>
            <a:r>
              <a:rPr lang="en-AU" sz="1700" b="1" dirty="0" smtClean="0">
                <a:solidFill>
                  <a:srgbClr val="4BACC6"/>
                </a:solidFill>
                <a:latin typeface="Adobe Caslon Pro"/>
                <a:cs typeface="Adobe Caslon Pro"/>
              </a:rPr>
              <a:t>developed countries are historically responsible</a:t>
            </a:r>
            <a:r>
              <a:rPr lang="en-AU" sz="1700" dirty="0" smtClean="0">
                <a:solidFill>
                  <a:srgbClr val="4BACC6"/>
                </a:solidFill>
                <a:latin typeface="Adobe Caslon Pro"/>
                <a:cs typeface="Adobe Caslon Pro"/>
              </a:rPr>
              <a:t> </a:t>
            </a:r>
            <a:r>
              <a:rPr lang="en-AU" sz="1700" dirty="0" smtClean="0">
                <a:solidFill>
                  <a:schemeClr val="tx1"/>
                </a:solidFill>
                <a:latin typeface="Adobe Caslon Pro"/>
                <a:cs typeface="Adobe Caslon Pro"/>
              </a:rPr>
              <a:t>for anthropogenic climate change,</a:t>
            </a:r>
            <a:r>
              <a:rPr lang="en-AU" sz="1700" b="1" dirty="0" smtClean="0">
                <a:solidFill>
                  <a:srgbClr val="4BACC6"/>
                </a:solidFill>
                <a:latin typeface="Adobe Caslon Pro"/>
                <a:cs typeface="Adobe Caslon Pro"/>
              </a:rPr>
              <a:t> </a:t>
            </a:r>
            <a:r>
              <a:rPr lang="en-AU" sz="1700" dirty="0" smtClean="0">
                <a:solidFill>
                  <a:schemeClr val="tx1">
                    <a:lumMod val="85000"/>
                    <a:lumOff val="15000"/>
                  </a:schemeClr>
                </a:solidFill>
                <a:latin typeface="Adobe Caslon Pro"/>
                <a:cs typeface="Adobe Caslon Pro"/>
              </a:rPr>
              <a:t>and so should drive climate action</a:t>
            </a:r>
          </a:p>
          <a:p>
            <a:pPr marL="800100" lvl="1" indent="-342900" algn="l">
              <a:spcAft>
                <a:spcPts val="600"/>
              </a:spcAft>
              <a:buFont typeface="Arial"/>
              <a:buChar char="•"/>
            </a:pPr>
            <a:r>
              <a:rPr lang="en-AU" sz="1700" dirty="0" smtClean="0">
                <a:solidFill>
                  <a:schemeClr val="tx1">
                    <a:lumMod val="85000"/>
                    <a:lumOff val="15000"/>
                  </a:schemeClr>
                </a:solidFill>
                <a:latin typeface="Adobe Caslon Pro"/>
                <a:cs typeface="Adobe Caslon Pro"/>
              </a:rPr>
              <a:t>The specific </a:t>
            </a:r>
            <a:r>
              <a:rPr lang="en-AU" sz="1700" b="1" dirty="0" smtClean="0">
                <a:solidFill>
                  <a:schemeClr val="accent5"/>
                </a:solidFill>
                <a:latin typeface="Adobe Caslon Pro"/>
                <a:cs typeface="Adobe Caslon Pro"/>
              </a:rPr>
              <a:t>needs and vulnerabilities of developing countries </a:t>
            </a:r>
            <a:r>
              <a:rPr lang="en-AU" sz="1700" dirty="0" smtClean="0">
                <a:solidFill>
                  <a:schemeClr val="tx1">
                    <a:lumMod val="85000"/>
                    <a:lumOff val="15000"/>
                  </a:schemeClr>
                </a:solidFill>
                <a:latin typeface="Adobe Caslon Pro"/>
                <a:cs typeface="Adobe Caslon Pro"/>
              </a:rPr>
              <a:t>are also recognised and addressed through a range of mechanisms</a:t>
            </a:r>
          </a:p>
        </p:txBody>
      </p:sp>
      <p:sp>
        <p:nvSpPr>
          <p:cNvPr id="7" name="TextBox 6"/>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
        <p:nvSpPr>
          <p:cNvPr id="9" name="Title 1"/>
          <p:cNvSpPr txBox="1">
            <a:spLocks/>
          </p:cNvSpPr>
          <p:nvPr/>
        </p:nvSpPr>
        <p:spPr>
          <a:xfrm>
            <a:off x="685800" y="620764"/>
            <a:ext cx="7772400" cy="9886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2700" b="1" dirty="0" smtClean="0">
                <a:latin typeface="Adobe Caslon Pro"/>
              </a:rPr>
              <a:t>The UN Framework </a:t>
            </a:r>
            <a:br>
              <a:rPr lang="en-AU" sz="2700" b="1" dirty="0" smtClean="0">
                <a:latin typeface="Adobe Caslon Pro"/>
              </a:rPr>
            </a:br>
            <a:r>
              <a:rPr lang="en-AU" sz="2700" b="1" dirty="0" smtClean="0">
                <a:latin typeface="Adobe Caslon Pro"/>
              </a:rPr>
              <a:t>Convention on Climate Change</a:t>
            </a:r>
            <a:endParaRPr lang="en-AU" sz="2700" b="1" dirty="0">
              <a:latin typeface="Adobe Caslon Pro"/>
            </a:endParaRPr>
          </a:p>
        </p:txBody>
      </p:sp>
    </p:spTree>
    <p:extLst>
      <p:ext uri="{BB962C8B-B14F-4D97-AF65-F5344CB8AC3E}">
        <p14:creationId xmlns:p14="http://schemas.microsoft.com/office/powerpoint/2010/main" val="40023052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685801" y="1943946"/>
            <a:ext cx="7772400" cy="578039"/>
          </a:xfrm>
        </p:spPr>
        <p:txBody>
          <a:bodyPr>
            <a:normAutofit/>
          </a:bodyPr>
          <a:lstStyle/>
          <a:p>
            <a:pPr algn="l">
              <a:spcAft>
                <a:spcPts val="600"/>
              </a:spcAft>
            </a:pPr>
            <a:r>
              <a:rPr lang="is-IS" sz="1700" dirty="0">
                <a:solidFill>
                  <a:schemeClr val="tx1">
                    <a:lumMod val="85000"/>
                    <a:lumOff val="15000"/>
                  </a:schemeClr>
                </a:solidFill>
                <a:latin typeface="Adobe Caslon Pro"/>
                <a:cs typeface="Adobe Caslon Pro"/>
              </a:rPr>
              <a:t>T</a:t>
            </a:r>
            <a:r>
              <a:rPr lang="is-IS" sz="1700" dirty="0" smtClean="0">
                <a:solidFill>
                  <a:schemeClr val="tx1">
                    <a:lumMod val="85000"/>
                    <a:lumOff val="15000"/>
                  </a:schemeClr>
                </a:solidFill>
                <a:latin typeface="Adobe Caslon Pro"/>
                <a:cs typeface="Adobe Caslon Pro"/>
              </a:rPr>
              <a:t>he </a:t>
            </a:r>
            <a:r>
              <a:rPr lang="is-IS" sz="1700" b="1" dirty="0" smtClean="0">
                <a:solidFill>
                  <a:schemeClr val="tx1">
                    <a:lumMod val="85000"/>
                    <a:lumOff val="15000"/>
                  </a:schemeClr>
                </a:solidFill>
                <a:latin typeface="Adobe Caslon Pro"/>
                <a:cs typeface="Adobe Caslon Pro"/>
              </a:rPr>
              <a:t>objective</a:t>
            </a:r>
            <a:r>
              <a:rPr lang="is-IS" sz="1700" dirty="0" smtClean="0">
                <a:solidFill>
                  <a:schemeClr val="tx1">
                    <a:lumMod val="85000"/>
                    <a:lumOff val="15000"/>
                  </a:schemeClr>
                </a:solidFill>
                <a:latin typeface="Adobe Caslon Pro"/>
                <a:cs typeface="Adobe Caslon Pro"/>
              </a:rPr>
              <a:t> of the Convention is set out in Article 2:</a:t>
            </a:r>
          </a:p>
        </p:txBody>
      </p:sp>
      <p:sp>
        <p:nvSpPr>
          <p:cNvPr id="3" name="Rectangle 2"/>
          <p:cNvSpPr/>
          <p:nvPr/>
        </p:nvSpPr>
        <p:spPr>
          <a:xfrm>
            <a:off x="1435621" y="2401950"/>
            <a:ext cx="6208889" cy="3299877"/>
          </a:xfrm>
          <a:prstGeom prst="rect">
            <a:avLst/>
          </a:prstGeom>
        </p:spPr>
        <p:txBody>
          <a:bodyPr wrap="square">
            <a:spAutoFit/>
          </a:bodyPr>
          <a:lstStyle/>
          <a:p>
            <a:pPr marL="82550" algn="just">
              <a:lnSpc>
                <a:spcPct val="120000"/>
              </a:lnSpc>
              <a:spcAft>
                <a:spcPts val="1200"/>
              </a:spcAft>
            </a:pPr>
            <a:r>
              <a:rPr lang="en-AU" sz="1600" dirty="0">
                <a:latin typeface="Adobe Caslon Pro"/>
                <a:cs typeface="Adobe Caslon Pro"/>
              </a:rPr>
              <a:t>The </a:t>
            </a:r>
            <a:r>
              <a:rPr lang="en-AU" sz="1600" b="1" dirty="0">
                <a:solidFill>
                  <a:srgbClr val="4BACC6"/>
                </a:solidFill>
                <a:latin typeface="Adobe Caslon Pro"/>
                <a:cs typeface="Adobe Caslon Pro"/>
              </a:rPr>
              <a:t>ultimate objective of this Convention </a:t>
            </a:r>
            <a:r>
              <a:rPr lang="en-AU" sz="1600" dirty="0">
                <a:latin typeface="Adobe Caslon Pro"/>
                <a:cs typeface="Adobe Caslon Pro"/>
              </a:rPr>
              <a:t>and any related legal </a:t>
            </a:r>
            <a:r>
              <a:rPr lang="en-AU" sz="1600" dirty="0" smtClean="0">
                <a:latin typeface="Adobe Caslon Pro"/>
                <a:cs typeface="Adobe Caslon Pro"/>
              </a:rPr>
              <a:t>instruments (i.e. the Paris Agreement) </a:t>
            </a:r>
            <a:r>
              <a:rPr lang="en-AU" sz="1600" dirty="0">
                <a:latin typeface="Adobe Caslon Pro"/>
                <a:cs typeface="Adobe Caslon Pro"/>
              </a:rPr>
              <a:t>that the Conference of the Parties </a:t>
            </a:r>
            <a:r>
              <a:rPr lang="en-AU" sz="1600" dirty="0" smtClean="0">
                <a:latin typeface="Adobe Caslon Pro"/>
                <a:cs typeface="Adobe Caslon Pro"/>
              </a:rPr>
              <a:t>(COP) may </a:t>
            </a:r>
            <a:r>
              <a:rPr lang="en-AU" sz="1600" dirty="0">
                <a:latin typeface="Adobe Caslon Pro"/>
                <a:cs typeface="Adobe Caslon Pro"/>
              </a:rPr>
              <a:t>adopt </a:t>
            </a:r>
            <a:r>
              <a:rPr lang="en-AU" sz="1600" b="1" dirty="0">
                <a:solidFill>
                  <a:srgbClr val="4BACC6"/>
                </a:solidFill>
                <a:latin typeface="Adobe Caslon Pro"/>
                <a:cs typeface="Adobe Caslon Pro"/>
              </a:rPr>
              <a:t>is to achieve</a:t>
            </a:r>
            <a:r>
              <a:rPr lang="en-AU" sz="1600" dirty="0">
                <a:latin typeface="Adobe Caslon Pro"/>
                <a:cs typeface="Adobe Caslon Pro"/>
              </a:rPr>
              <a:t>, in accordance with the relevant provisions of the </a:t>
            </a:r>
            <a:r>
              <a:rPr lang="en-AU" sz="1600" dirty="0" smtClean="0">
                <a:latin typeface="Adobe Caslon Pro"/>
                <a:cs typeface="Adobe Caslon Pro"/>
              </a:rPr>
              <a:t>Convention, </a:t>
            </a:r>
            <a:r>
              <a:rPr lang="en-AU" sz="1600" b="1" dirty="0">
                <a:solidFill>
                  <a:srgbClr val="4BACC6"/>
                </a:solidFill>
                <a:latin typeface="Adobe Caslon Pro"/>
                <a:cs typeface="Adobe Caslon Pro"/>
              </a:rPr>
              <a:t>stabilization of greenhouse </a:t>
            </a:r>
            <a:r>
              <a:rPr lang="en-AU" sz="1600" b="1" dirty="0" smtClean="0">
                <a:solidFill>
                  <a:srgbClr val="4BACC6"/>
                </a:solidFill>
                <a:latin typeface="Adobe Caslon Pro"/>
                <a:cs typeface="Adobe Caslon Pro"/>
              </a:rPr>
              <a:t>gas</a:t>
            </a:r>
            <a:r>
              <a:rPr lang="en-AU" sz="1600" b="1" dirty="0" smtClean="0">
                <a:latin typeface="Adobe Caslon Pro"/>
                <a:cs typeface="Adobe Caslon Pro"/>
              </a:rPr>
              <a:t> </a:t>
            </a:r>
            <a:r>
              <a:rPr lang="en-AU" sz="1600" b="1" dirty="0" smtClean="0">
                <a:solidFill>
                  <a:srgbClr val="4BACC6"/>
                </a:solidFill>
                <a:latin typeface="Adobe Caslon Pro"/>
                <a:cs typeface="Adobe Caslon Pro"/>
              </a:rPr>
              <a:t>concentrations</a:t>
            </a:r>
            <a:r>
              <a:rPr lang="en-AU" sz="1600" dirty="0" smtClean="0">
                <a:latin typeface="Adobe Caslon Pro"/>
                <a:cs typeface="Adobe Caslon Pro"/>
              </a:rPr>
              <a:t> </a:t>
            </a:r>
            <a:r>
              <a:rPr lang="en-AU" sz="1600" dirty="0">
                <a:latin typeface="Adobe Caslon Pro"/>
                <a:cs typeface="Adobe Caslon Pro"/>
              </a:rPr>
              <a:t>in the atmosphere</a:t>
            </a:r>
            <a:r>
              <a:rPr lang="en-AU" sz="1600" b="1" dirty="0">
                <a:latin typeface="Adobe Caslon Pro"/>
                <a:cs typeface="Adobe Caslon Pro"/>
              </a:rPr>
              <a:t> </a:t>
            </a:r>
            <a:r>
              <a:rPr lang="en-AU" sz="1600" b="1" dirty="0">
                <a:solidFill>
                  <a:schemeClr val="accent5"/>
                </a:solidFill>
                <a:latin typeface="Adobe Caslon Pro"/>
                <a:cs typeface="Adobe Caslon Pro"/>
              </a:rPr>
              <a:t>at a level that would prevent dangerous anthropogenic interference with the climate system. </a:t>
            </a:r>
          </a:p>
          <a:p>
            <a:pPr marL="82550" algn="just">
              <a:lnSpc>
                <a:spcPct val="120000"/>
              </a:lnSpc>
              <a:spcAft>
                <a:spcPts val="600"/>
              </a:spcAft>
            </a:pPr>
            <a:r>
              <a:rPr lang="en-AU" sz="1600" dirty="0">
                <a:latin typeface="Adobe Caslon Pro"/>
                <a:cs typeface="Adobe Caslon Pro"/>
              </a:rPr>
              <a:t>Such a level should be </a:t>
            </a:r>
            <a:r>
              <a:rPr lang="en-AU" sz="1600" b="1" dirty="0">
                <a:solidFill>
                  <a:schemeClr val="accent5"/>
                </a:solidFill>
                <a:latin typeface="Adobe Caslon Pro"/>
                <a:cs typeface="Adobe Caslon Pro"/>
              </a:rPr>
              <a:t>achieved</a:t>
            </a:r>
            <a:r>
              <a:rPr lang="en-AU" sz="1600" dirty="0">
                <a:solidFill>
                  <a:schemeClr val="accent5"/>
                </a:solidFill>
                <a:latin typeface="Adobe Caslon Pro"/>
                <a:cs typeface="Adobe Caslon Pro"/>
              </a:rPr>
              <a:t> </a:t>
            </a:r>
            <a:r>
              <a:rPr lang="en-AU" sz="1600" b="1" dirty="0">
                <a:solidFill>
                  <a:srgbClr val="4BACC6"/>
                </a:solidFill>
                <a:latin typeface="Adobe Caslon Pro"/>
                <a:cs typeface="Adobe Caslon Pro"/>
              </a:rPr>
              <a:t>within a time-frame sufficient to allow ecosystems to adapt naturally </a:t>
            </a:r>
            <a:r>
              <a:rPr lang="en-AU" sz="1600" dirty="0">
                <a:latin typeface="Adobe Caslon Pro"/>
                <a:cs typeface="Adobe Caslon Pro"/>
              </a:rPr>
              <a:t>to climate change, </a:t>
            </a:r>
            <a:r>
              <a:rPr lang="en-AU" sz="1600" b="1" dirty="0">
                <a:solidFill>
                  <a:srgbClr val="4BACC6"/>
                </a:solidFill>
                <a:latin typeface="Adobe Caslon Pro"/>
                <a:cs typeface="Adobe Caslon Pro"/>
              </a:rPr>
              <a:t>to ensure that food production is not threatened </a:t>
            </a:r>
            <a:r>
              <a:rPr lang="en-AU" sz="1600" dirty="0">
                <a:latin typeface="Adobe Caslon Pro"/>
                <a:cs typeface="Adobe Caslon Pro"/>
              </a:rPr>
              <a:t>and </a:t>
            </a:r>
            <a:r>
              <a:rPr lang="en-AU" sz="1600" b="1" dirty="0">
                <a:solidFill>
                  <a:srgbClr val="4BACC6"/>
                </a:solidFill>
                <a:latin typeface="Adobe Caslon Pro"/>
                <a:cs typeface="Adobe Caslon Pro"/>
              </a:rPr>
              <a:t>to enable economic development to proceed in a sustainable manner</a:t>
            </a:r>
            <a:r>
              <a:rPr lang="en-AU" sz="1600" dirty="0">
                <a:latin typeface="Adobe Caslon Pro"/>
                <a:cs typeface="Adobe Caslon Pro"/>
              </a:rPr>
              <a:t>. </a:t>
            </a:r>
          </a:p>
        </p:txBody>
      </p:sp>
      <p:sp>
        <p:nvSpPr>
          <p:cNvPr id="9" name="TextBox 8"/>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
        <p:nvSpPr>
          <p:cNvPr id="10" name="Title 1"/>
          <p:cNvSpPr txBox="1">
            <a:spLocks/>
          </p:cNvSpPr>
          <p:nvPr/>
        </p:nvSpPr>
        <p:spPr>
          <a:xfrm>
            <a:off x="685800" y="620764"/>
            <a:ext cx="7772400" cy="9886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2700" b="1" dirty="0" smtClean="0">
                <a:latin typeface="Adobe Caslon Pro"/>
              </a:rPr>
              <a:t>The UN Framework </a:t>
            </a:r>
            <a:br>
              <a:rPr lang="en-AU" sz="2700" b="1" dirty="0" smtClean="0">
                <a:latin typeface="Adobe Caslon Pro"/>
              </a:rPr>
            </a:br>
            <a:r>
              <a:rPr lang="en-AU" sz="2700" b="1" dirty="0" smtClean="0">
                <a:latin typeface="Adobe Caslon Pro"/>
              </a:rPr>
              <a:t>Convention on Climate Change</a:t>
            </a:r>
            <a:endParaRPr lang="en-AU" sz="2700" b="1" dirty="0">
              <a:latin typeface="Adobe Caslon Pro"/>
            </a:endParaRPr>
          </a:p>
        </p:txBody>
      </p:sp>
    </p:spTree>
    <p:extLst>
      <p:ext uri="{BB962C8B-B14F-4D97-AF65-F5344CB8AC3E}">
        <p14:creationId xmlns:p14="http://schemas.microsoft.com/office/powerpoint/2010/main" val="6471082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77201" y="474530"/>
            <a:ext cx="988797" cy="1032799"/>
          </a:xfrm>
          <a:prstGeom prst="rect">
            <a:avLst/>
          </a:prstGeom>
          <a:noFill/>
          <a:ln>
            <a:noFill/>
          </a:ln>
        </p:spPr>
      </p:pic>
      <p:pic>
        <p:nvPicPr>
          <p:cNvPr id="6" name="Picture 5" descr="nab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74" y="461162"/>
            <a:ext cx="1292726" cy="1292726"/>
          </a:xfrm>
          <a:prstGeom prst="rect">
            <a:avLst/>
          </a:prstGeom>
        </p:spPr>
      </p:pic>
      <p:sp>
        <p:nvSpPr>
          <p:cNvPr id="4" name="Subtitle 3"/>
          <p:cNvSpPr>
            <a:spLocks noGrp="1"/>
          </p:cNvSpPr>
          <p:nvPr>
            <p:ph type="subTitle" idx="1"/>
          </p:nvPr>
        </p:nvSpPr>
        <p:spPr>
          <a:xfrm>
            <a:off x="685801" y="1970228"/>
            <a:ext cx="7772400" cy="804780"/>
          </a:xfrm>
        </p:spPr>
        <p:txBody>
          <a:bodyPr>
            <a:normAutofit/>
          </a:bodyPr>
          <a:lstStyle/>
          <a:p>
            <a:pPr algn="l">
              <a:spcAft>
                <a:spcPts val="600"/>
              </a:spcAft>
            </a:pPr>
            <a:r>
              <a:rPr lang="is-IS" sz="1700" dirty="0" smtClean="0">
                <a:solidFill>
                  <a:schemeClr val="tx1">
                    <a:lumMod val="85000"/>
                    <a:lumOff val="15000"/>
                  </a:schemeClr>
                </a:solidFill>
                <a:latin typeface="Adobe Caslon Pro"/>
                <a:cs typeface="Adobe Caslon Pro"/>
              </a:rPr>
              <a:t>The </a:t>
            </a:r>
            <a:r>
              <a:rPr lang="is-IS" sz="1700" b="1" dirty="0" smtClean="0">
                <a:solidFill>
                  <a:schemeClr val="tx1">
                    <a:lumMod val="85000"/>
                    <a:lumOff val="15000"/>
                  </a:schemeClr>
                </a:solidFill>
                <a:latin typeface="Adobe Caslon Pro"/>
                <a:cs typeface="Adobe Caslon Pro"/>
              </a:rPr>
              <a:t>guiding principles </a:t>
            </a:r>
            <a:r>
              <a:rPr lang="is-IS" sz="1700" dirty="0" smtClean="0">
                <a:solidFill>
                  <a:schemeClr val="tx1">
                    <a:lumMod val="85000"/>
                    <a:lumOff val="15000"/>
                  </a:schemeClr>
                </a:solidFill>
                <a:latin typeface="Adobe Caslon Pro"/>
                <a:cs typeface="Adobe Caslon Pro"/>
              </a:rPr>
              <a:t>of the Convention are set out in Article 3:</a:t>
            </a:r>
          </a:p>
        </p:txBody>
      </p:sp>
      <p:sp>
        <p:nvSpPr>
          <p:cNvPr id="3" name="Rectangle 2"/>
          <p:cNvSpPr/>
          <p:nvPr/>
        </p:nvSpPr>
        <p:spPr>
          <a:xfrm>
            <a:off x="1435621" y="2463590"/>
            <a:ext cx="6208889" cy="970522"/>
          </a:xfrm>
          <a:prstGeom prst="rect">
            <a:avLst/>
          </a:prstGeom>
        </p:spPr>
        <p:txBody>
          <a:bodyPr wrap="square">
            <a:spAutoFit/>
          </a:bodyPr>
          <a:lstStyle/>
          <a:p>
            <a:pPr marL="82550" algn="just">
              <a:lnSpc>
                <a:spcPct val="120000"/>
              </a:lnSpc>
              <a:spcAft>
                <a:spcPts val="600"/>
              </a:spcAft>
            </a:pPr>
            <a:r>
              <a:rPr lang="en-AU" sz="1600" dirty="0" smtClean="0">
                <a:latin typeface="Adobe Caslon Pro"/>
                <a:cs typeface="Adobe Caslon Pro"/>
              </a:rPr>
              <a:t>1. </a:t>
            </a:r>
            <a:r>
              <a:rPr lang="en-AU" sz="1600" b="1" dirty="0" smtClean="0">
                <a:solidFill>
                  <a:srgbClr val="4BACC6"/>
                </a:solidFill>
                <a:latin typeface="Adobe Caslon Pro"/>
                <a:cs typeface="Adobe Caslon Pro"/>
              </a:rPr>
              <a:t>Protect the climate system </a:t>
            </a:r>
            <a:r>
              <a:rPr lang="en-AU" sz="1600" dirty="0" smtClean="0">
                <a:latin typeface="Adobe Caslon Pro"/>
                <a:cs typeface="Adobe Caslon Pro"/>
              </a:rPr>
              <a:t>for the benefit of present and future generations of humankind, </a:t>
            </a:r>
            <a:r>
              <a:rPr lang="en-AU" sz="1600" b="1" dirty="0" smtClean="0">
                <a:solidFill>
                  <a:srgbClr val="4BACC6"/>
                </a:solidFill>
                <a:latin typeface="Adobe Caslon Pro"/>
                <a:cs typeface="Adobe Caslon Pro"/>
              </a:rPr>
              <a:t>on the basis of equity </a:t>
            </a:r>
            <a:r>
              <a:rPr lang="en-AU" sz="1600" dirty="0" smtClean="0">
                <a:latin typeface="Adobe Caslon Pro"/>
                <a:cs typeface="Adobe Caslon Pro"/>
              </a:rPr>
              <a:t>and the principle of </a:t>
            </a:r>
            <a:r>
              <a:rPr lang="en-AU" sz="1600" b="1" dirty="0" smtClean="0">
                <a:solidFill>
                  <a:srgbClr val="4BACC6"/>
                </a:solidFill>
                <a:latin typeface="Adobe Caslon Pro"/>
                <a:cs typeface="Adobe Caslon Pro"/>
              </a:rPr>
              <a:t>common but differentiated responsibilities and respective capabilities.</a:t>
            </a:r>
            <a:endParaRPr lang="en-AU" sz="1600" b="1" dirty="0">
              <a:solidFill>
                <a:srgbClr val="4BACC6"/>
              </a:solidFill>
              <a:latin typeface="Adobe Caslon Pro"/>
              <a:cs typeface="Adobe Caslon Pro"/>
            </a:endParaRPr>
          </a:p>
        </p:txBody>
      </p:sp>
      <p:sp>
        <p:nvSpPr>
          <p:cNvPr id="9" name="Rectangle 8"/>
          <p:cNvSpPr/>
          <p:nvPr/>
        </p:nvSpPr>
        <p:spPr>
          <a:xfrm>
            <a:off x="1435621" y="3490753"/>
            <a:ext cx="6208889" cy="997965"/>
          </a:xfrm>
          <a:prstGeom prst="rect">
            <a:avLst/>
          </a:prstGeom>
        </p:spPr>
        <p:txBody>
          <a:bodyPr wrap="square">
            <a:spAutoFit/>
          </a:bodyPr>
          <a:lstStyle/>
          <a:p>
            <a:pPr marL="82550" algn="just">
              <a:lnSpc>
                <a:spcPct val="120000"/>
              </a:lnSpc>
              <a:spcAft>
                <a:spcPts val="600"/>
              </a:spcAft>
            </a:pPr>
            <a:r>
              <a:rPr lang="en-AU" sz="1600" dirty="0">
                <a:latin typeface="Adobe Caslon Pro"/>
                <a:cs typeface="Adobe Caslon Pro"/>
              </a:rPr>
              <a:t>2</a:t>
            </a:r>
            <a:r>
              <a:rPr lang="en-AU" sz="1600" dirty="0" smtClean="0">
                <a:latin typeface="Adobe Caslon Pro"/>
                <a:cs typeface="Adobe Caslon Pro"/>
              </a:rPr>
              <a:t>. </a:t>
            </a:r>
            <a:r>
              <a:rPr lang="en-AU" sz="1600" b="1" dirty="0" smtClean="0">
                <a:solidFill>
                  <a:srgbClr val="4BACC6"/>
                </a:solidFill>
                <a:latin typeface="Adobe Caslon Pro"/>
                <a:cs typeface="Adobe Caslon Pro"/>
              </a:rPr>
              <a:t>Specific needs and special circumstances of developing country Parties </a:t>
            </a:r>
            <a:r>
              <a:rPr lang="en-AU" sz="1600" dirty="0" smtClean="0">
                <a:latin typeface="Adobe Caslon Pro"/>
                <a:cs typeface="Adobe Caslon Pro"/>
              </a:rPr>
              <a:t>should be given full consideration, </a:t>
            </a:r>
            <a:r>
              <a:rPr lang="en-AU" sz="1600" b="1" dirty="0" smtClean="0">
                <a:solidFill>
                  <a:srgbClr val="4BACC6"/>
                </a:solidFill>
                <a:latin typeface="Adobe Caslon Pro"/>
                <a:cs typeface="Adobe Caslon Pro"/>
              </a:rPr>
              <a:t>especially those that are particularly vulnerable</a:t>
            </a:r>
            <a:r>
              <a:rPr lang="en-AU" sz="1600" dirty="0" smtClean="0">
                <a:latin typeface="Adobe Caslon Pro"/>
                <a:cs typeface="Adobe Caslon Pro"/>
              </a:rPr>
              <a:t> to adverse climate impacts.</a:t>
            </a:r>
            <a:endParaRPr lang="en-AU" sz="1600" b="1" dirty="0">
              <a:solidFill>
                <a:srgbClr val="4BACC6"/>
              </a:solidFill>
              <a:latin typeface="Adobe Caslon Pro"/>
              <a:cs typeface="Adobe Caslon Pro"/>
            </a:endParaRPr>
          </a:p>
        </p:txBody>
      </p:sp>
      <p:sp>
        <p:nvSpPr>
          <p:cNvPr id="10" name="Rectangle 9"/>
          <p:cNvSpPr/>
          <p:nvPr/>
        </p:nvSpPr>
        <p:spPr>
          <a:xfrm>
            <a:off x="1435621" y="4553524"/>
            <a:ext cx="6208889" cy="1265988"/>
          </a:xfrm>
          <a:prstGeom prst="rect">
            <a:avLst/>
          </a:prstGeom>
        </p:spPr>
        <p:txBody>
          <a:bodyPr wrap="square">
            <a:spAutoFit/>
          </a:bodyPr>
          <a:lstStyle/>
          <a:p>
            <a:pPr marL="82550" algn="just">
              <a:lnSpc>
                <a:spcPct val="120000"/>
              </a:lnSpc>
              <a:spcAft>
                <a:spcPts val="600"/>
              </a:spcAft>
            </a:pPr>
            <a:r>
              <a:rPr lang="en-AU" sz="1600" dirty="0" smtClean="0">
                <a:latin typeface="Adobe Caslon Pro"/>
                <a:cs typeface="Adobe Caslon Pro"/>
              </a:rPr>
              <a:t>3. </a:t>
            </a:r>
            <a:r>
              <a:rPr lang="en-AU" sz="1600" b="1" dirty="0" smtClean="0">
                <a:solidFill>
                  <a:srgbClr val="4BACC6"/>
                </a:solidFill>
                <a:latin typeface="Adobe Caslon Pro"/>
                <a:cs typeface="Adobe Caslon Pro"/>
              </a:rPr>
              <a:t>Parties should take [comprehensive and cost-effective] precautionary measures </a:t>
            </a:r>
            <a:r>
              <a:rPr lang="en-AU" sz="1600" dirty="0" smtClean="0">
                <a:latin typeface="Adobe Caslon Pro"/>
                <a:cs typeface="Adobe Caslon Pro"/>
              </a:rPr>
              <a:t>to anticipate, prevent or minimise the causes of climate change and mitigate its adverse effects</a:t>
            </a:r>
            <a:r>
              <a:rPr lang="is-IS" sz="1600" dirty="0" smtClean="0">
                <a:latin typeface="Adobe Caslon Pro"/>
                <a:cs typeface="Adobe Caslon Pro"/>
              </a:rPr>
              <a:t>… </a:t>
            </a:r>
            <a:r>
              <a:rPr lang="is-IS" sz="1600" b="1" dirty="0" smtClean="0">
                <a:solidFill>
                  <a:srgbClr val="4BACC6"/>
                </a:solidFill>
                <a:latin typeface="Adobe Caslon Pro"/>
                <a:cs typeface="Adobe Caslon Pro"/>
              </a:rPr>
              <a:t>Lack of full scientific certainty should not be used as a reason for postponing such measures.</a:t>
            </a:r>
            <a:endParaRPr lang="en-AU" sz="1600" b="1" dirty="0">
              <a:solidFill>
                <a:srgbClr val="4BACC6"/>
              </a:solidFill>
              <a:latin typeface="Adobe Caslon Pro"/>
              <a:cs typeface="Adobe Caslon Pro"/>
            </a:endParaRPr>
          </a:p>
        </p:txBody>
      </p:sp>
      <p:sp>
        <p:nvSpPr>
          <p:cNvPr id="11" name="TextBox 10"/>
          <p:cNvSpPr txBox="1"/>
          <p:nvPr/>
        </p:nvSpPr>
        <p:spPr>
          <a:xfrm>
            <a:off x="4540066" y="6350676"/>
            <a:ext cx="4036382" cy="276999"/>
          </a:xfrm>
          <a:prstGeom prst="rect">
            <a:avLst/>
          </a:prstGeom>
          <a:noFill/>
        </p:spPr>
        <p:txBody>
          <a:bodyPr wrap="square" rtlCol="0">
            <a:spAutoFit/>
          </a:bodyPr>
          <a:lstStyle/>
          <a:p>
            <a:pPr algn="r"/>
            <a:r>
              <a:rPr lang="en-AU" sz="1200" b="1" dirty="0" smtClean="0">
                <a:solidFill>
                  <a:schemeClr val="tx1">
                    <a:lumMod val="50000"/>
                    <a:lumOff val="50000"/>
                  </a:schemeClr>
                </a:solidFill>
                <a:latin typeface="Adobe Caslon Pro"/>
                <a:cs typeface="Adobe Caslon Pro"/>
              </a:rPr>
              <a:t>UNFCCC Taskforce  |  COP23  |  DT02_The UNFCCC</a:t>
            </a:r>
            <a:endParaRPr lang="en-AU" sz="1200" b="1" dirty="0">
              <a:solidFill>
                <a:schemeClr val="tx1">
                  <a:lumMod val="50000"/>
                  <a:lumOff val="50000"/>
                </a:schemeClr>
              </a:solidFill>
              <a:latin typeface="Adobe Caslon Pro"/>
              <a:cs typeface="Adobe Caslon Pro"/>
            </a:endParaRPr>
          </a:p>
        </p:txBody>
      </p:sp>
      <p:sp>
        <p:nvSpPr>
          <p:cNvPr id="13" name="Title 1"/>
          <p:cNvSpPr txBox="1">
            <a:spLocks/>
          </p:cNvSpPr>
          <p:nvPr/>
        </p:nvSpPr>
        <p:spPr>
          <a:xfrm>
            <a:off x="685800" y="620764"/>
            <a:ext cx="7772400" cy="9886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2700" b="1" dirty="0" smtClean="0">
                <a:latin typeface="Adobe Caslon Pro"/>
              </a:rPr>
              <a:t>The UN Framework </a:t>
            </a:r>
            <a:br>
              <a:rPr lang="en-AU" sz="2700" b="1" dirty="0" smtClean="0">
                <a:latin typeface="Adobe Caslon Pro"/>
              </a:rPr>
            </a:br>
            <a:r>
              <a:rPr lang="en-AU" sz="2700" b="1" dirty="0" smtClean="0">
                <a:latin typeface="Adobe Caslon Pro"/>
              </a:rPr>
              <a:t>Convention on Climate Change</a:t>
            </a:r>
            <a:endParaRPr lang="en-AU" sz="2700" b="1" dirty="0">
              <a:latin typeface="Adobe Caslon Pro"/>
            </a:endParaRPr>
          </a:p>
        </p:txBody>
      </p:sp>
    </p:spTree>
    <p:extLst>
      <p:ext uri="{BB962C8B-B14F-4D97-AF65-F5344CB8AC3E}">
        <p14:creationId xmlns:p14="http://schemas.microsoft.com/office/powerpoint/2010/main" val="25979908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16239</TotalTime>
  <Words>4055</Words>
  <Application>Microsoft Macintosh PowerPoint</Application>
  <PresentationFormat>On-screen Show (4:3)</PresentationFormat>
  <Paragraphs>304</Paragraphs>
  <Slides>37</Slides>
  <Notes>36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COP23 Training Series Introduction to the UNFCCC</vt:lpstr>
      <vt:lpstr>Welcome</vt:lpstr>
      <vt:lpstr>Introduction to the  UNFCCC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Technical Bodies  of the UNFCCC</vt:lpstr>
      <vt:lpstr>Technical Bodies  of the UNFCCC</vt:lpstr>
      <vt:lpstr>Technical Bodies  of the UNFCCC</vt:lpstr>
      <vt:lpstr>Intergovernmental Panel on Climate Change (IPCC)</vt:lpstr>
      <vt:lpstr>Instruments under the UNFCCC</vt:lpstr>
      <vt:lpstr>PowerPoint Presentation</vt:lpstr>
      <vt:lpstr>PowerPoint Presentation</vt:lpstr>
      <vt:lpstr>PowerPoint Presentation</vt:lpstr>
      <vt:lpstr>PowerPoint Presentation</vt:lpstr>
      <vt:lpstr>PowerPoint Presentation</vt:lpstr>
      <vt:lpstr>Negotiation Blocs</vt:lpstr>
      <vt:lpstr>Vanuatu’s Thematic Priorities at COP23</vt:lpstr>
      <vt:lpstr>Vanuatu’s Thematic Priorities at COP23</vt:lpstr>
      <vt:lpstr>UNFCCC Online</vt:lpstr>
      <vt:lpstr>UNFCCC Online</vt:lpstr>
      <vt:lpstr>UNFCCC Online</vt:lpstr>
      <vt:lpstr>Vanuatu UNFCCC  Google Drive</vt:lpstr>
      <vt:lpstr>Vanuatu UNFCCC  Google Drive</vt:lpstr>
      <vt:lpstr>Vanuatu UNFCCC  Google Drive</vt:lpstr>
      <vt:lpstr>Questions?</vt:lpstr>
      <vt:lpstr>Vanuatu COP23  Thematic Work Groups</vt:lpstr>
      <vt:lpstr>Next delegate training !  Thursday 14 September</vt:lpstr>
      <vt:lpstr>Key contacts: Chair of UNFCCC Taskforce: Sanlan Williams Strategic Manager of NAB Sec: Anna Bule NAB Sec: nab@meteo.gov.vu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COP23  Delegate Induction</dc:title>
  <dc:creator>Kate Donnelly</dc:creator>
  <cp:lastModifiedBy>Kate Donnelly</cp:lastModifiedBy>
  <cp:revision>743</cp:revision>
  <dcterms:created xsi:type="dcterms:W3CDTF">2017-08-08T22:50:08Z</dcterms:created>
  <dcterms:modified xsi:type="dcterms:W3CDTF">2017-09-04T01:53:15Z</dcterms:modified>
</cp:coreProperties>
</file>