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1"/>
  </p:sldMasterIdLst>
  <p:notesMasterIdLst>
    <p:notesMasterId r:id="rId13"/>
  </p:notesMasterIdLst>
  <p:sldIdLst>
    <p:sldId id="256" r:id="rId2"/>
    <p:sldId id="257" r:id="rId3"/>
    <p:sldId id="265" r:id="rId4"/>
    <p:sldId id="258" r:id="rId5"/>
    <p:sldId id="259" r:id="rId6"/>
    <p:sldId id="263" r:id="rId7"/>
    <p:sldId id="260" r:id="rId8"/>
    <p:sldId id="261" r:id="rId9"/>
    <p:sldId id="264" r:id="rId10"/>
    <p:sldId id="262" r:id="rId11"/>
    <p:sldId id="266" r:id="rId12"/>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443" autoAdjust="0"/>
    <p:restoredTop sz="68846" autoAdjust="0"/>
  </p:normalViewPr>
  <p:slideViewPr>
    <p:cSldViewPr snapToGrid="0">
      <p:cViewPr varScale="1">
        <p:scale>
          <a:sx n="52" d="100"/>
          <a:sy n="52" d="100"/>
        </p:scale>
        <p:origin x="786"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92D59D5A-9AE9-43A7-A676-D9DFA998942A}" type="datetimeFigureOut">
              <a:rPr lang="en-GB" smtClean="0"/>
              <a:t>24/05/2021</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51620D8-8450-44FF-8F23-26CCEF227FD7}" type="slidenum">
              <a:rPr lang="en-GB" smtClean="0"/>
              <a:t>‹#›</a:t>
            </a:fld>
            <a:endParaRPr lang="en-GB"/>
          </a:p>
        </p:txBody>
      </p:sp>
    </p:spTree>
    <p:extLst>
      <p:ext uri="{BB962C8B-B14F-4D97-AF65-F5344CB8AC3E}">
        <p14:creationId xmlns:p14="http://schemas.microsoft.com/office/powerpoint/2010/main" val="2883846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1620D8-8450-44FF-8F23-26CCEF227FD7}" type="slidenum">
              <a:rPr lang="en-GB" smtClean="0"/>
              <a:t>1</a:t>
            </a:fld>
            <a:endParaRPr lang="en-GB"/>
          </a:p>
        </p:txBody>
      </p:sp>
    </p:spTree>
    <p:extLst>
      <p:ext uri="{BB962C8B-B14F-4D97-AF65-F5344CB8AC3E}">
        <p14:creationId xmlns:p14="http://schemas.microsoft.com/office/powerpoint/2010/main" val="25102530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NAB portal is akin to a library that stores information about CC,</a:t>
            </a:r>
            <a:r>
              <a:rPr lang="en-US" baseline="0" dirty="0"/>
              <a:t> not just about Vanuatu but also regional and international. It has information about projects, policy documents, adverts. </a:t>
            </a:r>
          </a:p>
          <a:p>
            <a:endParaRPr lang="en-US" dirty="0"/>
          </a:p>
        </p:txBody>
      </p:sp>
      <p:sp>
        <p:nvSpPr>
          <p:cNvPr id="4" name="Slide Number Placeholder 3"/>
          <p:cNvSpPr>
            <a:spLocks noGrp="1"/>
          </p:cNvSpPr>
          <p:nvPr>
            <p:ph type="sldNum" sz="quarter" idx="10"/>
          </p:nvPr>
        </p:nvSpPr>
        <p:spPr/>
        <p:txBody>
          <a:bodyPr/>
          <a:lstStyle/>
          <a:p>
            <a:fld id="{E51620D8-8450-44FF-8F23-26CCEF227FD7}" type="slidenum">
              <a:rPr lang="en-GB" smtClean="0"/>
              <a:t>10</a:t>
            </a:fld>
            <a:endParaRPr lang="en-GB"/>
          </a:p>
        </p:txBody>
      </p:sp>
    </p:spTree>
    <p:extLst>
      <p:ext uri="{BB962C8B-B14F-4D97-AF65-F5344CB8AC3E}">
        <p14:creationId xmlns:p14="http://schemas.microsoft.com/office/powerpoint/2010/main" val="37382877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U" dirty="0"/>
          </a:p>
        </p:txBody>
      </p:sp>
      <p:sp>
        <p:nvSpPr>
          <p:cNvPr id="4" name="Slide Number Placeholder 3"/>
          <p:cNvSpPr>
            <a:spLocks noGrp="1"/>
          </p:cNvSpPr>
          <p:nvPr>
            <p:ph type="sldNum" sz="quarter" idx="5"/>
          </p:nvPr>
        </p:nvSpPr>
        <p:spPr/>
        <p:txBody>
          <a:bodyPr/>
          <a:lstStyle/>
          <a:p>
            <a:fld id="{E51620D8-8450-44FF-8F23-26CCEF227FD7}" type="slidenum">
              <a:rPr lang="en-GB" smtClean="0"/>
              <a:t>11</a:t>
            </a:fld>
            <a:endParaRPr lang="en-GB"/>
          </a:p>
        </p:txBody>
      </p:sp>
    </p:spTree>
    <p:extLst>
      <p:ext uri="{BB962C8B-B14F-4D97-AF65-F5344CB8AC3E}">
        <p14:creationId xmlns:p14="http://schemas.microsoft.com/office/powerpoint/2010/main" val="417968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History:</a:t>
            </a:r>
          </a:p>
          <a:p>
            <a:pPr marL="171450" indent="-171450">
              <a:buFont typeface="Arial" panose="020B0604020202020204" pitchFamily="34" charset="0"/>
              <a:buChar char="•"/>
            </a:pPr>
            <a:r>
              <a:rPr lang="en-US" dirty="0"/>
              <a:t>Was</a:t>
            </a:r>
            <a:r>
              <a:rPr lang="en-US" baseline="0" dirty="0"/>
              <a:t> formed from an amalgamation of the National </a:t>
            </a:r>
            <a:r>
              <a:rPr lang="en-US" baseline="0" dirty="0" err="1"/>
              <a:t>TaskForce</a:t>
            </a:r>
            <a:r>
              <a:rPr lang="en-US" baseline="0" dirty="0"/>
              <a:t> on DRR and the National Advisory Committee on Climate Change; because the same actors were appearing in both arenas [same people who were working in CC were the same ones working in DRR, in addition, international and regional policies were also changing to combine the two thematic areas]</a:t>
            </a:r>
          </a:p>
          <a:p>
            <a:pPr marL="171450" indent="-171450">
              <a:buFont typeface="Arial" panose="020B0604020202020204" pitchFamily="34" charset="0"/>
              <a:buChar char="•"/>
            </a:pPr>
            <a:r>
              <a:rPr lang="en-US" baseline="0" dirty="0"/>
              <a:t>In 2012 the Council of Ministers (COM) approved the formation of the NAB</a:t>
            </a:r>
          </a:p>
          <a:p>
            <a:pPr marL="171450" indent="-171450">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E51620D8-8450-44FF-8F23-26CCEF227FD7}" type="slidenum">
              <a:rPr lang="en-GB" smtClean="0"/>
              <a:t>2</a:t>
            </a:fld>
            <a:endParaRPr lang="en-GB"/>
          </a:p>
        </p:txBody>
      </p:sp>
    </p:spTree>
    <p:extLst>
      <p:ext uri="{BB962C8B-B14F-4D97-AF65-F5344CB8AC3E}">
        <p14:creationId xmlns:p14="http://schemas.microsoft.com/office/powerpoint/2010/main" val="2542270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aseline="0" dirty="0"/>
              <a:t>Chairman of the NAB is the Director General of the Ministry of Climate Change</a:t>
            </a:r>
          </a:p>
          <a:p>
            <a:pPr marL="171450" indent="-171450">
              <a:buFont typeface="Arial" panose="020B0604020202020204" pitchFamily="34" charset="0"/>
              <a:buChar char="•"/>
            </a:pPr>
            <a:r>
              <a:rPr lang="en-US" baseline="0" dirty="0"/>
              <a:t>The Secretariat of the NAB sits in the Corporate Services Unit (CSU) of the Ministry, and is Supervised by the DG</a:t>
            </a:r>
          </a:p>
          <a:p>
            <a:pPr marL="171450" indent="-171450">
              <a:buFont typeface="Arial" panose="020B0604020202020204" pitchFamily="34" charset="0"/>
              <a:buChar char="•"/>
            </a:pPr>
            <a:r>
              <a:rPr lang="en-US" baseline="0" dirty="0"/>
              <a:t>The Directors of all the Departments in the Ministry are members of the Board, membership also includes other Government agencies</a:t>
            </a:r>
          </a:p>
        </p:txBody>
      </p:sp>
      <p:sp>
        <p:nvSpPr>
          <p:cNvPr id="4" name="Slide Number Placeholder 3"/>
          <p:cNvSpPr>
            <a:spLocks noGrp="1"/>
          </p:cNvSpPr>
          <p:nvPr>
            <p:ph type="sldNum" sz="quarter" idx="10"/>
          </p:nvPr>
        </p:nvSpPr>
        <p:spPr/>
        <p:txBody>
          <a:bodyPr/>
          <a:lstStyle/>
          <a:p>
            <a:fld id="{E51620D8-8450-44FF-8F23-26CCEF227FD7}" type="slidenum">
              <a:rPr lang="en-GB" smtClean="0"/>
              <a:t>3</a:t>
            </a:fld>
            <a:endParaRPr lang="en-GB"/>
          </a:p>
        </p:txBody>
      </p:sp>
    </p:spTree>
    <p:extLst>
      <p:ext uri="{BB962C8B-B14F-4D97-AF65-F5344CB8AC3E}">
        <p14:creationId xmlns:p14="http://schemas.microsoft.com/office/powerpoint/2010/main" val="36262068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[as mentioned previously] Director General</a:t>
            </a:r>
            <a:r>
              <a:rPr lang="en-GB" baseline="0" dirty="0"/>
              <a:t> of MCCA is the Chair, according to the Act, he is allowed to select an “Alternate” when he is unable to Chair</a:t>
            </a:r>
          </a:p>
          <a:p>
            <a:pPr marL="171450" indent="-171450">
              <a:buFont typeface="Arial" panose="020B0604020202020204" pitchFamily="34" charset="0"/>
              <a:buChar char="•"/>
            </a:pPr>
            <a:r>
              <a:rPr lang="en-GB" baseline="0" dirty="0"/>
              <a:t>There are a total of 14 members of the Board (</a:t>
            </a:r>
            <a:r>
              <a:rPr lang="en-GB" baseline="0" dirty="0" err="1"/>
              <a:t>incldg</a:t>
            </a:r>
            <a:r>
              <a:rPr lang="en-GB" baseline="0" dirty="0"/>
              <a:t> the DG). Quorum of the NAB is 8 members (“half plus 1”)</a:t>
            </a:r>
          </a:p>
          <a:p>
            <a:pPr marL="171450" indent="-171450">
              <a:buFont typeface="Arial" panose="020B0604020202020204" pitchFamily="34" charset="0"/>
              <a:buChar char="•"/>
            </a:pPr>
            <a:r>
              <a:rPr lang="en-GB" baseline="0" dirty="0"/>
              <a:t>The Act makes allowances for there to be Observers on the Board; they are allowed to take part in discussions, but not in the decision-making (note: this means if there is no quorum, but there are Observers present, there can be a discussion on an agenda item, but no decision can be taken. Whether a meeting goes ahead or not if there is no quorum is at the discretion of the Chair)</a:t>
            </a:r>
          </a:p>
          <a:p>
            <a:pPr marL="171450" indent="-171450">
              <a:buFont typeface="Arial" panose="020B0604020202020204" pitchFamily="34" charset="0"/>
              <a:buChar char="•"/>
            </a:pPr>
            <a:r>
              <a:rPr lang="en-GB" baseline="0" dirty="0"/>
              <a:t>Observers are representatives of the climate change- CSOs, and the Vanuatu Chamber of Commerce and Industry</a:t>
            </a:r>
          </a:p>
          <a:p>
            <a:pPr marL="171450" indent="-171450">
              <a:buFont typeface="Arial" panose="020B0604020202020204" pitchFamily="34" charset="0"/>
              <a:buChar char="•"/>
            </a:pPr>
            <a:r>
              <a:rPr lang="en-GB" baseline="0" dirty="0"/>
              <a:t>Members are allowed to request for guests to come to a Board meeting, especially when there is a particular agenda item that needs to be discussed</a:t>
            </a:r>
            <a:endParaRPr lang="en-GB" dirty="0"/>
          </a:p>
        </p:txBody>
      </p:sp>
      <p:sp>
        <p:nvSpPr>
          <p:cNvPr id="4" name="Slide Number Placeholder 3"/>
          <p:cNvSpPr>
            <a:spLocks noGrp="1"/>
          </p:cNvSpPr>
          <p:nvPr>
            <p:ph type="sldNum" sz="quarter" idx="10"/>
          </p:nvPr>
        </p:nvSpPr>
        <p:spPr/>
        <p:txBody>
          <a:bodyPr/>
          <a:lstStyle/>
          <a:p>
            <a:fld id="{E51620D8-8450-44FF-8F23-26CCEF227FD7}" type="slidenum">
              <a:rPr lang="en-GB" smtClean="0"/>
              <a:t>4</a:t>
            </a:fld>
            <a:endParaRPr lang="en-GB"/>
          </a:p>
        </p:txBody>
      </p:sp>
    </p:spTree>
    <p:extLst>
      <p:ext uri="{BB962C8B-B14F-4D97-AF65-F5344CB8AC3E}">
        <p14:creationId xmlns:p14="http://schemas.microsoft.com/office/powerpoint/2010/main" val="3373784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As explained in</a:t>
            </a:r>
            <a:r>
              <a:rPr lang="en-AU" baseline="0" dirty="0"/>
              <a:t> the beginning, the NAB is the overarching body responsible for policy advice in all matters related to CCDRR. It has 6 main duties, including; It provides advise on international, regional and national DRR and CC obligations. It provides advise, facilitates and endorses the development of new DRR&amp;CC programs/projects/initiative and activities (mainstreaming CC&amp;DRR). Acts as a focal point for information sharing and coordination for CCDRR. Provides advise, guides and coordinates development of national CCDRR financing processes</a:t>
            </a:r>
            <a:endParaRPr lang="en-AU" dirty="0"/>
          </a:p>
          <a:p>
            <a:endParaRPr lang="en-AU" dirty="0"/>
          </a:p>
          <a:p>
            <a:r>
              <a:rPr lang="en-AU" dirty="0"/>
              <a:t>To assist the</a:t>
            </a:r>
            <a:r>
              <a:rPr lang="en-AU" baseline="0" dirty="0"/>
              <a:t> NAB carry out its functions, the NAB has working groups, made up of NAB members’ technical officers and other stakeholders (listed on the slide)</a:t>
            </a:r>
            <a:endParaRPr lang="en-AU" dirty="0"/>
          </a:p>
        </p:txBody>
      </p:sp>
      <p:sp>
        <p:nvSpPr>
          <p:cNvPr id="4" name="Slide Number Placeholder 3"/>
          <p:cNvSpPr>
            <a:spLocks noGrp="1"/>
          </p:cNvSpPr>
          <p:nvPr>
            <p:ph type="sldNum" sz="quarter" idx="10"/>
          </p:nvPr>
        </p:nvSpPr>
        <p:spPr/>
        <p:txBody>
          <a:bodyPr/>
          <a:lstStyle/>
          <a:p>
            <a:fld id="{E51620D8-8450-44FF-8F23-26CCEF227FD7}" type="slidenum">
              <a:rPr lang="en-GB" smtClean="0"/>
              <a:t>5</a:t>
            </a:fld>
            <a:endParaRPr lang="en-GB"/>
          </a:p>
        </p:txBody>
      </p:sp>
    </p:spTree>
    <p:extLst>
      <p:ext uri="{BB962C8B-B14F-4D97-AF65-F5344CB8AC3E}">
        <p14:creationId xmlns:p14="http://schemas.microsoft.com/office/powerpoint/2010/main" val="24961684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Purpose of the NAB is to oversee and coordinate everything CC and DRR related. So we have projects, research, anything</a:t>
            </a:r>
            <a:r>
              <a:rPr lang="en-GB" baseline="0" dirty="0"/>
              <a:t> climate or disaster risk-related that people want to do in VT, they must first get approval from the NAB before work begins. (As stated previously, </a:t>
            </a:r>
            <a:r>
              <a:rPr lang="en-GB" i="1" baseline="0" dirty="0"/>
              <a:t>the NAB </a:t>
            </a:r>
            <a:r>
              <a:rPr lang="en-AU" i="1" baseline="0" dirty="0"/>
              <a:t>provides advise, facilitates and endorses the development of new DRR&amp;CC programs/projects/initiative and activities (mainstreaming CC&amp;DRR</a:t>
            </a:r>
            <a:r>
              <a:rPr lang="en-AU" i="0" baseline="0" dirty="0"/>
              <a:t>)</a:t>
            </a:r>
            <a:br>
              <a:rPr lang="en-GB" i="1" baseline="0" dirty="0"/>
            </a:br>
            <a:endParaRPr lang="en-GB" i="1" baseline="0" dirty="0"/>
          </a:p>
          <a:p>
            <a:r>
              <a:rPr lang="en-GB" baseline="0" dirty="0"/>
              <a:t>Project Screening Committee screens all applications that come into the NAB, they make recommendations to the Board on whether the project can go ahead or not. The PSC will look at things like: where (project site) it is being carried out, does it meet with Government priorities (NSDP, Sector Policy), how is money being brought into the country? (FMIS? TA? Outside government system?), which Departments will it work with etc.</a:t>
            </a:r>
          </a:p>
          <a:p>
            <a:endParaRPr lang="en-GB" baseline="0" dirty="0"/>
          </a:p>
        </p:txBody>
      </p:sp>
      <p:sp>
        <p:nvSpPr>
          <p:cNvPr id="4" name="Slide Number Placeholder 3"/>
          <p:cNvSpPr>
            <a:spLocks noGrp="1"/>
          </p:cNvSpPr>
          <p:nvPr>
            <p:ph type="sldNum" sz="quarter" idx="10"/>
          </p:nvPr>
        </p:nvSpPr>
        <p:spPr/>
        <p:txBody>
          <a:bodyPr/>
          <a:lstStyle/>
          <a:p>
            <a:fld id="{E51620D8-8450-44FF-8F23-26CCEF227FD7}" type="slidenum">
              <a:rPr lang="en-GB" smtClean="0"/>
              <a:t>6</a:t>
            </a:fld>
            <a:endParaRPr lang="en-GB"/>
          </a:p>
        </p:txBody>
      </p:sp>
    </p:spTree>
    <p:extLst>
      <p:ext uri="{BB962C8B-B14F-4D97-AF65-F5344CB8AC3E}">
        <p14:creationId xmlns:p14="http://schemas.microsoft.com/office/powerpoint/2010/main" val="33201566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2: generalized</a:t>
            </a:r>
            <a:r>
              <a:rPr lang="en-US" baseline="0" dirty="0"/>
              <a:t> statement that encompasses different aspects of the UNFCCC process such as the Nationally Determined Contributions, the National Adaptation Plan, Biennial Update Report, Third National Communications, Gender Action Plan</a:t>
            </a:r>
          </a:p>
          <a:p>
            <a:r>
              <a:rPr lang="en-US" baseline="0" dirty="0"/>
              <a:t>(</a:t>
            </a:r>
            <a:r>
              <a:rPr lang="en-AU" baseline="0" dirty="0"/>
              <a:t>It provides advise on international, regional and national DRR and CC obligations)</a:t>
            </a:r>
          </a:p>
          <a:p>
            <a:r>
              <a:rPr lang="en-AU" baseline="0" dirty="0"/>
              <a:t>Every year countries meet to discuss what they are doing in-country to meet their international commitments, what problems/ challenges we have and what kind of help we can access.</a:t>
            </a:r>
          </a:p>
          <a:p>
            <a:r>
              <a:rPr lang="en-AU" baseline="0" dirty="0"/>
              <a:t>NAB coordinates Vanuatu’s participation at the international and regional meetings; at these meetings we share experiences on how we carry out our obligations. </a:t>
            </a:r>
            <a:endParaRPr lang="en-US" baseline="0" dirty="0"/>
          </a:p>
        </p:txBody>
      </p:sp>
      <p:sp>
        <p:nvSpPr>
          <p:cNvPr id="4" name="Slide Number Placeholder 3"/>
          <p:cNvSpPr>
            <a:spLocks noGrp="1"/>
          </p:cNvSpPr>
          <p:nvPr>
            <p:ph type="sldNum" sz="quarter" idx="10"/>
          </p:nvPr>
        </p:nvSpPr>
        <p:spPr/>
        <p:txBody>
          <a:bodyPr/>
          <a:lstStyle/>
          <a:p>
            <a:fld id="{E51620D8-8450-44FF-8F23-26CCEF227FD7}" type="slidenum">
              <a:rPr lang="en-GB" smtClean="0"/>
              <a:t>7</a:t>
            </a:fld>
            <a:endParaRPr lang="en-GB"/>
          </a:p>
        </p:txBody>
      </p:sp>
    </p:spTree>
    <p:extLst>
      <p:ext uri="{BB962C8B-B14F-4D97-AF65-F5344CB8AC3E}">
        <p14:creationId xmlns:p14="http://schemas.microsoft.com/office/powerpoint/2010/main" val="38939796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aseline="0" dirty="0"/>
              <a:t>Climate Finance Working Group </a:t>
            </a:r>
            <a:r>
              <a:rPr lang="en-AU" sz="1200" kern="1200" dirty="0">
                <a:solidFill>
                  <a:schemeClr val="tx1"/>
                </a:solidFill>
                <a:effectLst/>
                <a:latin typeface="+mn-lt"/>
                <a:ea typeface="+mn-ea"/>
                <a:cs typeface="+mn-cs"/>
              </a:rPr>
              <a:t>will assist the NAB Secretariat to progress issues related to climate finance. The CFWG’s purpose is to serve as a consultative arm of the National Advisory Board to provide strategic direction specifically on climate finance related matters for the Ministry of Climate Change and progress the NIE Accreditation agenda</a:t>
            </a:r>
          </a:p>
          <a:p>
            <a:endParaRPr lang="en-AU" sz="1200" kern="1200" baseline="0" dirty="0">
              <a:solidFill>
                <a:schemeClr val="tx1"/>
              </a:solidFill>
              <a:effectLst/>
              <a:latin typeface="+mn-lt"/>
              <a:ea typeface="+mn-ea"/>
              <a:cs typeface="+mn-cs"/>
            </a:endParaRPr>
          </a:p>
          <a:p>
            <a:r>
              <a:rPr lang="en-AU" sz="1200" kern="1200" baseline="0" dirty="0">
                <a:solidFill>
                  <a:schemeClr val="tx1"/>
                </a:solidFill>
                <a:effectLst/>
                <a:latin typeface="+mn-lt"/>
                <a:ea typeface="+mn-ea"/>
                <a:cs typeface="+mn-cs"/>
              </a:rPr>
              <a:t>There are 2 strategic documents that guide the work of the CFWG; the CF Roadmap and the GCF Country Programme. The Roadmap identifies priority activities that we would like to carry out. The Country Programme is a collection of concepts/ideas of projects and programmes in each sector (e.g. renewable energy, water sector)  </a:t>
            </a:r>
            <a:endParaRPr lang="en-AU" baseline="0" dirty="0"/>
          </a:p>
        </p:txBody>
      </p:sp>
      <p:sp>
        <p:nvSpPr>
          <p:cNvPr id="4" name="Slide Number Placeholder 3"/>
          <p:cNvSpPr>
            <a:spLocks noGrp="1"/>
          </p:cNvSpPr>
          <p:nvPr>
            <p:ph type="sldNum" sz="quarter" idx="10"/>
          </p:nvPr>
        </p:nvSpPr>
        <p:spPr/>
        <p:txBody>
          <a:bodyPr/>
          <a:lstStyle/>
          <a:p>
            <a:fld id="{E51620D8-8450-44FF-8F23-26CCEF227FD7}" type="slidenum">
              <a:rPr lang="en-GB" smtClean="0"/>
              <a:t>8</a:t>
            </a:fld>
            <a:endParaRPr lang="en-GB"/>
          </a:p>
        </p:txBody>
      </p:sp>
    </p:spTree>
    <p:extLst>
      <p:ext uri="{BB962C8B-B14F-4D97-AF65-F5344CB8AC3E}">
        <p14:creationId xmlns:p14="http://schemas.microsoft.com/office/powerpoint/2010/main" val="1564060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aseline="0" dirty="0"/>
              <a:t>The NAB also ensures that the Government has standard messages that go out to the public. When an entity has any awareness materials (e.g. brochures, posters, booklets </a:t>
            </a:r>
            <a:r>
              <a:rPr lang="en-AU" baseline="0" dirty="0" err="1"/>
              <a:t>etc</a:t>
            </a:r>
            <a:r>
              <a:rPr lang="en-AU" baseline="0" dirty="0"/>
              <a:t>) they submit the materials to NAB and we arrange for technical staff to check for consistency of terms (NDMO, </a:t>
            </a:r>
            <a:r>
              <a:rPr lang="en-AU" baseline="0" dirty="0" err="1"/>
              <a:t>DoCC</a:t>
            </a:r>
            <a:r>
              <a:rPr lang="en-AU" baseline="0" dirty="0"/>
              <a:t>). Once officers have “</a:t>
            </a:r>
            <a:r>
              <a:rPr lang="en-AU" baseline="0" dirty="0" err="1"/>
              <a:t>ok’ed</a:t>
            </a:r>
            <a:r>
              <a:rPr lang="en-AU" baseline="0" dirty="0"/>
              <a:t>” the language, we send the approval with the NAB logo for them to include.                </a:t>
            </a:r>
          </a:p>
        </p:txBody>
      </p:sp>
      <p:sp>
        <p:nvSpPr>
          <p:cNvPr id="4" name="Slide Number Placeholder 3"/>
          <p:cNvSpPr>
            <a:spLocks noGrp="1"/>
          </p:cNvSpPr>
          <p:nvPr>
            <p:ph type="sldNum" sz="quarter" idx="10"/>
          </p:nvPr>
        </p:nvSpPr>
        <p:spPr/>
        <p:txBody>
          <a:bodyPr/>
          <a:lstStyle/>
          <a:p>
            <a:fld id="{E51620D8-8450-44FF-8F23-26CCEF227FD7}" type="slidenum">
              <a:rPr lang="en-GB" smtClean="0"/>
              <a:t>9</a:t>
            </a:fld>
            <a:endParaRPr lang="en-GB"/>
          </a:p>
        </p:txBody>
      </p:sp>
    </p:spTree>
    <p:extLst>
      <p:ext uri="{BB962C8B-B14F-4D97-AF65-F5344CB8AC3E}">
        <p14:creationId xmlns:p14="http://schemas.microsoft.com/office/powerpoint/2010/main" val="6803966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691A05-4938-4CBD-B617-7196DF6AC7BE}" type="datetimeFigureOut">
              <a:rPr lang="en-GB" smtClean="0"/>
              <a:t>24/05/2021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038D21-35EE-436C-859E-DE3198469978}" type="slidenum">
              <a:rPr lang="en-GB" smtClean="0"/>
              <a:t>‹#›</a:t>
            </a:fld>
            <a:endParaRPr lang="en-GB"/>
          </a:p>
        </p:txBody>
      </p:sp>
    </p:spTree>
    <p:extLst>
      <p:ext uri="{BB962C8B-B14F-4D97-AF65-F5344CB8AC3E}">
        <p14:creationId xmlns:p14="http://schemas.microsoft.com/office/powerpoint/2010/main" val="2309252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691A05-4938-4CBD-B617-7196DF6AC7BE}" type="datetimeFigureOut">
              <a:rPr lang="en-GB" smtClean="0"/>
              <a:t>24/05/2021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038D21-35EE-436C-859E-DE3198469978}" type="slidenum">
              <a:rPr lang="en-GB" smtClean="0"/>
              <a:t>‹#›</a:t>
            </a:fld>
            <a:endParaRPr lang="en-GB"/>
          </a:p>
        </p:txBody>
      </p:sp>
    </p:spTree>
    <p:extLst>
      <p:ext uri="{BB962C8B-B14F-4D97-AF65-F5344CB8AC3E}">
        <p14:creationId xmlns:p14="http://schemas.microsoft.com/office/powerpoint/2010/main" val="4265416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691A05-4938-4CBD-B617-7196DF6AC7BE}" type="datetimeFigureOut">
              <a:rPr lang="en-GB" smtClean="0"/>
              <a:t>24/05/2021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038D21-35EE-436C-859E-DE3198469978}" type="slidenum">
              <a:rPr lang="en-GB" smtClean="0"/>
              <a:t>‹#›</a:t>
            </a:fld>
            <a:endParaRPr lang="en-GB"/>
          </a:p>
        </p:txBody>
      </p:sp>
    </p:spTree>
    <p:extLst>
      <p:ext uri="{BB962C8B-B14F-4D97-AF65-F5344CB8AC3E}">
        <p14:creationId xmlns:p14="http://schemas.microsoft.com/office/powerpoint/2010/main" val="1230439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691A05-4938-4CBD-B617-7196DF6AC7BE}" type="datetimeFigureOut">
              <a:rPr lang="en-GB" smtClean="0"/>
              <a:t>24/05/2021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038D21-35EE-436C-859E-DE3198469978}" type="slidenum">
              <a:rPr lang="en-GB" smtClean="0"/>
              <a:t>‹#›</a:t>
            </a:fld>
            <a:endParaRPr lang="en-GB"/>
          </a:p>
        </p:txBody>
      </p:sp>
    </p:spTree>
    <p:extLst>
      <p:ext uri="{BB962C8B-B14F-4D97-AF65-F5344CB8AC3E}">
        <p14:creationId xmlns:p14="http://schemas.microsoft.com/office/powerpoint/2010/main" val="3745447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A691A05-4938-4CBD-B617-7196DF6AC7BE}" type="datetimeFigureOut">
              <a:rPr lang="en-GB" smtClean="0"/>
              <a:t>24/05/2021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038D21-35EE-436C-859E-DE3198469978}" type="slidenum">
              <a:rPr lang="en-GB" smtClean="0"/>
              <a:t>‹#›</a:t>
            </a:fld>
            <a:endParaRPr lang="en-GB"/>
          </a:p>
        </p:txBody>
      </p:sp>
    </p:spTree>
    <p:extLst>
      <p:ext uri="{BB962C8B-B14F-4D97-AF65-F5344CB8AC3E}">
        <p14:creationId xmlns:p14="http://schemas.microsoft.com/office/powerpoint/2010/main" val="1310400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A691A05-4938-4CBD-B617-7196DF6AC7BE}" type="datetimeFigureOut">
              <a:rPr lang="en-GB" smtClean="0"/>
              <a:t>24/05/2021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038D21-35EE-436C-859E-DE3198469978}" type="slidenum">
              <a:rPr lang="en-GB" smtClean="0"/>
              <a:t>‹#›</a:t>
            </a:fld>
            <a:endParaRPr lang="en-GB"/>
          </a:p>
        </p:txBody>
      </p:sp>
    </p:spTree>
    <p:extLst>
      <p:ext uri="{BB962C8B-B14F-4D97-AF65-F5344CB8AC3E}">
        <p14:creationId xmlns:p14="http://schemas.microsoft.com/office/powerpoint/2010/main" val="3281342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A691A05-4938-4CBD-B617-7196DF6AC7BE}" type="datetimeFigureOut">
              <a:rPr lang="en-GB" smtClean="0"/>
              <a:t>24/05/2021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2038D21-35EE-436C-859E-DE3198469978}" type="slidenum">
              <a:rPr lang="en-GB" smtClean="0"/>
              <a:t>‹#›</a:t>
            </a:fld>
            <a:endParaRPr lang="en-GB"/>
          </a:p>
        </p:txBody>
      </p:sp>
    </p:spTree>
    <p:extLst>
      <p:ext uri="{BB962C8B-B14F-4D97-AF65-F5344CB8AC3E}">
        <p14:creationId xmlns:p14="http://schemas.microsoft.com/office/powerpoint/2010/main" val="3579098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A691A05-4938-4CBD-B617-7196DF6AC7BE}" type="datetimeFigureOut">
              <a:rPr lang="en-GB" smtClean="0"/>
              <a:t>24/05/2021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2038D21-35EE-436C-859E-DE3198469978}" type="slidenum">
              <a:rPr lang="en-GB" smtClean="0"/>
              <a:t>‹#›</a:t>
            </a:fld>
            <a:endParaRPr lang="en-GB"/>
          </a:p>
        </p:txBody>
      </p:sp>
    </p:spTree>
    <p:extLst>
      <p:ext uri="{BB962C8B-B14F-4D97-AF65-F5344CB8AC3E}">
        <p14:creationId xmlns:p14="http://schemas.microsoft.com/office/powerpoint/2010/main" val="2398778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691A05-4938-4CBD-B617-7196DF6AC7BE}" type="datetimeFigureOut">
              <a:rPr lang="en-GB" smtClean="0"/>
              <a:t>24/05/2021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2038D21-35EE-436C-859E-DE3198469978}" type="slidenum">
              <a:rPr lang="en-GB" smtClean="0"/>
              <a:t>‹#›</a:t>
            </a:fld>
            <a:endParaRPr lang="en-GB"/>
          </a:p>
        </p:txBody>
      </p:sp>
    </p:spTree>
    <p:extLst>
      <p:ext uri="{BB962C8B-B14F-4D97-AF65-F5344CB8AC3E}">
        <p14:creationId xmlns:p14="http://schemas.microsoft.com/office/powerpoint/2010/main" val="129727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A691A05-4938-4CBD-B617-7196DF6AC7BE}" type="datetimeFigureOut">
              <a:rPr lang="en-GB" smtClean="0"/>
              <a:t>24/05/2021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038D21-35EE-436C-859E-DE3198469978}" type="slidenum">
              <a:rPr lang="en-GB" smtClean="0"/>
              <a:t>‹#›</a:t>
            </a:fld>
            <a:endParaRPr lang="en-GB"/>
          </a:p>
        </p:txBody>
      </p:sp>
    </p:spTree>
    <p:extLst>
      <p:ext uri="{BB962C8B-B14F-4D97-AF65-F5344CB8AC3E}">
        <p14:creationId xmlns:p14="http://schemas.microsoft.com/office/powerpoint/2010/main" val="606422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A691A05-4938-4CBD-B617-7196DF6AC7BE}" type="datetimeFigureOut">
              <a:rPr lang="en-GB" smtClean="0"/>
              <a:t>24/05/2021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038D21-35EE-436C-859E-DE3198469978}" type="slidenum">
              <a:rPr lang="en-GB" smtClean="0"/>
              <a:t>‹#›</a:t>
            </a:fld>
            <a:endParaRPr lang="en-GB"/>
          </a:p>
        </p:txBody>
      </p:sp>
    </p:spTree>
    <p:extLst>
      <p:ext uri="{BB962C8B-B14F-4D97-AF65-F5344CB8AC3E}">
        <p14:creationId xmlns:p14="http://schemas.microsoft.com/office/powerpoint/2010/main" val="1588486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6000">
              <a:schemeClr val="accent4">
                <a:lumMod val="20000"/>
                <a:lumOff val="80000"/>
              </a:schemeClr>
            </a:gs>
            <a:gs pos="89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691A05-4938-4CBD-B617-7196DF6AC7BE}" type="datetimeFigureOut">
              <a:rPr lang="en-GB" smtClean="0"/>
              <a:t>24/05/2021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038D21-35EE-436C-859E-DE3198469978}" type="slidenum">
              <a:rPr lang="en-GB" smtClean="0"/>
              <a:t>‹#›</a:t>
            </a:fld>
            <a:endParaRPr lang="en-GB"/>
          </a:p>
        </p:txBody>
      </p:sp>
    </p:spTree>
    <p:extLst>
      <p:ext uri="{BB962C8B-B14F-4D97-AF65-F5344CB8AC3E}">
        <p14:creationId xmlns:p14="http://schemas.microsoft.com/office/powerpoint/2010/main" val="1676923856"/>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www.nab.vu/" TargetMode="External"/><Relationship Id="rId7"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PNG"/><Relationship Id="rId5" Type="http://schemas.openxmlformats.org/officeDocument/2006/relationships/image" Target="../media/image11.png"/><Relationship Id="rId4" Type="http://schemas.openxmlformats.org/officeDocument/2006/relationships/hyperlink" Target="mailto:nab@vanuatu.gov.vu"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6.jpe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2"/>
            <a:ext cx="9144000" cy="2555457"/>
          </a:xfrm>
        </p:spPr>
        <p:txBody>
          <a:bodyPr>
            <a:normAutofit/>
          </a:bodyPr>
          <a:lstStyle/>
          <a:p>
            <a:br>
              <a:rPr lang="en-AU" sz="4000" dirty="0"/>
            </a:br>
            <a:r>
              <a:rPr lang="en-AU" sz="3200" b="1" dirty="0">
                <a:latin typeface="Arial Black" panose="020B0A04020102020204" pitchFamily="34" charset="0"/>
              </a:rPr>
              <a:t>National Advisory Board on Climate Change and Disaster Risk Reduction (NAB)</a:t>
            </a:r>
            <a:endParaRPr lang="en-GB" sz="3200" b="1" dirty="0">
              <a:latin typeface="Arial Black" panose="020B0A04020102020204" pitchFamily="34" charset="0"/>
            </a:endParaRPr>
          </a:p>
        </p:txBody>
      </p:sp>
      <p:sp>
        <p:nvSpPr>
          <p:cNvPr id="3" name="Subtitle 2"/>
          <p:cNvSpPr>
            <a:spLocks noGrp="1"/>
          </p:cNvSpPr>
          <p:nvPr>
            <p:ph type="subTitle" idx="1"/>
          </p:nvPr>
        </p:nvSpPr>
        <p:spPr>
          <a:xfrm>
            <a:off x="1524000" y="4489807"/>
            <a:ext cx="9144000" cy="1869895"/>
          </a:xfrm>
        </p:spPr>
        <p:txBody>
          <a:bodyPr/>
          <a:lstStyle/>
          <a:p>
            <a:r>
              <a:rPr lang="en-AU" b="1" dirty="0">
                <a:latin typeface="Arial Black" panose="020B0A04020102020204" pitchFamily="34" charset="0"/>
              </a:rPr>
              <a:t>NAB Secretariat Outreach Programme</a:t>
            </a:r>
          </a:p>
          <a:p>
            <a:r>
              <a:rPr lang="en-AU" b="1" dirty="0">
                <a:latin typeface="Arial Black" panose="020B0A04020102020204" pitchFamily="34" charset="0"/>
              </a:rPr>
              <a:t>May 24 to June 4, 2021</a:t>
            </a:r>
            <a:endParaRPr lang="en-GB" b="1" dirty="0">
              <a:latin typeface="Arial Black" panose="020B0A040201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2390" y="591540"/>
            <a:ext cx="1970018" cy="1408112"/>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59981" y="591540"/>
            <a:ext cx="1187116" cy="1483895"/>
          </a:xfrm>
          <a:prstGeom prst="rect">
            <a:avLst/>
          </a:prstGeom>
        </p:spPr>
      </p:pic>
    </p:spTree>
    <p:extLst>
      <p:ext uri="{BB962C8B-B14F-4D97-AF65-F5344CB8AC3E}">
        <p14:creationId xmlns:p14="http://schemas.microsoft.com/office/powerpoint/2010/main" val="30497426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		   </a:t>
            </a:r>
            <a:r>
              <a:rPr lang="en-AU" sz="4000" b="1" dirty="0"/>
              <a:t>Coordination Tools and contacts </a:t>
            </a:r>
            <a:br>
              <a:rPr lang="en-AU" sz="4000" b="1" dirty="0"/>
            </a:br>
            <a:r>
              <a:rPr lang="en-AU" sz="4000" b="1" dirty="0"/>
              <a:t>			             of the NAB Sec</a:t>
            </a:r>
            <a:endParaRPr lang="en-GB" sz="4000" b="1" dirty="0"/>
          </a:p>
        </p:txBody>
      </p:sp>
      <p:sp>
        <p:nvSpPr>
          <p:cNvPr id="3" name="Content Placeholder 2"/>
          <p:cNvSpPr>
            <a:spLocks noGrp="1"/>
          </p:cNvSpPr>
          <p:nvPr>
            <p:ph sz="half" idx="1"/>
          </p:nvPr>
        </p:nvSpPr>
        <p:spPr/>
        <p:txBody>
          <a:bodyPr>
            <a:normAutofit/>
          </a:bodyPr>
          <a:lstStyle/>
          <a:p>
            <a:r>
              <a:rPr lang="en-AU" dirty="0"/>
              <a:t> The NAB portal: </a:t>
            </a:r>
            <a:r>
              <a:rPr lang="en-AU" dirty="0">
                <a:hlinkClick r:id="rId3"/>
              </a:rPr>
              <a:t>www.nab.vu</a:t>
            </a:r>
            <a:r>
              <a:rPr lang="en-AU" dirty="0"/>
              <a:t> </a:t>
            </a:r>
          </a:p>
          <a:p>
            <a:r>
              <a:rPr lang="en-AU" dirty="0"/>
              <a:t>It is a place to access and share information</a:t>
            </a:r>
          </a:p>
          <a:p>
            <a:r>
              <a:rPr lang="en-AU" dirty="0"/>
              <a:t>Contact points to get involved in the NAB:</a:t>
            </a:r>
          </a:p>
          <a:p>
            <a:pPr marL="457200" lvl="1" indent="0" algn="ctr">
              <a:buNone/>
            </a:pPr>
            <a:endParaRPr lang="en-AU" dirty="0"/>
          </a:p>
          <a:p>
            <a:pPr marL="457200" lvl="1" indent="0" algn="ctr">
              <a:buNone/>
            </a:pPr>
            <a:r>
              <a:rPr lang="en-AU" dirty="0"/>
              <a:t>NAB Secretariat, </a:t>
            </a:r>
            <a:r>
              <a:rPr lang="en-AU" dirty="0">
                <a:hlinkClick r:id="rId4"/>
              </a:rPr>
              <a:t>nab@vanuatu.gov.vu</a:t>
            </a:r>
            <a:r>
              <a:rPr lang="en-AU" dirty="0"/>
              <a:t>  </a:t>
            </a:r>
          </a:p>
          <a:p>
            <a:pPr marL="457200" lvl="1" indent="0" algn="ctr">
              <a:buNone/>
            </a:pPr>
            <a:endParaRPr lang="en-AU" dirty="0"/>
          </a:p>
          <a:p>
            <a:pPr marL="457200" lvl="1" indent="0">
              <a:buNone/>
            </a:pPr>
            <a:endParaRPr lang="en-AU" dirty="0"/>
          </a:p>
          <a:p>
            <a:endParaRPr lang="en-AU" dirty="0"/>
          </a:p>
        </p:txBody>
      </p:sp>
      <p:pic>
        <p:nvPicPr>
          <p:cNvPr id="8" name="Content Placeholder 7"/>
          <p:cNvPicPr>
            <a:picLocks noGrp="1" noChangeAspect="1"/>
          </p:cNvPicPr>
          <p:nvPr>
            <p:ph sz="half" idx="2"/>
          </p:nvPr>
        </p:nvPicPr>
        <p:blipFill>
          <a:blip r:embed="rId5" cstate="print">
            <a:extLst>
              <a:ext uri="{28A0092B-C50C-407E-A947-70E740481C1C}">
                <a14:useLocalDpi xmlns:a14="http://schemas.microsoft.com/office/drawing/2010/main" val="0"/>
              </a:ext>
            </a:extLst>
          </a:blip>
          <a:stretch>
            <a:fillRect/>
          </a:stretch>
        </p:blipFill>
        <p:spPr>
          <a:xfrm>
            <a:off x="6096000" y="1849020"/>
            <a:ext cx="5181600" cy="3750396"/>
          </a:xfrm>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8200" y="350045"/>
            <a:ext cx="1970018" cy="1408112"/>
          </a:xfrm>
          <a:prstGeom prst="rect">
            <a:avLst/>
          </a:prstGeom>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66684" y="331955"/>
            <a:ext cx="1187116" cy="1483895"/>
          </a:xfrm>
          <a:prstGeom prst="rect">
            <a:avLst/>
          </a:prstGeom>
        </p:spPr>
      </p:pic>
    </p:spTree>
    <p:extLst>
      <p:ext uri="{BB962C8B-B14F-4D97-AF65-F5344CB8AC3E}">
        <p14:creationId xmlns:p14="http://schemas.microsoft.com/office/powerpoint/2010/main" val="2925928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		</a:t>
            </a:r>
            <a:endParaRPr lang="en-GB" sz="4000" b="1" dirty="0"/>
          </a:p>
        </p:txBody>
      </p:sp>
      <p:sp>
        <p:nvSpPr>
          <p:cNvPr id="3" name="Content Placeholder 2"/>
          <p:cNvSpPr>
            <a:spLocks noGrp="1"/>
          </p:cNvSpPr>
          <p:nvPr>
            <p:ph idx="1"/>
          </p:nvPr>
        </p:nvSpPr>
        <p:spPr/>
        <p:txBody>
          <a:bodyPr>
            <a:normAutofit/>
          </a:bodyPr>
          <a:lstStyle/>
          <a:p>
            <a:pPr marL="0" indent="0">
              <a:buNone/>
            </a:pPr>
            <a:endParaRPr lang="en-AU" dirty="0"/>
          </a:p>
          <a:p>
            <a:pPr marL="457200" lvl="1" indent="0">
              <a:buNone/>
            </a:pPr>
            <a:endParaRPr lang="en-AU" dirty="0"/>
          </a:p>
          <a:p>
            <a:pPr marL="0" indent="0" algn="ctr">
              <a:buNone/>
            </a:pPr>
            <a:r>
              <a:rPr lang="en-AU" sz="6000" b="1" i="1" dirty="0">
                <a:solidFill>
                  <a:schemeClr val="accent3">
                    <a:lumMod val="75000"/>
                  </a:schemeClr>
                </a:solidFill>
                <a:latin typeface="Bradley Hand ITC" panose="03070402050302030203" pitchFamily="66" charset="0"/>
              </a:rPr>
              <a:t>Thank you </a:t>
            </a:r>
            <a:r>
              <a:rPr lang="en-AU" sz="6000" b="1" i="1" dirty="0" err="1">
                <a:solidFill>
                  <a:schemeClr val="accent3">
                    <a:lumMod val="75000"/>
                  </a:schemeClr>
                </a:solidFill>
                <a:latin typeface="Bradley Hand ITC" panose="03070402050302030203" pitchFamily="66" charset="0"/>
              </a:rPr>
              <a:t>tumas</a:t>
            </a:r>
            <a:endParaRPr lang="en-AU" sz="6000" i="1" dirty="0">
              <a:solidFill>
                <a:schemeClr val="accent3">
                  <a:lumMod val="75000"/>
                </a:schemeClr>
              </a:solidFill>
              <a:latin typeface="Bradley Hand ITC" panose="03070402050302030203" pitchFamily="66"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350045"/>
            <a:ext cx="1970018" cy="1408112"/>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49646" y="365125"/>
            <a:ext cx="1187116" cy="1483895"/>
          </a:xfrm>
          <a:prstGeom prst="rect">
            <a:avLst/>
          </a:prstGeom>
        </p:spPr>
      </p:pic>
    </p:spTree>
    <p:extLst>
      <p:ext uri="{BB962C8B-B14F-4D97-AF65-F5344CB8AC3E}">
        <p14:creationId xmlns:p14="http://schemas.microsoft.com/office/powerpoint/2010/main" val="24516919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		   </a:t>
            </a:r>
            <a:r>
              <a:rPr lang="en-AU" b="1" dirty="0"/>
              <a:t>The National Advisory Board</a:t>
            </a:r>
            <a:r>
              <a:rPr lang="en-AU" dirty="0"/>
              <a:t>		</a:t>
            </a:r>
            <a:endParaRPr lang="en-GB" dirty="0"/>
          </a:p>
        </p:txBody>
      </p:sp>
      <p:sp>
        <p:nvSpPr>
          <p:cNvPr id="3" name="Content Placeholder 2"/>
          <p:cNvSpPr>
            <a:spLocks noGrp="1"/>
          </p:cNvSpPr>
          <p:nvPr>
            <p:ph sz="half" idx="1"/>
          </p:nvPr>
        </p:nvSpPr>
        <p:spPr>
          <a:xfrm>
            <a:off x="838200" y="1825624"/>
            <a:ext cx="5181600" cy="4585449"/>
          </a:xfrm>
        </p:spPr>
        <p:txBody>
          <a:bodyPr>
            <a:normAutofit fontScale="70000" lnSpcReduction="20000"/>
          </a:bodyPr>
          <a:lstStyle/>
          <a:p>
            <a:pPr>
              <a:spcBef>
                <a:spcPts val="600"/>
              </a:spcBef>
            </a:pPr>
            <a:r>
              <a:rPr lang="en-AU" b="1" dirty="0">
                <a:latin typeface="Arial" panose="020B0604020202020204" pitchFamily="34" charset="0"/>
                <a:cs typeface="Arial" panose="020B0604020202020204" pitchFamily="34" charset="0"/>
              </a:rPr>
              <a:t>The NAB is now established under the Meteorology, Geo-hazards and Climate Change Act No.25 of 2016</a:t>
            </a:r>
            <a:endParaRPr lang="en-US" b="1" dirty="0">
              <a:latin typeface="Arial" panose="020B0604020202020204" pitchFamily="34" charset="0"/>
              <a:cs typeface="Arial" panose="020B0604020202020204" pitchFamily="34" charset="0"/>
            </a:endParaRPr>
          </a:p>
          <a:p>
            <a:pPr>
              <a:spcBef>
                <a:spcPts val="600"/>
              </a:spcBef>
            </a:pPr>
            <a:r>
              <a:rPr lang="en-AU" b="1" dirty="0">
                <a:latin typeface="Arial" panose="020B0604020202020204" pitchFamily="34" charset="0"/>
                <a:cs typeface="Arial" panose="020B0604020202020204" pitchFamily="34" charset="0"/>
              </a:rPr>
              <a:t>It’s primary purpose is to act as </a:t>
            </a:r>
            <a:r>
              <a:rPr lang="en-AU" b="1" i="1" dirty="0">
                <a:latin typeface="Arial" panose="020B0604020202020204" pitchFamily="34" charset="0"/>
                <a:cs typeface="Arial" panose="020B0604020202020204" pitchFamily="34" charset="0"/>
              </a:rPr>
              <a:t>the</a:t>
            </a:r>
            <a:r>
              <a:rPr lang="en-AU" b="1" dirty="0">
                <a:latin typeface="Arial" panose="020B0604020202020204" pitchFamily="34" charset="0"/>
                <a:cs typeface="Arial" panose="020B0604020202020204" pitchFamily="34" charset="0"/>
              </a:rPr>
              <a:t> advisory body and policy making body for all climate change and disaster risk reduction programs, projects, initiatives and activities</a:t>
            </a:r>
          </a:p>
          <a:p>
            <a:pPr>
              <a:spcBef>
                <a:spcPts val="600"/>
              </a:spcBef>
            </a:pPr>
            <a:r>
              <a:rPr lang="en-AU" b="1" dirty="0">
                <a:latin typeface="Arial" panose="020B0604020202020204" pitchFamily="34" charset="0"/>
                <a:cs typeface="Arial" panose="020B0604020202020204" pitchFamily="34" charset="0"/>
              </a:rPr>
              <a:t>Its aim is to integrate the governance of CC&amp;DRR in an integrated and holistic way to reduce duplication</a:t>
            </a:r>
          </a:p>
          <a:p>
            <a:pPr>
              <a:spcBef>
                <a:spcPts val="600"/>
              </a:spcBef>
            </a:pPr>
            <a:r>
              <a:rPr lang="en-AU" b="1" dirty="0">
                <a:latin typeface="Arial" panose="020B0604020202020204" pitchFamily="34" charset="0"/>
                <a:cs typeface="Arial" panose="020B0604020202020204" pitchFamily="34" charset="0"/>
              </a:rPr>
              <a:t>This increases collaboration of work, and provides a consistent approach, which in turn addresses Vanuatu’s priorities</a:t>
            </a:r>
          </a:p>
          <a:p>
            <a:pPr>
              <a:spcBef>
                <a:spcPts val="600"/>
              </a:spcBef>
            </a:pPr>
            <a:r>
              <a:rPr lang="en-AU" b="1" dirty="0">
                <a:latin typeface="Arial" panose="020B0604020202020204" pitchFamily="34" charset="0"/>
                <a:cs typeface="Arial" panose="020B0604020202020204" pitchFamily="34" charset="0"/>
              </a:rPr>
              <a:t>The Board meets every two (2) months</a:t>
            </a:r>
          </a:p>
          <a:p>
            <a:pPr>
              <a:spcBef>
                <a:spcPts val="600"/>
              </a:spcBef>
            </a:pPr>
            <a:r>
              <a:rPr lang="en-AU" b="1" dirty="0">
                <a:latin typeface="Arial" panose="020B0604020202020204" pitchFamily="34" charset="0"/>
                <a:cs typeface="Arial" panose="020B0604020202020204" pitchFamily="34" charset="0"/>
              </a:rPr>
              <a:t>The Board is supported by the a Secretariat (“NAB Secretariat”)</a:t>
            </a:r>
            <a:endParaRPr lang="en-GB" b="1" dirty="0">
              <a:latin typeface="Arial" panose="020B0604020202020204" pitchFamily="34" charset="0"/>
              <a:cs typeface="Arial" panose="020B0604020202020204" pitchFamily="34" charset="0"/>
            </a:endParaRPr>
          </a:p>
        </p:txBody>
      </p:sp>
      <p:pic>
        <p:nvPicPr>
          <p:cNvPr id="8" name="Content Placeholder 7"/>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584805" y="1825625"/>
            <a:ext cx="4362553" cy="4351338"/>
          </a:xfr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1841" y="164185"/>
            <a:ext cx="1970018" cy="1408112"/>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60242" y="126294"/>
            <a:ext cx="1187116" cy="1483895"/>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58243" y="1610189"/>
            <a:ext cx="2276599" cy="3405755"/>
          </a:xfrm>
          <a:prstGeom prst="rect">
            <a:avLst/>
          </a:prstGeom>
        </p:spPr>
      </p:pic>
    </p:spTree>
    <p:extLst>
      <p:ext uri="{BB962C8B-B14F-4D97-AF65-F5344CB8AC3E}">
        <p14:creationId xmlns:p14="http://schemas.microsoft.com/office/powerpoint/2010/main" val="11661783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		   </a:t>
            </a:r>
            <a:r>
              <a:rPr lang="en-AU" b="1" dirty="0"/>
              <a:t>The NAB and the </a:t>
            </a:r>
            <a:r>
              <a:rPr lang="en-AU" b="1" dirty="0" err="1"/>
              <a:t>MoCC</a:t>
            </a:r>
            <a:r>
              <a:rPr lang="en-AU" dirty="0"/>
              <a:t>		</a:t>
            </a:r>
            <a:endParaRPr lang="en-GB" dirty="0"/>
          </a:p>
        </p:txBody>
      </p:sp>
      <p:sp>
        <p:nvSpPr>
          <p:cNvPr id="11" name="Content Placeholder 10"/>
          <p:cNvSpPr>
            <a:spLocks noGrp="1"/>
          </p:cNvSpPr>
          <p:nvPr>
            <p:ph idx="1"/>
          </p:nvPr>
        </p:nvSpPr>
        <p:spPr/>
        <p:txBody>
          <a:bodyPr/>
          <a:lstStyle/>
          <a:p>
            <a:pPr marL="0" indent="0">
              <a:buNone/>
            </a:pPr>
            <a:endParaRPr lang="en-US" dirty="0"/>
          </a:p>
          <a:p>
            <a:pPr marL="0" indent="0">
              <a:buNone/>
            </a:pP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4130" y="164185"/>
            <a:ext cx="1970018" cy="1408112"/>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60242" y="126294"/>
            <a:ext cx="1187116" cy="1483895"/>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8302" y="1773238"/>
            <a:ext cx="11043434" cy="4968526"/>
          </a:xfrm>
          <a:prstGeom prst="rect">
            <a:avLst/>
          </a:prstGeom>
        </p:spPr>
      </p:pic>
    </p:spTree>
    <p:extLst>
      <p:ext uri="{BB962C8B-B14F-4D97-AF65-F5344CB8AC3E}">
        <p14:creationId xmlns:p14="http://schemas.microsoft.com/office/powerpoint/2010/main" val="1149034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			</a:t>
            </a:r>
            <a:r>
              <a:rPr lang="en-AU" b="1" dirty="0"/>
              <a:t>Who is on the NAB?</a:t>
            </a:r>
            <a:endParaRPr lang="en-GB" b="1" dirty="0"/>
          </a:p>
        </p:txBody>
      </p:sp>
      <p:sp>
        <p:nvSpPr>
          <p:cNvPr id="3" name="Content Placeholder 2"/>
          <p:cNvSpPr>
            <a:spLocks noGrp="1"/>
          </p:cNvSpPr>
          <p:nvPr>
            <p:ph sz="half" idx="1"/>
          </p:nvPr>
        </p:nvSpPr>
        <p:spPr/>
        <p:txBody>
          <a:bodyPr>
            <a:normAutofit fontScale="85000" lnSpcReduction="20000"/>
          </a:bodyPr>
          <a:lstStyle/>
          <a:p>
            <a:r>
              <a:rPr lang="en-AU" b="1" dirty="0"/>
              <a:t>It is chaired by the DG Climate Change, he is allowed to appoint an Alternative</a:t>
            </a:r>
          </a:p>
          <a:p>
            <a:r>
              <a:rPr lang="en-AU" b="1" dirty="0"/>
              <a:t>Members are Directors of CC, </a:t>
            </a:r>
            <a:r>
              <a:rPr lang="en-AU" b="1" dirty="0" err="1"/>
              <a:t>Meteo</a:t>
            </a:r>
            <a:r>
              <a:rPr lang="en-AU" b="1" dirty="0"/>
              <a:t>, Forestry, Energy, Local Authorities, DEPC, Foreign Affairs, DSPPAC, NDMO, Finance, Women’s Affairs, Public Utilities, CEO of the VANGO</a:t>
            </a:r>
          </a:p>
          <a:p>
            <a:r>
              <a:rPr lang="en-AU" b="1" dirty="0"/>
              <a:t>Observers Secretariat of the VCAN and the Chair of the Vanuatu Business Resilience Committee (under the VCCI)additional observers and visitors are welcome to attend NAB meetings on an </a:t>
            </a:r>
            <a:r>
              <a:rPr lang="en-AU" b="1" i="1" dirty="0"/>
              <a:t>invitation basis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350045"/>
            <a:ext cx="1970018" cy="1408112"/>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58796" y="365125"/>
            <a:ext cx="1187116" cy="1483895"/>
          </a:xfrm>
          <a:prstGeom prst="rect">
            <a:avLst/>
          </a:prstGeom>
        </p:spPr>
      </p:pic>
      <p:pic>
        <p:nvPicPr>
          <p:cNvPr id="10" name="Content Placeholder 9">
            <a:extLst>
              <a:ext uri="{FF2B5EF4-FFF2-40B4-BE49-F238E27FC236}">
                <a16:creationId xmlns:a16="http://schemas.microsoft.com/office/drawing/2014/main" id="{F04B1094-BB91-4474-8364-FA1008E25A9D}"/>
              </a:ext>
            </a:extLst>
          </p:cNvPr>
          <p:cNvPicPr>
            <a:picLocks noGrp="1" noChangeAspect="1"/>
          </p:cNvPicPr>
          <p:nvPr>
            <p:ph sz="half" idx="2"/>
          </p:nvPr>
        </p:nvPicPr>
        <p:blipFill>
          <a:blip r:embed="rId5" cstate="print">
            <a:extLst>
              <a:ext uri="{28A0092B-C50C-407E-A947-70E740481C1C}">
                <a14:useLocalDpi xmlns:a14="http://schemas.microsoft.com/office/drawing/2010/main" val="0"/>
              </a:ext>
            </a:extLst>
          </a:blip>
          <a:stretch>
            <a:fillRect/>
          </a:stretch>
        </p:blipFill>
        <p:spPr>
          <a:xfrm>
            <a:off x="6172200" y="2058194"/>
            <a:ext cx="5181600" cy="3886200"/>
          </a:xfrm>
        </p:spPr>
      </p:pic>
    </p:spTree>
    <p:extLst>
      <p:ext uri="{BB962C8B-B14F-4D97-AF65-F5344CB8AC3E}">
        <p14:creationId xmlns:p14="http://schemas.microsoft.com/office/powerpoint/2010/main" val="4090398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			</a:t>
            </a:r>
            <a:r>
              <a:rPr lang="en-AU" b="1" dirty="0"/>
              <a:t>The work of the NAB</a:t>
            </a:r>
            <a:endParaRPr lang="en-GB" b="1" dirty="0"/>
          </a:p>
        </p:txBody>
      </p:sp>
      <p:sp>
        <p:nvSpPr>
          <p:cNvPr id="3" name="Content Placeholder 2"/>
          <p:cNvSpPr>
            <a:spLocks noGrp="1"/>
          </p:cNvSpPr>
          <p:nvPr>
            <p:ph idx="1"/>
          </p:nvPr>
        </p:nvSpPr>
        <p:spPr/>
        <p:txBody>
          <a:bodyPr>
            <a:normAutofit/>
          </a:bodyPr>
          <a:lstStyle/>
          <a:p>
            <a:r>
              <a:rPr lang="en-AU" dirty="0"/>
              <a:t> </a:t>
            </a:r>
            <a:r>
              <a:rPr lang="en-AU" b="1" dirty="0"/>
              <a:t>The NAB is supported by several sub-committees; these carry out specific functions</a:t>
            </a:r>
            <a:endParaRPr lang="en-GB" b="1" dirty="0"/>
          </a:p>
          <a:p>
            <a:pPr marL="514350" indent="-514350">
              <a:buAutoNum type="arabicPeriod"/>
            </a:pPr>
            <a:r>
              <a:rPr lang="en-AU" b="1" dirty="0"/>
              <a:t>The Project Screening Committee (PSC)</a:t>
            </a:r>
          </a:p>
          <a:p>
            <a:pPr marL="514350" indent="-514350">
              <a:buAutoNum type="arabicPeriod"/>
            </a:pPr>
            <a:r>
              <a:rPr lang="en-AU" b="1" dirty="0"/>
              <a:t>The United Nations Framework Convention on Climate Change Taskforce (UNFCCC TF)</a:t>
            </a:r>
          </a:p>
          <a:p>
            <a:pPr marL="514350" indent="-514350">
              <a:buAutoNum type="arabicPeriod"/>
            </a:pPr>
            <a:r>
              <a:rPr lang="en-AU" b="1" dirty="0"/>
              <a:t>The Climate Finance Working Group (CFWG)</a:t>
            </a:r>
          </a:p>
          <a:p>
            <a:pPr marL="514350" indent="-514350">
              <a:buAutoNum type="arabicPeriod"/>
            </a:pPr>
            <a:r>
              <a:rPr lang="en-AU" b="1" dirty="0"/>
              <a:t>Climate Diplomacy Task Force (CDTF)</a:t>
            </a:r>
          </a:p>
          <a:p>
            <a:pPr marL="514350" indent="-514350">
              <a:buAutoNum type="arabicPeriod"/>
            </a:pPr>
            <a:r>
              <a:rPr lang="en-AU" b="1" dirty="0"/>
              <a:t>Facilitation of Information and Communication materials’ endorsement</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350045"/>
            <a:ext cx="1970018" cy="1408112"/>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58796" y="285958"/>
            <a:ext cx="1187116" cy="1483895"/>
          </a:xfrm>
          <a:prstGeom prst="rect">
            <a:avLst/>
          </a:prstGeom>
        </p:spPr>
      </p:pic>
    </p:spTree>
    <p:extLst>
      <p:ext uri="{BB962C8B-B14F-4D97-AF65-F5344CB8AC3E}">
        <p14:creationId xmlns:p14="http://schemas.microsoft.com/office/powerpoint/2010/main" val="31075448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a:t>		</a:t>
            </a:r>
            <a:r>
              <a:rPr lang="en-AU" sz="4000" b="1" dirty="0"/>
              <a:t>The work of the NAB- Screening</a:t>
            </a:r>
            <a:br>
              <a:rPr lang="en-GB" sz="4000" b="1" dirty="0"/>
            </a:br>
            <a:r>
              <a:rPr lang="en-GB" sz="4000" b="1" dirty="0"/>
              <a:t>			&amp; Endorsing Projects &amp; Programs </a:t>
            </a:r>
          </a:p>
        </p:txBody>
      </p:sp>
      <p:sp>
        <p:nvSpPr>
          <p:cNvPr id="3" name="Content Placeholder 2"/>
          <p:cNvSpPr>
            <a:spLocks noGrp="1"/>
          </p:cNvSpPr>
          <p:nvPr>
            <p:ph sz="half" idx="1"/>
          </p:nvPr>
        </p:nvSpPr>
        <p:spPr/>
        <p:txBody>
          <a:bodyPr>
            <a:normAutofit fontScale="70000" lnSpcReduction="20000"/>
          </a:bodyPr>
          <a:lstStyle/>
          <a:p>
            <a:r>
              <a:rPr lang="en-AU" b="1" dirty="0"/>
              <a:t>Projects, programs, research work that want to be implemented by donors and partner agencies, or individuals are brought to the NAB </a:t>
            </a:r>
          </a:p>
          <a:p>
            <a:r>
              <a:rPr lang="en-US" b="1" dirty="0"/>
              <a:t>Expedite the project appraisal processes by screening and making recommendations to the NAB proposed climate change and disaster risk reduction projects submitted to the NAB Secretariat</a:t>
            </a:r>
            <a:endParaRPr lang="en-AU" b="1" dirty="0"/>
          </a:p>
          <a:p>
            <a:r>
              <a:rPr lang="en-AU" b="1" dirty="0"/>
              <a:t>The Project Screening Committee screens proposals to ensure it meets several criteria, such as mode of financing, local implementing partners, government priorities, collaboration of other projects with similar objectives</a:t>
            </a:r>
          </a:p>
          <a:p>
            <a:r>
              <a:rPr lang="en-AU" b="1" dirty="0"/>
              <a:t>PSC- made up of the DSPPAC, VCAN, Finance, Women’s Affairs, VMGD, NDMO, DLA [</a:t>
            </a:r>
            <a:r>
              <a:rPr lang="en-AU" b="1" dirty="0" err="1"/>
              <a:t>DoCC</a:t>
            </a:r>
            <a:r>
              <a:rPr lang="en-AU" b="1" dirty="0"/>
              <a:t>], DEPC</a:t>
            </a:r>
          </a:p>
          <a:p>
            <a:endParaRPr lang="en-AU" dirty="0"/>
          </a:p>
        </p:txBody>
      </p:sp>
      <p:pic>
        <p:nvPicPr>
          <p:cNvPr id="7" name="Content Placeholder 6"/>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72200" y="2401333"/>
            <a:ext cx="5181600" cy="3199922"/>
          </a:xfr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8200" y="350045"/>
            <a:ext cx="1970018" cy="1408112"/>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58796" y="341730"/>
            <a:ext cx="1187116" cy="1483895"/>
          </a:xfrm>
          <a:prstGeom prst="rect">
            <a:avLst/>
          </a:prstGeom>
        </p:spPr>
      </p:pic>
    </p:spTree>
    <p:extLst>
      <p:ext uri="{BB962C8B-B14F-4D97-AF65-F5344CB8AC3E}">
        <p14:creationId xmlns:p14="http://schemas.microsoft.com/office/powerpoint/2010/main" val="1427544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		</a:t>
            </a:r>
            <a:r>
              <a:rPr lang="en-AU" b="1" dirty="0"/>
              <a:t>The work of the NAB- UNFCCC</a:t>
            </a:r>
            <a:br>
              <a:rPr lang="en-AU" b="1" dirty="0"/>
            </a:br>
            <a:r>
              <a:rPr lang="en-AU" b="1" dirty="0"/>
              <a:t>			Taskforce (UNFCCC TF)</a:t>
            </a:r>
            <a:endParaRPr lang="en-GB" b="1" dirty="0"/>
          </a:p>
        </p:txBody>
      </p:sp>
      <p:sp>
        <p:nvSpPr>
          <p:cNvPr id="3" name="Content Placeholder 2"/>
          <p:cNvSpPr>
            <a:spLocks noGrp="1"/>
          </p:cNvSpPr>
          <p:nvPr>
            <p:ph sz="half" idx="1"/>
          </p:nvPr>
        </p:nvSpPr>
        <p:spPr/>
        <p:txBody>
          <a:bodyPr>
            <a:normAutofit fontScale="70000" lnSpcReduction="20000"/>
          </a:bodyPr>
          <a:lstStyle/>
          <a:p>
            <a:pPr>
              <a:spcBef>
                <a:spcPts val="1200"/>
              </a:spcBef>
            </a:pPr>
            <a:r>
              <a:rPr lang="en-AU" dirty="0"/>
              <a:t> </a:t>
            </a:r>
            <a:r>
              <a:rPr lang="en-AU" b="1" dirty="0"/>
              <a:t>The UNFCCC Taskforce’s primary role is to assist </a:t>
            </a:r>
            <a:r>
              <a:rPr lang="en-US" b="1" i="1" dirty="0"/>
              <a:t>plan, share information about, seek finance for and </a:t>
            </a:r>
            <a:r>
              <a:rPr lang="en-US" b="1" i="1" u="sng" dirty="0"/>
              <a:t>delegate the implementation of all initiatives related to Vanuatu’s engagement with the UNFCCC</a:t>
            </a:r>
            <a:endParaRPr lang="en-AU" b="1" i="1" u="sng" dirty="0"/>
          </a:p>
          <a:p>
            <a:pPr>
              <a:spcBef>
                <a:spcPts val="1200"/>
              </a:spcBef>
            </a:pPr>
            <a:r>
              <a:rPr lang="en-AU" b="1" dirty="0"/>
              <a:t>Oversees/coordinates the implementation of decisions of the Convention</a:t>
            </a:r>
          </a:p>
          <a:p>
            <a:pPr>
              <a:spcBef>
                <a:spcPts val="1200"/>
              </a:spcBef>
            </a:pPr>
            <a:r>
              <a:rPr lang="en-AU" b="1" dirty="0"/>
              <a:t>There are currently 22 confirmed delegates; representatives are from Government, NGO, Private Sector. </a:t>
            </a:r>
          </a:p>
          <a:p>
            <a:pPr>
              <a:spcBef>
                <a:spcPts val="1200"/>
              </a:spcBef>
            </a:pPr>
            <a:r>
              <a:rPr lang="en-AU" b="1" dirty="0"/>
              <a:t>Work is underway to prepare for the negotiations at the end of the year</a:t>
            </a:r>
          </a:p>
          <a:p>
            <a:pPr>
              <a:spcBef>
                <a:spcPts val="1200"/>
              </a:spcBef>
            </a:pPr>
            <a:r>
              <a:rPr lang="en-AU" b="1" dirty="0"/>
              <a:t>The Twenty-sixth Conference of Parties (COP) is in Glasgow in Scotland, from November 1-12</a:t>
            </a:r>
          </a:p>
        </p:txBody>
      </p:sp>
      <p:pic>
        <p:nvPicPr>
          <p:cNvPr id="7" name="Content Placeholder 6"/>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rot="5400000">
            <a:off x="6194318" y="2619729"/>
            <a:ext cx="4959681" cy="2985047"/>
          </a:xfr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8200" y="350045"/>
            <a:ext cx="1970018" cy="1408112"/>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24493" y="365125"/>
            <a:ext cx="1187116" cy="1483895"/>
          </a:xfrm>
          <a:prstGeom prst="rect">
            <a:avLst/>
          </a:prstGeom>
        </p:spPr>
      </p:pic>
    </p:spTree>
    <p:extLst>
      <p:ext uri="{BB962C8B-B14F-4D97-AF65-F5344CB8AC3E}">
        <p14:creationId xmlns:p14="http://schemas.microsoft.com/office/powerpoint/2010/main" val="27303768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4000" dirty="0"/>
              <a:t>	   </a:t>
            </a:r>
            <a:r>
              <a:rPr lang="en-AU" sz="4000" b="1" dirty="0"/>
              <a:t>The work of the NAB- Climate Finance</a:t>
            </a:r>
            <a:endParaRPr lang="en-GB" sz="4000" b="1" dirty="0"/>
          </a:p>
        </p:txBody>
      </p:sp>
      <p:sp>
        <p:nvSpPr>
          <p:cNvPr id="3" name="Content Placeholder 2"/>
          <p:cNvSpPr>
            <a:spLocks noGrp="1"/>
          </p:cNvSpPr>
          <p:nvPr>
            <p:ph sz="half" idx="1"/>
          </p:nvPr>
        </p:nvSpPr>
        <p:spPr/>
        <p:txBody>
          <a:bodyPr>
            <a:normAutofit fontScale="62500" lnSpcReduction="20000"/>
          </a:bodyPr>
          <a:lstStyle/>
          <a:p>
            <a:pPr>
              <a:spcBef>
                <a:spcPts val="1800"/>
              </a:spcBef>
            </a:pPr>
            <a:r>
              <a:rPr lang="en-AU" dirty="0"/>
              <a:t> </a:t>
            </a:r>
            <a:r>
              <a:rPr lang="en-AU" sz="3100" b="1" dirty="0"/>
              <a:t>The Climate Finance Working Group serves as a consultative arm of the National Advisory Board to provide strategic direction specifically on climate finance related matters for the Ministry of Climate Change and the Government of Vanuatu. </a:t>
            </a:r>
          </a:p>
          <a:p>
            <a:pPr>
              <a:spcBef>
                <a:spcPts val="1800"/>
              </a:spcBef>
            </a:pPr>
            <a:r>
              <a:rPr lang="en-AU" sz="3100" b="1" dirty="0"/>
              <a:t>The CFWG shall assist the NAB Secretariat to resolve compliance issues raised in leading to National Implementation Entity status. The order of the items reflects no importance or priority</a:t>
            </a:r>
          </a:p>
          <a:p>
            <a:pPr>
              <a:spcBef>
                <a:spcPts val="1800"/>
              </a:spcBef>
            </a:pPr>
            <a:r>
              <a:rPr lang="en-AU" sz="3100" b="1" dirty="0"/>
              <a:t>The CFWG shall work on and oversee the development of the Climate Finance Roadmap and Action Plan aligned with several national policies, including the NSDP.</a:t>
            </a:r>
          </a:p>
        </p:txBody>
      </p:sp>
      <p:pic>
        <p:nvPicPr>
          <p:cNvPr id="7" name="Content Placeholder 6"/>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019800" y="1849020"/>
            <a:ext cx="5887948" cy="4171636"/>
          </a:xfr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025" y="230188"/>
            <a:ext cx="1970018" cy="1408112"/>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37745" y="285958"/>
            <a:ext cx="1187116" cy="1483895"/>
          </a:xfrm>
          <a:prstGeom prst="rect">
            <a:avLst/>
          </a:prstGeom>
        </p:spPr>
      </p:pic>
    </p:spTree>
    <p:extLst>
      <p:ext uri="{BB962C8B-B14F-4D97-AF65-F5344CB8AC3E}">
        <p14:creationId xmlns:p14="http://schemas.microsoft.com/office/powerpoint/2010/main" val="1259458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4000" dirty="0"/>
              <a:t>	   </a:t>
            </a:r>
            <a:r>
              <a:rPr lang="en-AU" sz="3800" b="1" dirty="0"/>
              <a:t>The work of the NAB- Information Materials</a:t>
            </a:r>
            <a:endParaRPr lang="en-GB" sz="3800" b="1" dirty="0"/>
          </a:p>
        </p:txBody>
      </p:sp>
      <p:sp>
        <p:nvSpPr>
          <p:cNvPr id="3" name="Content Placeholder 2"/>
          <p:cNvSpPr>
            <a:spLocks noGrp="1"/>
          </p:cNvSpPr>
          <p:nvPr>
            <p:ph sz="half" idx="1"/>
          </p:nvPr>
        </p:nvSpPr>
        <p:spPr>
          <a:xfrm>
            <a:off x="838200" y="1928367"/>
            <a:ext cx="5181600" cy="4351338"/>
          </a:xfrm>
        </p:spPr>
        <p:txBody>
          <a:bodyPr>
            <a:normAutofit fontScale="92500" lnSpcReduction="20000"/>
          </a:bodyPr>
          <a:lstStyle/>
          <a:p>
            <a:r>
              <a:rPr lang="en-AU" b="1" dirty="0"/>
              <a:t>Awareness materials with messages on CCDRR standardized</a:t>
            </a:r>
          </a:p>
          <a:p>
            <a:r>
              <a:rPr lang="en-AU" b="1" dirty="0"/>
              <a:t>Organizations/people submit materials to NAB Sec. Materials are given to Scientific Officers (e.g. DRM: Alice @ NDMO, CC: Nelson, Pauliane and VMGD Climate staff) to screen and ensure language is accurate</a:t>
            </a:r>
          </a:p>
          <a:p>
            <a:r>
              <a:rPr lang="en-AU" b="1" dirty="0"/>
              <a:t>Form/materials approved with the NAB logo given as endorsed</a:t>
            </a:r>
          </a:p>
          <a:p>
            <a:r>
              <a:rPr lang="en-AU" b="1" dirty="0"/>
              <a:t>Materials then uploaded to NAB Portal</a:t>
            </a:r>
          </a:p>
        </p:txBody>
      </p:sp>
      <p:pic>
        <p:nvPicPr>
          <p:cNvPr id="7" name="Content Placeholder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365203" y="1701592"/>
            <a:ext cx="4395039" cy="4351338"/>
          </a:xfr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025" y="230188"/>
            <a:ext cx="1970018" cy="1408112"/>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60242" y="296951"/>
            <a:ext cx="1187116" cy="1483895"/>
          </a:xfrm>
          <a:prstGeom prst="rect">
            <a:avLst/>
          </a:prstGeom>
        </p:spPr>
      </p:pic>
    </p:spTree>
    <p:extLst>
      <p:ext uri="{BB962C8B-B14F-4D97-AF65-F5344CB8AC3E}">
        <p14:creationId xmlns:p14="http://schemas.microsoft.com/office/powerpoint/2010/main" val="1154559632"/>
      </p:ext>
    </p:extLst>
  </p:cSld>
  <p:clrMapOvr>
    <a:masterClrMapping/>
  </p:clrMapOvr>
</p:sld>
</file>

<file path=ppt/theme/theme1.xml><?xml version="1.0" encoding="utf-8"?>
<a:theme xmlns:a="http://schemas.openxmlformats.org/drawingml/2006/main" name="Office Them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1563</TotalTime>
  <Words>1749</Words>
  <Application>Microsoft Office PowerPoint</Application>
  <PresentationFormat>Widescreen</PresentationFormat>
  <Paragraphs>89</Paragraphs>
  <Slides>11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Arial Black</vt:lpstr>
      <vt:lpstr>Bradley Hand ITC</vt:lpstr>
      <vt:lpstr>Calibri</vt:lpstr>
      <vt:lpstr>Calibri Light</vt:lpstr>
      <vt:lpstr>Office Theme</vt:lpstr>
      <vt:lpstr> National Advisory Board on Climate Change and Disaster Risk Reduction (NAB)</vt:lpstr>
      <vt:lpstr>     The National Advisory Board  </vt:lpstr>
      <vt:lpstr>     The NAB and the MoCC  </vt:lpstr>
      <vt:lpstr>   Who is on the NAB?</vt:lpstr>
      <vt:lpstr>   The work of the NAB</vt:lpstr>
      <vt:lpstr>  The work of the NAB- Screening    &amp; Endorsing Projects &amp; Programs </vt:lpstr>
      <vt:lpstr>  The work of the NAB- UNFCCC    Taskforce (UNFCCC TF)</vt:lpstr>
      <vt:lpstr>    The work of the NAB- Climate Finance</vt:lpstr>
      <vt:lpstr>    The work of the NAB- Information Materials</vt:lpstr>
      <vt:lpstr>     Coordination Tools and contacts                  of the NAB Sec</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Advisory Board on Climate Change and Disaster Risk Reduction</dc:title>
  <dc:creator>Anna Bule</dc:creator>
  <cp:lastModifiedBy>Florence Iautu</cp:lastModifiedBy>
  <cp:revision>83</cp:revision>
  <cp:lastPrinted>2021-05-23T20:30:00Z</cp:lastPrinted>
  <dcterms:created xsi:type="dcterms:W3CDTF">2016-08-31T08:12:37Z</dcterms:created>
  <dcterms:modified xsi:type="dcterms:W3CDTF">2021-05-23T20:33:42Z</dcterms:modified>
</cp:coreProperties>
</file>