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70" r:id="rId6"/>
    <p:sldId id="261" r:id="rId7"/>
    <p:sldId id="264" r:id="rId8"/>
    <p:sldId id="271" r:id="rId9"/>
    <p:sldId id="265" r:id="rId10"/>
    <p:sldId id="263" r:id="rId11"/>
    <p:sldId id="266" r:id="rId12"/>
    <p:sldId id="267" r:id="rId13"/>
    <p:sldId id="268" r:id="rId14"/>
    <p:sldId id="258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38F6-7E37-4E2C-910A-07517BC2DADF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6607-02A0-4942-A913-DD402FCAF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int/climate-change/fisheries/assessmen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495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/>
            </a:r>
            <a:br>
              <a:rPr lang="en-AU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b="1" dirty="0" smtClean="0"/>
              <a:t>WORKSHOP ON INTEGRATING CLIMATE CHANGE AND DISASTER RISK REDUCTION INTO VOCATIONAL EDUCATION AND TRAINING</a:t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3100" dirty="0" smtClean="0"/>
              <a:t>IMPACT OF CLIMATE CHANGE ON FISHERIES SECTOR AND OPTIONS FOR ADAPTATION AND MITIGATION IN VANUATU</a:t>
            </a:r>
            <a:br>
              <a:rPr lang="en-AU" sz="3100" dirty="0" smtClean="0"/>
            </a:br>
            <a:r>
              <a:rPr lang="en-AU" sz="3100" dirty="0" smtClean="0"/>
              <a:t/>
            </a:r>
            <a:br>
              <a:rPr lang="en-AU" sz="31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953000"/>
            <a:ext cx="6248400" cy="1905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Jason </a:t>
            </a:r>
            <a:r>
              <a:rPr lang="en-US" sz="2000" dirty="0" err="1" smtClean="0">
                <a:solidFill>
                  <a:schemeClr val="tx1"/>
                </a:solidFill>
              </a:rPr>
              <a:t>Raubani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Vanuatu Fisheries Department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Aquaculture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:\CelineB\Book\Photos compiled\Chapter 11\Copy of Ch11_1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2160240" cy="1454013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14295"/>
            <a:ext cx="2160240" cy="16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36512" y="1679461"/>
            <a:ext cx="3888432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500"/>
              </a:spcAft>
              <a:buClr>
                <a:srgbClr val="C00000"/>
              </a:buClr>
              <a:buSzPct val="132000"/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3600" dirty="0" smtClean="0"/>
              <a:t>Pearls</a:t>
            </a:r>
          </a:p>
          <a:p>
            <a:pPr>
              <a:spcAft>
                <a:spcPts val="5500"/>
              </a:spcAft>
              <a:buClr>
                <a:srgbClr val="C00000"/>
              </a:buClr>
              <a:buSzPct val="132000"/>
              <a:buFont typeface="Arial" pitchFamily="34" charset="0"/>
              <a:buChar char="•"/>
            </a:pPr>
            <a:r>
              <a:rPr lang="en-US" sz="3600" dirty="0" smtClean="0"/>
              <a:t> Shrimp </a:t>
            </a:r>
          </a:p>
          <a:p>
            <a:pPr>
              <a:spcAft>
                <a:spcPts val="5500"/>
              </a:spcAft>
              <a:buClr>
                <a:srgbClr val="C00000"/>
              </a:buClr>
              <a:buSzPct val="132000"/>
              <a:buFont typeface="Arial" pitchFamily="34" charset="0"/>
              <a:buChar char="•"/>
            </a:pPr>
            <a:r>
              <a:rPr lang="en-US" sz="3600" dirty="0" smtClean="0"/>
              <a:t> Seaweed</a:t>
            </a:r>
          </a:p>
          <a:p>
            <a:pPr marL="365125" indent="-365125">
              <a:spcAft>
                <a:spcPts val="5500"/>
              </a:spcAft>
              <a:buClr>
                <a:srgbClr val="C00000"/>
              </a:buClr>
              <a:buSzPct val="132000"/>
              <a:buFont typeface="Arial" pitchFamily="34" charset="0"/>
              <a:buChar char="•"/>
            </a:pPr>
            <a:r>
              <a:rPr lang="en-US" sz="3600" dirty="0" smtClean="0"/>
              <a:t> Marine ornamentals</a:t>
            </a:r>
            <a:endParaRPr lang="en-GB" sz="3600" dirty="0"/>
          </a:p>
        </p:txBody>
      </p:sp>
      <p:pic>
        <p:nvPicPr>
          <p:cNvPr id="19" name="Picture 2" descr="T:\CelineB\Book\Photos compiled\Chapter 11\Copy of Ch11_1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0030" y="908720"/>
            <a:ext cx="2494018" cy="1656184"/>
          </a:xfrm>
          <a:prstGeom prst="rect">
            <a:avLst/>
          </a:prstGeom>
          <a:noFill/>
        </p:spPr>
      </p:pic>
      <p:pic>
        <p:nvPicPr>
          <p:cNvPr id="21" name="Picture 3" descr="T:\CelineB\Book\Photos compiled\Chapter 11\Copy of Ch11_1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2159186" cy="144016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0" y="285728"/>
            <a:ext cx="9144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4800" dirty="0"/>
              <a:t>Coastal aquaculture commodities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760" y="1091494"/>
            <a:ext cx="432048" cy="1562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64088" y="1844824"/>
          <a:ext cx="3384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2035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2050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2100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64088" y="2780928"/>
            <a:ext cx="3384376" cy="38164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Effects  due  to: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Increased sea surface temperature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Ocean acidification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Greater runoff of  nutrients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Sea-level rise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More-intense cyclones</a:t>
            </a:r>
            <a:endParaRPr lang="en-GB" sz="2400" dirty="0"/>
          </a:p>
        </p:txBody>
      </p:sp>
      <p:sp>
        <p:nvSpPr>
          <p:cNvPr id="16" name="Down Arrow 15"/>
          <p:cNvSpPr/>
          <p:nvPr/>
        </p:nvSpPr>
        <p:spPr>
          <a:xfrm>
            <a:off x="5940152" y="2276872"/>
            <a:ext cx="144016" cy="21602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7020272" y="2276872"/>
            <a:ext cx="144016" cy="2160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8172400" y="2276872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0" y="285728"/>
            <a:ext cx="9144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4800" dirty="0" smtClean="0"/>
              <a:t>Pond </a:t>
            </a:r>
            <a:r>
              <a:rPr lang="en-US" sz="4800" dirty="0"/>
              <a:t>aquaculture commodities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760" y="1091494"/>
            <a:ext cx="432048" cy="1562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364088" y="2852936"/>
            <a:ext cx="3456384" cy="261610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Effects  due  to: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Increased  surface air temperature (faster growth rates in ponds)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Higher rainfall (more places to build ponds)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64088" y="1844824"/>
          <a:ext cx="34563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2035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2050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2100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 rot="10800000">
            <a:off x="5868144" y="2276872"/>
            <a:ext cx="216024" cy="28803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 rot="10800000">
            <a:off x="6948264" y="2276872"/>
            <a:ext cx="216024" cy="288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 rot="10800000">
            <a:off x="8100392" y="2276872"/>
            <a:ext cx="216024" cy="28803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/>
          <p:nvPr/>
        </p:nvPicPr>
        <p:blipFill>
          <a:blip r:embed="rId2" cstate="print"/>
          <a:srcRect t="24167" b="27222"/>
          <a:stretch>
            <a:fillRect/>
          </a:stretch>
        </p:blipFill>
        <p:spPr bwMode="auto">
          <a:xfrm>
            <a:off x="-108520" y="1052736"/>
            <a:ext cx="52565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-36512" y="1052736"/>
            <a:ext cx="2736304" cy="32265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5500"/>
              </a:spcAft>
              <a:buClr>
                <a:srgbClr val="C00000"/>
              </a:buClr>
              <a:buSzPct val="132000"/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3600" dirty="0" smtClean="0"/>
              <a:t>Tilapia</a:t>
            </a:r>
          </a:p>
          <a:p>
            <a:pPr>
              <a:spcAft>
                <a:spcPts val="5500"/>
              </a:spcAft>
              <a:buClr>
                <a:srgbClr val="C00000"/>
              </a:buClr>
              <a:buSzPct val="132000"/>
            </a:pPr>
            <a:endParaRPr lang="en-US" sz="3600" dirty="0" smtClean="0"/>
          </a:p>
          <a:p>
            <a:pPr>
              <a:spcAft>
                <a:spcPts val="5500"/>
              </a:spcAft>
              <a:buClr>
                <a:srgbClr val="C00000"/>
              </a:buClr>
              <a:buSzPct val="132000"/>
            </a:pPr>
            <a:endParaRPr lang="en-GB" sz="3600" dirty="0"/>
          </a:p>
        </p:txBody>
      </p:sp>
      <p:pic>
        <p:nvPicPr>
          <p:cNvPr id="29" name="Picture 9" descr="T:\CelineB\Book\Photos compiled\Chapter 13\Copy of Ch13_1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25545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1" y="2246848"/>
          <a:ext cx="820891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16"/>
                <a:gridCol w="1035490"/>
                <a:gridCol w="1035490"/>
                <a:gridCol w="1035490"/>
                <a:gridCol w="1035490"/>
                <a:gridCol w="911867"/>
                <a:gridCol w="91186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West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East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2035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2050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2100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2035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2050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2100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Tuna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Negligible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Coastal fisheries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Negligible</a:t>
                      </a:r>
                      <a:endParaRPr lang="en-GB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Negligible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Freshwater fisheries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Aquaculture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*Fish in 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*Other commodities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5004048" y="3140968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3995936" y="3861048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4987423" y="3861048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 rot="10800000">
            <a:off x="7020272" y="3140968"/>
            <a:ext cx="216024" cy="28803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10800000">
            <a:off x="6084168" y="3140968"/>
            <a:ext cx="216024" cy="288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 rot="10800000">
            <a:off x="2949066" y="5301208"/>
            <a:ext cx="216024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 rot="10800000">
            <a:off x="3995937" y="5301207"/>
            <a:ext cx="216024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 rot="10800000">
            <a:off x="4972516" y="5301207"/>
            <a:ext cx="216024" cy="2880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 rot="10800000">
            <a:off x="6109737" y="5301207"/>
            <a:ext cx="216024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 rot="10800000">
            <a:off x="7036897" y="5301207"/>
            <a:ext cx="216024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 rot="10800000">
            <a:off x="7923126" y="5301207"/>
            <a:ext cx="216024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 rot="10800000">
            <a:off x="7884368" y="3140968"/>
            <a:ext cx="216024" cy="288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own Arrow 42"/>
          <p:cNvSpPr/>
          <p:nvPr/>
        </p:nvSpPr>
        <p:spPr>
          <a:xfrm rot="10800000">
            <a:off x="2987824" y="3068959"/>
            <a:ext cx="216024" cy="28803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Down Arrow 43"/>
          <p:cNvSpPr/>
          <p:nvPr/>
        </p:nvSpPr>
        <p:spPr>
          <a:xfrm rot="10800000">
            <a:off x="3957178" y="4365104"/>
            <a:ext cx="216024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 rot="10800000">
            <a:off x="2915816" y="4437112"/>
            <a:ext cx="216024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45"/>
          <p:cNvSpPr/>
          <p:nvPr/>
        </p:nvSpPr>
        <p:spPr>
          <a:xfrm rot="10800000">
            <a:off x="4932040" y="4437111"/>
            <a:ext cx="216024" cy="2880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 rot="10800000">
            <a:off x="6084168" y="4509119"/>
            <a:ext cx="216024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 rot="10800000">
            <a:off x="7020272" y="4509119"/>
            <a:ext cx="216024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 rot="10800000">
            <a:off x="7884368" y="4509119"/>
            <a:ext cx="216024" cy="28803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Down Arrow 51"/>
          <p:cNvSpPr/>
          <p:nvPr/>
        </p:nvSpPr>
        <p:spPr>
          <a:xfrm>
            <a:off x="2987824" y="57332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Down Arrow 52"/>
          <p:cNvSpPr/>
          <p:nvPr/>
        </p:nvSpPr>
        <p:spPr>
          <a:xfrm>
            <a:off x="3995936" y="57332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Down Arrow 53"/>
          <p:cNvSpPr/>
          <p:nvPr/>
        </p:nvSpPr>
        <p:spPr>
          <a:xfrm>
            <a:off x="5004048" y="57332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>
            <a:off x="7092280" y="57332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own Arrow 55"/>
          <p:cNvSpPr/>
          <p:nvPr/>
        </p:nvSpPr>
        <p:spPr>
          <a:xfrm>
            <a:off x="6156176" y="57332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Down Arrow 56"/>
          <p:cNvSpPr/>
          <p:nvPr/>
        </p:nvSpPr>
        <p:spPr>
          <a:xfrm>
            <a:off x="7923126" y="39330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Down Arrow 57"/>
          <p:cNvSpPr/>
          <p:nvPr/>
        </p:nvSpPr>
        <p:spPr>
          <a:xfrm>
            <a:off x="7053522" y="39330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Down Arrow 58"/>
          <p:cNvSpPr/>
          <p:nvPr/>
        </p:nvSpPr>
        <p:spPr>
          <a:xfrm>
            <a:off x="7956376" y="5733256"/>
            <a:ext cx="144016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-108520" y="404589"/>
            <a:ext cx="9144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4800" dirty="0" smtClean="0"/>
              <a:t>Summary of changes in production 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 AND MITIGATION OF CLIMATE CHANGE IN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Rehabilitation and restocking program of shell fish</a:t>
            </a:r>
          </a:p>
          <a:p>
            <a:r>
              <a:rPr lang="en-US" dirty="0" smtClean="0"/>
              <a:t>Increase access to tuna for subsistence fishers with low-cost, inshore Fish Aggregating Devices (FADs)</a:t>
            </a:r>
          </a:p>
          <a:p>
            <a:r>
              <a:rPr lang="en-US" dirty="0" smtClean="0"/>
              <a:t>Promote alternative fisheries or employment for fishers</a:t>
            </a:r>
          </a:p>
          <a:p>
            <a:r>
              <a:rPr lang="en-US" dirty="0" smtClean="0"/>
              <a:t>Store and distribute tuna and </a:t>
            </a:r>
            <a:r>
              <a:rPr lang="en-US" dirty="0" err="1" smtClean="0"/>
              <a:t>bycatch</a:t>
            </a:r>
            <a:r>
              <a:rPr lang="en-US" dirty="0" smtClean="0"/>
              <a:t> from industrial fleets to urban areas</a:t>
            </a:r>
          </a:p>
          <a:p>
            <a:r>
              <a:rPr lang="en-US" dirty="0" smtClean="0"/>
              <a:t>Develop  pond aquaculture</a:t>
            </a:r>
          </a:p>
          <a:p>
            <a:r>
              <a:rPr lang="en-US" dirty="0" smtClean="0"/>
              <a:t>Promote storage facilities and Post harvest techniques to minimize wastage of resources</a:t>
            </a:r>
          </a:p>
          <a:p>
            <a:r>
              <a:rPr lang="en-US" dirty="0" smtClean="0"/>
              <a:t>Awareness programs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Content Placeholder 3" descr="powerpoint launch 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33311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943600"/>
            <a:ext cx="4421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hlinkClick r:id="rId3"/>
              </a:rPr>
              <a:t>http://www.spc.int/climate-change/fisheries/assessment/</a:t>
            </a:r>
            <a:endParaRPr lang="en-GB" sz="1400" dirty="0"/>
          </a:p>
          <a:p>
            <a:endParaRPr lang="en-GB" dirty="0"/>
          </a:p>
        </p:txBody>
      </p:sp>
      <p:pic>
        <p:nvPicPr>
          <p:cNvPr id="1026" name="Picture 2" descr="C:\Fisheries\Jason Documents\Work\NACCC\IMG029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1430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CLIMATE CHANGE ON FISHERIES SECTOR IN VANUATU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Coral and habitat destruction </a:t>
            </a:r>
          </a:p>
          <a:p>
            <a:pPr lvl="1"/>
            <a:r>
              <a:rPr lang="en-US" dirty="0" smtClean="0"/>
              <a:t>Cyclone</a:t>
            </a:r>
          </a:p>
          <a:p>
            <a:pPr lvl="1"/>
            <a:r>
              <a:rPr lang="en-US" dirty="0" smtClean="0"/>
              <a:t>Increase SST</a:t>
            </a:r>
          </a:p>
          <a:p>
            <a:pPr lvl="1"/>
            <a:r>
              <a:rPr lang="en-US" dirty="0" smtClean="0"/>
              <a:t>Sea level rise </a:t>
            </a:r>
          </a:p>
          <a:p>
            <a:pPr lvl="1"/>
            <a:r>
              <a:rPr lang="en-US" dirty="0" smtClean="0"/>
              <a:t>Run-offs</a:t>
            </a:r>
          </a:p>
          <a:p>
            <a:pPr lvl="1"/>
            <a:r>
              <a:rPr lang="en-US" dirty="0" smtClean="0"/>
              <a:t>Coral bleaching and other climate change related activities</a:t>
            </a:r>
          </a:p>
          <a:p>
            <a:r>
              <a:rPr lang="en-US" dirty="0" smtClean="0"/>
              <a:t>Acidification (acidity affect formation of calcium shells and bones of marine resources)</a:t>
            </a:r>
          </a:p>
          <a:p>
            <a:r>
              <a:rPr lang="en-US" dirty="0" smtClean="0"/>
              <a:t>Movement and displacement of pelagic species i.e. tuna</a:t>
            </a:r>
          </a:p>
          <a:p>
            <a:r>
              <a:rPr lang="en-US" dirty="0" smtClean="0"/>
              <a:t>High rainfall</a:t>
            </a:r>
          </a:p>
          <a:p>
            <a:r>
              <a:rPr lang="en-US" dirty="0" smtClean="0"/>
              <a:t>Ciguatera (warmer  waters increase risk)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Tuna Fisheries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" descr="IPSL_skj-Btot2000"/>
          <p:cNvPicPr>
            <a:picLocks noChangeArrowheads="1"/>
          </p:cNvPicPr>
          <p:nvPr/>
        </p:nvPicPr>
        <p:blipFill>
          <a:blip r:embed="rId2" cstate="print"/>
          <a:srcRect l="21931" t="28930" r="30330" b="32663"/>
          <a:stretch>
            <a:fillRect/>
          </a:stretch>
        </p:blipFill>
        <p:spPr bwMode="auto">
          <a:xfrm>
            <a:off x="323528" y="1772816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IPSL_skj-Btot2050"/>
          <p:cNvPicPr>
            <a:picLocks noChangeArrowheads="1"/>
          </p:cNvPicPr>
          <p:nvPr/>
        </p:nvPicPr>
        <p:blipFill>
          <a:blip r:embed="rId3" cstate="print"/>
          <a:srcRect l="21931" t="28930" r="30330" b="32663"/>
          <a:stretch>
            <a:fillRect/>
          </a:stretch>
        </p:blipFill>
        <p:spPr bwMode="auto">
          <a:xfrm>
            <a:off x="323528" y="4365104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1800200" cy="78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74526" y="2060848"/>
            <a:ext cx="2853858" cy="17851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/>
              <a:t>Catch in 2009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pPr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1.75 million </a:t>
            </a:r>
            <a:r>
              <a:rPr lang="en-US" sz="2400" dirty="0" err="1" smtClean="0"/>
              <a:t>tonnes</a:t>
            </a:r>
            <a:endParaRPr lang="en-US" sz="2400" dirty="0" smtClean="0"/>
          </a:p>
          <a:p>
            <a:pPr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~ USD 2.2  billion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6450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2280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2050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285728"/>
            <a:ext cx="9144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4800" dirty="0" smtClean="0"/>
              <a:t>Projected effects </a:t>
            </a:r>
            <a:r>
              <a:rPr lang="en-US" sz="4800" dirty="0"/>
              <a:t>on skipjack </a:t>
            </a:r>
            <a:r>
              <a:rPr lang="en-US" sz="4800" dirty="0" smtClean="0"/>
              <a:t>tuna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4449" y="6566848"/>
            <a:ext cx="2305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Lehodey et al. (2011)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3789040"/>
            <a:ext cx="4751512" cy="298543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Effects  due  to: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Increases in  sea surface temperature  in eastern Pacific 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Shift of prime feeding areas to the east (convergence between the Warm Pool and Pacific Equatorial Divergence Province)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56074" cy="6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676456" y="152400"/>
            <a:ext cx="91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4114800" y="2442076"/>
            <a:ext cx="9144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55776" y="764704"/>
            <a:ext cx="42484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0" y="1124744"/>
          <a:ext cx="3384376" cy="11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0801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West (average)  A2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4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2035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2050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2100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~ +10%</a:t>
                      </a:r>
                      <a:endParaRPr lang="en-GB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  <a:endParaRPr lang="en-GB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~ -20%</a:t>
                      </a:r>
                      <a:endParaRPr lang="en-GB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11960" y="1140812"/>
          <a:ext cx="3384376" cy="120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08012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(average)  A2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663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 A22035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2050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2100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GB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35-40%</a:t>
                      </a:r>
                      <a:endParaRPr lang="en-GB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GB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40-45%</a:t>
                      </a:r>
                      <a:endParaRPr lang="en-GB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GB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25-30%</a:t>
                      </a:r>
                      <a:endParaRPr lang="en-GB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491880" y="1124744"/>
            <a:ext cx="0" cy="54006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0232" y="6021288"/>
            <a:ext cx="202933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Changes relative to 1980-1999 average catch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95635" y="0"/>
            <a:ext cx="7680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Effects on skipjack tuna catches 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Coral Reef and Coastal Fisheries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8105" y="2004153"/>
            <a:ext cx="196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  </a:t>
            </a:r>
            <a:r>
              <a:rPr lang="en-US" sz="2000" b="1" dirty="0" smtClean="0">
                <a:solidFill>
                  <a:srgbClr val="C00000"/>
                </a:solidFill>
              </a:rPr>
              <a:t>(-2 to -5%)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38" y="4397042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2050   </a:t>
            </a:r>
            <a:r>
              <a:rPr lang="en-US" sz="2000" b="1" dirty="0" smtClean="0">
                <a:solidFill>
                  <a:srgbClr val="C00000"/>
                </a:solidFill>
              </a:rPr>
              <a:t>(-20%)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437112"/>
            <a:ext cx="222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2100  </a:t>
            </a:r>
            <a:r>
              <a:rPr lang="en-US" sz="2000" b="1" dirty="0" smtClean="0">
                <a:solidFill>
                  <a:srgbClr val="C00000"/>
                </a:solidFill>
              </a:rPr>
              <a:t>(-20 to -50%)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79" y="1925973"/>
            <a:ext cx="87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Today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pic>
        <p:nvPicPr>
          <p:cNvPr id="16" name="Picture 2" descr="C:\Users\johannb\Johann\Climate Change\Conferences\Sendai 2010\JAPAN TALK IMAGES\coastal_To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46" y="2307050"/>
            <a:ext cx="2523971" cy="205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coastal 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6" y="4736005"/>
            <a:ext cx="2571768" cy="2077371"/>
          </a:xfrm>
          <a:prstGeom prst="rect">
            <a:avLst/>
          </a:prstGeom>
          <a:noFill/>
        </p:spPr>
      </p:pic>
      <p:pic>
        <p:nvPicPr>
          <p:cNvPr id="36" name="Picture 2" descr="C:\Users\johannb\Johann\Climate Change\Conferences\Sendai 2010\JAPAN TALK IMAGES\coastal_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1684" y="4763902"/>
            <a:ext cx="24583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Users\johannb\Johann\Climate Change\Conferences\Sendai 2010\JAPAN TALK IMAGES\coastal_2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8749" y="2328342"/>
            <a:ext cx="2523331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-108520" y="285728"/>
            <a:ext cx="9144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4800" dirty="0" smtClean="0"/>
              <a:t>Projected effects </a:t>
            </a:r>
            <a:r>
              <a:rPr lang="en-US" sz="4800" dirty="0"/>
              <a:t>on </a:t>
            </a:r>
            <a:r>
              <a:rPr lang="en-US" sz="4800" dirty="0" smtClean="0"/>
              <a:t>coral reef fish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9987" y="2340163"/>
            <a:ext cx="3384376" cy="440120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Effects  due  to: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Increased sea surface temperature and more frequent bleaching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Ocean acidification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Greater runoff of  nutrients due to higher rainfall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Cyclones of greater intensity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Freshwater fishery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56074" cy="6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748464" y="152400"/>
            <a:ext cx="91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4114800" y="2442076"/>
            <a:ext cx="9144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55776" y="764704"/>
            <a:ext cx="42484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rot="6836870">
            <a:off x="2329813" y="2764769"/>
            <a:ext cx="1128531" cy="300251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40415" y="0"/>
            <a:ext cx="7320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Effects on freshwater fish catch</a:t>
            </a:r>
            <a:endParaRPr lang="en-GB" sz="4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788024" y="1700808"/>
          <a:ext cx="3744416" cy="93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55"/>
                <a:gridCol w="1201155"/>
                <a:gridCol w="13421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2035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2050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2100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GB" sz="16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2.5%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+2.5 to +</a:t>
                      </a:r>
                      <a:r>
                        <a:rPr lang="en-GB" sz="16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7.5%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+2.5 to +</a:t>
                      </a:r>
                      <a:r>
                        <a:rPr lang="en-GB" sz="1600" b="1" dirty="0" smtClean="0">
                          <a:solidFill>
                            <a:schemeClr val="accent6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12.5%</a:t>
                      </a:r>
                      <a:endParaRPr lang="en-GB" sz="1600" b="1" dirty="0">
                        <a:solidFill>
                          <a:schemeClr val="accent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24536" y="4221088"/>
            <a:ext cx="3707904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Effects  due  to: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Increased air temperature 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Higher flow rates</a:t>
            </a:r>
          </a:p>
          <a:p>
            <a:pPr marL="263525" indent="-263525">
              <a:spcAft>
                <a:spcPts val="1200"/>
              </a:spcAft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Increased freshwater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447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WORKSHOP ON INTEGRATING CLIMATE CHANGE AND DISASTER RISK REDUCTION INTO VOCATIONAL EDUCATION AND TRAINING  IMPACT OF CLIMATE CHANGE ON FISHERIES SECTOR AND OPTIONS FOR ADAPTATION AND MITIGATION IN VANUATU   </vt:lpstr>
      <vt:lpstr>IMPACT OF CLIMATE CHANGE ON FISHERIES SECTOR IN VANUATU</vt:lpstr>
      <vt:lpstr>Tuna Fisheries</vt:lpstr>
      <vt:lpstr>Slide 4</vt:lpstr>
      <vt:lpstr>Slide 5</vt:lpstr>
      <vt:lpstr>Coral Reef and Coastal Fisheries </vt:lpstr>
      <vt:lpstr>Slide 7</vt:lpstr>
      <vt:lpstr>Freshwater fishery</vt:lpstr>
      <vt:lpstr>Slide 9</vt:lpstr>
      <vt:lpstr>Aquaculture</vt:lpstr>
      <vt:lpstr>Slide 11</vt:lpstr>
      <vt:lpstr>Slide 12</vt:lpstr>
      <vt:lpstr>Slide 13</vt:lpstr>
      <vt:lpstr>ADAPTATION AND MITIGATION OF CLIMATE CHANGE IN FISHERIES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CLIMATE CHANGE ON SECTORS AND OPTIONS FOR ADAPTATION AND MITIGATION IN VANUATU</dc:title>
  <dc:creator>User</dc:creator>
  <cp:lastModifiedBy>user</cp:lastModifiedBy>
  <cp:revision>40</cp:revision>
  <dcterms:created xsi:type="dcterms:W3CDTF">2012-02-25T04:09:32Z</dcterms:created>
  <dcterms:modified xsi:type="dcterms:W3CDTF">2012-02-29T20:00:11Z</dcterms:modified>
</cp:coreProperties>
</file>