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5" r:id="rId3"/>
    <p:sldId id="273" r:id="rId4"/>
    <p:sldId id="269" r:id="rId5"/>
    <p:sldId id="257" r:id="rId6"/>
    <p:sldId id="264" r:id="rId7"/>
    <p:sldId id="270" r:id="rId8"/>
    <p:sldId id="271" r:id="rId9"/>
    <p:sldId id="267" r:id="rId10"/>
    <p:sldId id="265" r:id="rId11"/>
    <p:sldId id="268" r:id="rId12"/>
    <p:sldId id="274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3FCD5-C827-4941-91A5-8C3EC886190C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208DE820-3007-4C2A-A145-FF79E6082703}">
      <dgm:prSet phldrT="[Text]"/>
      <dgm:spPr/>
      <dgm:t>
        <a:bodyPr/>
        <a:lstStyle/>
        <a:p>
          <a:r>
            <a:rPr lang="en-AU" dirty="0" smtClean="0"/>
            <a:t>Science of Climate Change &amp; Earth Systems</a:t>
          </a:r>
          <a:endParaRPr lang="en-AU" dirty="0"/>
        </a:p>
      </dgm:t>
    </dgm:pt>
    <dgm:pt modelId="{D0DD886F-742B-4450-B271-7C93C5D1E331}" type="parTrans" cxnId="{3CD1261E-CB9D-4F64-8399-2182D47709EE}">
      <dgm:prSet/>
      <dgm:spPr/>
      <dgm:t>
        <a:bodyPr/>
        <a:lstStyle/>
        <a:p>
          <a:endParaRPr lang="en-AU"/>
        </a:p>
      </dgm:t>
    </dgm:pt>
    <dgm:pt modelId="{1996A3C9-31D9-48E8-AF0D-91BD34FC8A2B}" type="sibTrans" cxnId="{3CD1261E-CB9D-4F64-8399-2182D47709EE}">
      <dgm:prSet/>
      <dgm:spPr/>
      <dgm:t>
        <a:bodyPr/>
        <a:lstStyle/>
        <a:p>
          <a:endParaRPr lang="en-AU"/>
        </a:p>
      </dgm:t>
    </dgm:pt>
    <dgm:pt modelId="{89FC0971-81DD-4E1F-97B9-C238B22695A9}">
      <dgm:prSet phldrT="[Text]"/>
      <dgm:spPr/>
      <dgm:t>
        <a:bodyPr/>
        <a:lstStyle/>
        <a:p>
          <a:r>
            <a:rPr lang="en-AU" dirty="0" smtClean="0"/>
            <a:t>Climatic Changes</a:t>
          </a:r>
          <a:endParaRPr lang="en-AU" dirty="0"/>
        </a:p>
      </dgm:t>
    </dgm:pt>
    <dgm:pt modelId="{1EC5AA81-C4A0-4A65-8812-18D27B20659E}" type="parTrans" cxnId="{E9D357ED-EBF3-4519-BB8C-88A721E140FC}">
      <dgm:prSet/>
      <dgm:spPr/>
      <dgm:t>
        <a:bodyPr/>
        <a:lstStyle/>
        <a:p>
          <a:endParaRPr lang="en-AU"/>
        </a:p>
      </dgm:t>
    </dgm:pt>
    <dgm:pt modelId="{CE29E6FD-018A-42AE-B9AB-3FFE6B1392FF}" type="sibTrans" cxnId="{E9D357ED-EBF3-4519-BB8C-88A721E140FC}">
      <dgm:prSet/>
      <dgm:spPr/>
      <dgm:t>
        <a:bodyPr/>
        <a:lstStyle/>
        <a:p>
          <a:endParaRPr lang="en-AU"/>
        </a:p>
      </dgm:t>
    </dgm:pt>
    <dgm:pt modelId="{1C625EB4-0E07-464F-B0E3-452C536574F6}">
      <dgm:prSet phldrT="[Text]"/>
      <dgm:spPr/>
      <dgm:t>
        <a:bodyPr/>
        <a:lstStyle/>
        <a:p>
          <a:r>
            <a:rPr lang="en-AU" dirty="0" smtClean="0"/>
            <a:t>Hazard and Disasters/ Extremes</a:t>
          </a:r>
          <a:endParaRPr lang="en-AU" dirty="0"/>
        </a:p>
      </dgm:t>
    </dgm:pt>
    <dgm:pt modelId="{F6ADB5E0-6861-47D8-84F6-F9F48243D06E}" type="parTrans" cxnId="{EAADBCEE-3CDA-4313-B431-6D05C167DA06}">
      <dgm:prSet/>
      <dgm:spPr/>
      <dgm:t>
        <a:bodyPr/>
        <a:lstStyle/>
        <a:p>
          <a:endParaRPr lang="en-AU"/>
        </a:p>
      </dgm:t>
    </dgm:pt>
    <dgm:pt modelId="{72380A45-10A1-4750-84A7-ED0DF38D0278}" type="sibTrans" cxnId="{EAADBCEE-3CDA-4313-B431-6D05C167DA06}">
      <dgm:prSet/>
      <dgm:spPr/>
      <dgm:t>
        <a:bodyPr/>
        <a:lstStyle/>
        <a:p>
          <a:endParaRPr lang="en-AU"/>
        </a:p>
      </dgm:t>
    </dgm:pt>
    <dgm:pt modelId="{098D9463-2CC7-4B67-95C9-84F98A2887CF}">
      <dgm:prSet phldrT="[Text]"/>
      <dgm:spPr/>
      <dgm:t>
        <a:bodyPr/>
        <a:lstStyle/>
        <a:p>
          <a:r>
            <a:rPr lang="en-AU" dirty="0" smtClean="0"/>
            <a:t>Vulnerability, Risks</a:t>
          </a:r>
          <a:endParaRPr lang="en-AU" dirty="0"/>
        </a:p>
      </dgm:t>
    </dgm:pt>
    <dgm:pt modelId="{ADDEFF5C-F215-4E62-BE93-B994C926D875}" type="parTrans" cxnId="{41440126-9913-4361-A806-8862729D66C4}">
      <dgm:prSet/>
      <dgm:spPr/>
      <dgm:t>
        <a:bodyPr/>
        <a:lstStyle/>
        <a:p>
          <a:endParaRPr lang="en-AU"/>
        </a:p>
      </dgm:t>
    </dgm:pt>
    <dgm:pt modelId="{8E23AD61-99B8-4CF8-9EC0-54B41241C9F7}" type="sibTrans" cxnId="{41440126-9913-4361-A806-8862729D66C4}">
      <dgm:prSet/>
      <dgm:spPr/>
      <dgm:t>
        <a:bodyPr/>
        <a:lstStyle/>
        <a:p>
          <a:endParaRPr lang="en-AU"/>
        </a:p>
      </dgm:t>
    </dgm:pt>
    <dgm:pt modelId="{3B2C8933-01AB-4F7D-8CCA-E5B4A53A676F}">
      <dgm:prSet phldrT="[Text]"/>
      <dgm:spPr/>
      <dgm:t>
        <a:bodyPr/>
        <a:lstStyle/>
        <a:p>
          <a:r>
            <a:rPr lang="en-AU" dirty="0" smtClean="0"/>
            <a:t>Biophysical and Socioeconomic/Cultural Impacts</a:t>
          </a:r>
          <a:endParaRPr lang="en-AU" dirty="0"/>
        </a:p>
      </dgm:t>
    </dgm:pt>
    <dgm:pt modelId="{FD9EA475-791C-4AF2-9BF8-C199CFAAB79F}" type="parTrans" cxnId="{9641FE68-CF1A-40D2-B225-FC461CE9116F}">
      <dgm:prSet/>
      <dgm:spPr/>
      <dgm:t>
        <a:bodyPr/>
        <a:lstStyle/>
        <a:p>
          <a:endParaRPr lang="en-AU"/>
        </a:p>
      </dgm:t>
    </dgm:pt>
    <dgm:pt modelId="{753BD4D5-4CDC-413F-8A0F-A52CCAF3CF5E}" type="sibTrans" cxnId="{9641FE68-CF1A-40D2-B225-FC461CE9116F}">
      <dgm:prSet/>
      <dgm:spPr/>
      <dgm:t>
        <a:bodyPr/>
        <a:lstStyle/>
        <a:p>
          <a:endParaRPr lang="en-AU"/>
        </a:p>
      </dgm:t>
    </dgm:pt>
    <dgm:pt modelId="{88233D99-0D7D-41B4-A7CD-6C684F2227F1}">
      <dgm:prSet phldrT="[Text]"/>
      <dgm:spPr/>
      <dgm:t>
        <a:bodyPr/>
        <a:lstStyle/>
        <a:p>
          <a:r>
            <a:rPr lang="en-AU" dirty="0" smtClean="0"/>
            <a:t>Policy Responses</a:t>
          </a:r>
          <a:endParaRPr lang="en-AU" dirty="0"/>
        </a:p>
      </dgm:t>
    </dgm:pt>
    <dgm:pt modelId="{5E21154E-EAA4-4D3A-9E13-12FF2E756E33}" type="parTrans" cxnId="{F392FAD5-215C-4E67-A851-4E16DCD46671}">
      <dgm:prSet/>
      <dgm:spPr/>
      <dgm:t>
        <a:bodyPr/>
        <a:lstStyle/>
        <a:p>
          <a:endParaRPr lang="en-AU"/>
        </a:p>
      </dgm:t>
    </dgm:pt>
    <dgm:pt modelId="{25ABB40D-F1D1-4E60-A095-479C70BF5FD1}" type="sibTrans" cxnId="{F392FAD5-215C-4E67-A851-4E16DCD46671}">
      <dgm:prSet/>
      <dgm:spPr/>
      <dgm:t>
        <a:bodyPr/>
        <a:lstStyle/>
        <a:p>
          <a:endParaRPr lang="en-AU"/>
        </a:p>
      </dgm:t>
    </dgm:pt>
    <dgm:pt modelId="{527FAD4E-8C86-467E-80A3-E0B1BCDA4E6C}">
      <dgm:prSet phldrT="[Text]"/>
      <dgm:spPr/>
      <dgm:t>
        <a:bodyPr/>
        <a:lstStyle/>
        <a:p>
          <a:r>
            <a:rPr lang="en-AU" dirty="0" smtClean="0"/>
            <a:t>Reduce Disaster Risks (responses)</a:t>
          </a:r>
          <a:endParaRPr lang="en-AU" dirty="0"/>
        </a:p>
      </dgm:t>
    </dgm:pt>
    <dgm:pt modelId="{6A7EFA90-0DDA-4678-B640-D50F3F215EBC}" type="parTrans" cxnId="{1C044632-5BE2-4E4E-9B35-2CF3962646F2}">
      <dgm:prSet/>
      <dgm:spPr/>
      <dgm:t>
        <a:bodyPr/>
        <a:lstStyle/>
        <a:p>
          <a:endParaRPr lang="en-AU"/>
        </a:p>
      </dgm:t>
    </dgm:pt>
    <dgm:pt modelId="{195BC257-800C-43DC-9F67-D03BF154D0FC}" type="sibTrans" cxnId="{1C044632-5BE2-4E4E-9B35-2CF3962646F2}">
      <dgm:prSet/>
      <dgm:spPr/>
      <dgm:t>
        <a:bodyPr/>
        <a:lstStyle/>
        <a:p>
          <a:endParaRPr lang="en-AU"/>
        </a:p>
      </dgm:t>
    </dgm:pt>
    <dgm:pt modelId="{80BA28FF-690B-4356-9E54-542F8FBD3E3D}">
      <dgm:prSet/>
      <dgm:spPr/>
      <dgm:t>
        <a:bodyPr/>
        <a:lstStyle/>
        <a:p>
          <a:r>
            <a:rPr lang="en-AU" dirty="0" smtClean="0"/>
            <a:t>Mitigate (reduce) emissions (responses)</a:t>
          </a:r>
        </a:p>
      </dgm:t>
    </dgm:pt>
    <dgm:pt modelId="{7EF57C6A-40AD-4BF8-BAB4-8014153BC432}" type="parTrans" cxnId="{D5C2DFB9-2E1A-45FB-866A-B49AE32C56C2}">
      <dgm:prSet/>
      <dgm:spPr/>
      <dgm:t>
        <a:bodyPr/>
        <a:lstStyle/>
        <a:p>
          <a:endParaRPr lang="en-AU"/>
        </a:p>
      </dgm:t>
    </dgm:pt>
    <dgm:pt modelId="{FF936DEF-5D24-4296-A8F1-4F33B4982782}" type="sibTrans" cxnId="{D5C2DFB9-2E1A-45FB-866A-B49AE32C56C2}">
      <dgm:prSet/>
      <dgm:spPr/>
      <dgm:t>
        <a:bodyPr/>
        <a:lstStyle/>
        <a:p>
          <a:endParaRPr lang="en-AU"/>
        </a:p>
      </dgm:t>
    </dgm:pt>
    <dgm:pt modelId="{22A463E3-6794-4E2A-B241-0144ABC489A5}">
      <dgm:prSet/>
      <dgm:spPr/>
      <dgm:t>
        <a:bodyPr/>
        <a:lstStyle/>
        <a:p>
          <a:r>
            <a:rPr lang="en-AU" dirty="0" smtClean="0"/>
            <a:t>Adapt to Changes (responses)</a:t>
          </a:r>
          <a:endParaRPr lang="en-AU" dirty="0"/>
        </a:p>
      </dgm:t>
    </dgm:pt>
    <dgm:pt modelId="{52C90C40-4617-4D05-84DF-BBB68E109371}" type="parTrans" cxnId="{AA4435AC-8319-483E-A9AF-C93B21D0EADC}">
      <dgm:prSet/>
      <dgm:spPr/>
      <dgm:t>
        <a:bodyPr/>
        <a:lstStyle/>
        <a:p>
          <a:endParaRPr lang="en-AU"/>
        </a:p>
      </dgm:t>
    </dgm:pt>
    <dgm:pt modelId="{5DF48359-D229-41F5-8EB4-7B9F8557C326}" type="sibTrans" cxnId="{AA4435AC-8319-483E-A9AF-C93B21D0EADC}">
      <dgm:prSet/>
      <dgm:spPr/>
      <dgm:t>
        <a:bodyPr/>
        <a:lstStyle/>
        <a:p>
          <a:endParaRPr lang="en-AU"/>
        </a:p>
      </dgm:t>
    </dgm:pt>
    <dgm:pt modelId="{528C80E3-3366-4C8C-83C4-551452704411}" type="pres">
      <dgm:prSet presAssocID="{4FE3FCD5-C827-4941-91A5-8C3EC88619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DA11411-C62C-4B02-9506-416554036D1D}" type="pres">
      <dgm:prSet presAssocID="{208DE820-3007-4C2A-A145-FF79E608270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791D29-CD71-4D81-8165-0909963378B3}" type="pres">
      <dgm:prSet presAssocID="{1996A3C9-31D9-48E8-AF0D-91BD34FC8A2B}" presName="sibTrans" presStyleCnt="0"/>
      <dgm:spPr/>
    </dgm:pt>
    <dgm:pt modelId="{0FE19614-DA49-468C-A6BF-D4D8CFA2D068}" type="pres">
      <dgm:prSet presAssocID="{89FC0971-81DD-4E1F-97B9-C238B22695A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D01296-867F-4FA4-956F-4037A8163167}" type="pres">
      <dgm:prSet presAssocID="{CE29E6FD-018A-42AE-B9AB-3FFE6B1392FF}" presName="sibTrans" presStyleCnt="0"/>
      <dgm:spPr/>
    </dgm:pt>
    <dgm:pt modelId="{8C5D809E-B23F-4837-B76F-FA9B3A17D30C}" type="pres">
      <dgm:prSet presAssocID="{1C625EB4-0E07-464F-B0E3-452C536574F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B3466C1-2820-467A-B774-2EC6F3498243}" type="pres">
      <dgm:prSet presAssocID="{72380A45-10A1-4750-84A7-ED0DF38D0278}" presName="sibTrans" presStyleCnt="0"/>
      <dgm:spPr/>
    </dgm:pt>
    <dgm:pt modelId="{4BCCF48F-3F03-4F40-B9D6-A03762935266}" type="pres">
      <dgm:prSet presAssocID="{098D9463-2CC7-4B67-95C9-84F98A2887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944723-F065-4BF4-AEEF-C20A81641249}" type="pres">
      <dgm:prSet presAssocID="{8E23AD61-99B8-4CF8-9EC0-54B41241C9F7}" presName="sibTrans" presStyleCnt="0"/>
      <dgm:spPr/>
    </dgm:pt>
    <dgm:pt modelId="{8AF77913-ADD5-4C24-BEEC-2D31580FE0DE}" type="pres">
      <dgm:prSet presAssocID="{3B2C8933-01AB-4F7D-8CCA-E5B4A53A676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0CBEC9E-3E42-4EFF-9083-D6CA23256311}" type="pres">
      <dgm:prSet presAssocID="{753BD4D5-4CDC-413F-8A0F-A52CCAF3CF5E}" presName="sibTrans" presStyleCnt="0"/>
      <dgm:spPr/>
    </dgm:pt>
    <dgm:pt modelId="{FFC29D2B-74F8-496B-B3E2-D4CB014C360B}" type="pres">
      <dgm:prSet presAssocID="{88233D99-0D7D-41B4-A7CD-6C684F2227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5E663E-2447-4D17-AADD-D21EDF52A50B}" type="pres">
      <dgm:prSet presAssocID="{25ABB40D-F1D1-4E60-A095-479C70BF5FD1}" presName="sibTrans" presStyleCnt="0"/>
      <dgm:spPr/>
    </dgm:pt>
    <dgm:pt modelId="{A5A43FE5-AA43-466E-8831-2CA99041D709}" type="pres">
      <dgm:prSet presAssocID="{80BA28FF-690B-4356-9E54-542F8FBD3E3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A5350DB-FF29-469F-ABFB-A79998995457}" type="pres">
      <dgm:prSet presAssocID="{FF936DEF-5D24-4296-A8F1-4F33B4982782}" presName="sibTrans" presStyleCnt="0"/>
      <dgm:spPr/>
    </dgm:pt>
    <dgm:pt modelId="{70ACAA07-31E2-4983-B49A-8151F5F10028}" type="pres">
      <dgm:prSet presAssocID="{22A463E3-6794-4E2A-B241-0144ABC489A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467CE5-068F-44BE-A826-884C39A8B902}" type="pres">
      <dgm:prSet presAssocID="{5DF48359-D229-41F5-8EB4-7B9F8557C326}" presName="sibTrans" presStyleCnt="0"/>
      <dgm:spPr/>
    </dgm:pt>
    <dgm:pt modelId="{CD6EAD92-D486-4F1F-9D0A-9917EC35DA82}" type="pres">
      <dgm:prSet presAssocID="{527FAD4E-8C86-467E-80A3-E0B1BCDA4E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8376076-E3D9-482E-91EA-38F3D52719D8}" type="presOf" srcId="{89FC0971-81DD-4E1F-97B9-C238B22695A9}" destId="{0FE19614-DA49-468C-A6BF-D4D8CFA2D068}" srcOrd="0" destOrd="0" presId="urn:microsoft.com/office/officeart/2005/8/layout/default"/>
    <dgm:cxn modelId="{9BA21722-3277-4256-9EB3-E93AA402DE02}" type="presOf" srcId="{1C625EB4-0E07-464F-B0E3-452C536574F6}" destId="{8C5D809E-B23F-4837-B76F-FA9B3A17D30C}" srcOrd="0" destOrd="0" presId="urn:microsoft.com/office/officeart/2005/8/layout/default"/>
    <dgm:cxn modelId="{F392FAD5-215C-4E67-A851-4E16DCD46671}" srcId="{4FE3FCD5-C827-4941-91A5-8C3EC886190C}" destId="{88233D99-0D7D-41B4-A7CD-6C684F2227F1}" srcOrd="5" destOrd="0" parTransId="{5E21154E-EAA4-4D3A-9E13-12FF2E756E33}" sibTransId="{25ABB40D-F1D1-4E60-A095-479C70BF5FD1}"/>
    <dgm:cxn modelId="{3FFABE8E-D5C0-43CB-89C2-041EDE29E232}" type="presOf" srcId="{3B2C8933-01AB-4F7D-8CCA-E5B4A53A676F}" destId="{8AF77913-ADD5-4C24-BEEC-2D31580FE0DE}" srcOrd="0" destOrd="0" presId="urn:microsoft.com/office/officeart/2005/8/layout/default"/>
    <dgm:cxn modelId="{3CD1261E-CB9D-4F64-8399-2182D47709EE}" srcId="{4FE3FCD5-C827-4941-91A5-8C3EC886190C}" destId="{208DE820-3007-4C2A-A145-FF79E6082703}" srcOrd="0" destOrd="0" parTransId="{D0DD886F-742B-4450-B271-7C93C5D1E331}" sibTransId="{1996A3C9-31D9-48E8-AF0D-91BD34FC8A2B}"/>
    <dgm:cxn modelId="{D5C2DFB9-2E1A-45FB-866A-B49AE32C56C2}" srcId="{4FE3FCD5-C827-4941-91A5-8C3EC886190C}" destId="{80BA28FF-690B-4356-9E54-542F8FBD3E3D}" srcOrd="6" destOrd="0" parTransId="{7EF57C6A-40AD-4BF8-BAB4-8014153BC432}" sibTransId="{FF936DEF-5D24-4296-A8F1-4F33B4982782}"/>
    <dgm:cxn modelId="{98CD0707-9857-437E-BAFF-A2FD6D554FA3}" type="presOf" srcId="{88233D99-0D7D-41B4-A7CD-6C684F2227F1}" destId="{FFC29D2B-74F8-496B-B3E2-D4CB014C360B}" srcOrd="0" destOrd="0" presId="urn:microsoft.com/office/officeart/2005/8/layout/default"/>
    <dgm:cxn modelId="{AA4435AC-8319-483E-A9AF-C93B21D0EADC}" srcId="{4FE3FCD5-C827-4941-91A5-8C3EC886190C}" destId="{22A463E3-6794-4E2A-B241-0144ABC489A5}" srcOrd="7" destOrd="0" parTransId="{52C90C40-4617-4D05-84DF-BBB68E109371}" sibTransId="{5DF48359-D229-41F5-8EB4-7B9F8557C326}"/>
    <dgm:cxn modelId="{41440126-9913-4361-A806-8862729D66C4}" srcId="{4FE3FCD5-C827-4941-91A5-8C3EC886190C}" destId="{098D9463-2CC7-4B67-95C9-84F98A2887CF}" srcOrd="3" destOrd="0" parTransId="{ADDEFF5C-F215-4E62-BE93-B994C926D875}" sibTransId="{8E23AD61-99B8-4CF8-9EC0-54B41241C9F7}"/>
    <dgm:cxn modelId="{8834F02A-9423-4063-8208-E46040409915}" type="presOf" srcId="{80BA28FF-690B-4356-9E54-542F8FBD3E3D}" destId="{A5A43FE5-AA43-466E-8831-2CA99041D709}" srcOrd="0" destOrd="0" presId="urn:microsoft.com/office/officeart/2005/8/layout/default"/>
    <dgm:cxn modelId="{BBFEA386-C7EE-4685-A855-F60484F7EA2F}" type="presOf" srcId="{4FE3FCD5-C827-4941-91A5-8C3EC886190C}" destId="{528C80E3-3366-4C8C-83C4-551452704411}" srcOrd="0" destOrd="0" presId="urn:microsoft.com/office/officeart/2005/8/layout/default"/>
    <dgm:cxn modelId="{7B84ECCD-E1F6-4E47-AB8C-2865E8A26CA4}" type="presOf" srcId="{22A463E3-6794-4E2A-B241-0144ABC489A5}" destId="{70ACAA07-31E2-4983-B49A-8151F5F10028}" srcOrd="0" destOrd="0" presId="urn:microsoft.com/office/officeart/2005/8/layout/default"/>
    <dgm:cxn modelId="{DA2E7308-AED9-4EE8-B202-AC9B8E270BD3}" type="presOf" srcId="{098D9463-2CC7-4B67-95C9-84F98A2887CF}" destId="{4BCCF48F-3F03-4F40-B9D6-A03762935266}" srcOrd="0" destOrd="0" presId="urn:microsoft.com/office/officeart/2005/8/layout/default"/>
    <dgm:cxn modelId="{54A50F45-D4C4-495B-80FC-D2DFFBC921D8}" type="presOf" srcId="{208DE820-3007-4C2A-A145-FF79E6082703}" destId="{ADA11411-C62C-4B02-9506-416554036D1D}" srcOrd="0" destOrd="0" presId="urn:microsoft.com/office/officeart/2005/8/layout/default"/>
    <dgm:cxn modelId="{E9D357ED-EBF3-4519-BB8C-88A721E140FC}" srcId="{4FE3FCD5-C827-4941-91A5-8C3EC886190C}" destId="{89FC0971-81DD-4E1F-97B9-C238B22695A9}" srcOrd="1" destOrd="0" parTransId="{1EC5AA81-C4A0-4A65-8812-18D27B20659E}" sibTransId="{CE29E6FD-018A-42AE-B9AB-3FFE6B1392FF}"/>
    <dgm:cxn modelId="{9641FE68-CF1A-40D2-B225-FC461CE9116F}" srcId="{4FE3FCD5-C827-4941-91A5-8C3EC886190C}" destId="{3B2C8933-01AB-4F7D-8CCA-E5B4A53A676F}" srcOrd="4" destOrd="0" parTransId="{FD9EA475-791C-4AF2-9BF8-C199CFAAB79F}" sibTransId="{753BD4D5-4CDC-413F-8A0F-A52CCAF3CF5E}"/>
    <dgm:cxn modelId="{622D43BA-CC01-45FA-872C-628E6AA86C7E}" type="presOf" srcId="{527FAD4E-8C86-467E-80A3-E0B1BCDA4E6C}" destId="{CD6EAD92-D486-4F1F-9D0A-9917EC35DA82}" srcOrd="0" destOrd="0" presId="urn:microsoft.com/office/officeart/2005/8/layout/default"/>
    <dgm:cxn modelId="{EAADBCEE-3CDA-4313-B431-6D05C167DA06}" srcId="{4FE3FCD5-C827-4941-91A5-8C3EC886190C}" destId="{1C625EB4-0E07-464F-B0E3-452C536574F6}" srcOrd="2" destOrd="0" parTransId="{F6ADB5E0-6861-47D8-84F6-F9F48243D06E}" sibTransId="{72380A45-10A1-4750-84A7-ED0DF38D0278}"/>
    <dgm:cxn modelId="{1C044632-5BE2-4E4E-9B35-2CF3962646F2}" srcId="{4FE3FCD5-C827-4941-91A5-8C3EC886190C}" destId="{527FAD4E-8C86-467E-80A3-E0B1BCDA4E6C}" srcOrd="8" destOrd="0" parTransId="{6A7EFA90-0DDA-4678-B640-D50F3F215EBC}" sibTransId="{195BC257-800C-43DC-9F67-D03BF154D0FC}"/>
    <dgm:cxn modelId="{BAC680E9-2C5C-43C0-B28E-2DB698BB6486}" type="presParOf" srcId="{528C80E3-3366-4C8C-83C4-551452704411}" destId="{ADA11411-C62C-4B02-9506-416554036D1D}" srcOrd="0" destOrd="0" presId="urn:microsoft.com/office/officeart/2005/8/layout/default"/>
    <dgm:cxn modelId="{276AD381-3511-46F6-B0C4-307BBC296709}" type="presParOf" srcId="{528C80E3-3366-4C8C-83C4-551452704411}" destId="{A1791D29-CD71-4D81-8165-0909963378B3}" srcOrd="1" destOrd="0" presId="urn:microsoft.com/office/officeart/2005/8/layout/default"/>
    <dgm:cxn modelId="{6728D995-4885-4C62-995A-E8F07273EF2D}" type="presParOf" srcId="{528C80E3-3366-4C8C-83C4-551452704411}" destId="{0FE19614-DA49-468C-A6BF-D4D8CFA2D068}" srcOrd="2" destOrd="0" presId="urn:microsoft.com/office/officeart/2005/8/layout/default"/>
    <dgm:cxn modelId="{05EB9087-EA01-4D4E-BE41-02845B1F0635}" type="presParOf" srcId="{528C80E3-3366-4C8C-83C4-551452704411}" destId="{8CD01296-867F-4FA4-956F-4037A8163167}" srcOrd="3" destOrd="0" presId="urn:microsoft.com/office/officeart/2005/8/layout/default"/>
    <dgm:cxn modelId="{5AE0EC56-2ABD-4A10-9BB4-10887B422834}" type="presParOf" srcId="{528C80E3-3366-4C8C-83C4-551452704411}" destId="{8C5D809E-B23F-4837-B76F-FA9B3A17D30C}" srcOrd="4" destOrd="0" presId="urn:microsoft.com/office/officeart/2005/8/layout/default"/>
    <dgm:cxn modelId="{7D8A4CDC-2A2F-4791-830B-DA5CB60DF457}" type="presParOf" srcId="{528C80E3-3366-4C8C-83C4-551452704411}" destId="{CB3466C1-2820-467A-B774-2EC6F3498243}" srcOrd="5" destOrd="0" presId="urn:microsoft.com/office/officeart/2005/8/layout/default"/>
    <dgm:cxn modelId="{11D65C7D-834A-4AD0-8C99-29C7670CC77E}" type="presParOf" srcId="{528C80E3-3366-4C8C-83C4-551452704411}" destId="{4BCCF48F-3F03-4F40-B9D6-A03762935266}" srcOrd="6" destOrd="0" presId="urn:microsoft.com/office/officeart/2005/8/layout/default"/>
    <dgm:cxn modelId="{7A2A1CD9-0E93-4434-BC40-76089A66B946}" type="presParOf" srcId="{528C80E3-3366-4C8C-83C4-551452704411}" destId="{57944723-F065-4BF4-AEEF-C20A81641249}" srcOrd="7" destOrd="0" presId="urn:microsoft.com/office/officeart/2005/8/layout/default"/>
    <dgm:cxn modelId="{A3DA535F-DF26-4B0E-9AAA-426CF50144FE}" type="presParOf" srcId="{528C80E3-3366-4C8C-83C4-551452704411}" destId="{8AF77913-ADD5-4C24-BEEC-2D31580FE0DE}" srcOrd="8" destOrd="0" presId="urn:microsoft.com/office/officeart/2005/8/layout/default"/>
    <dgm:cxn modelId="{2C1C4C9F-C435-46BA-9E76-393F0C00A4CC}" type="presParOf" srcId="{528C80E3-3366-4C8C-83C4-551452704411}" destId="{D0CBEC9E-3E42-4EFF-9083-D6CA23256311}" srcOrd="9" destOrd="0" presId="urn:microsoft.com/office/officeart/2005/8/layout/default"/>
    <dgm:cxn modelId="{1EC2B736-104F-4DC5-B665-CB8847B35FFA}" type="presParOf" srcId="{528C80E3-3366-4C8C-83C4-551452704411}" destId="{FFC29D2B-74F8-496B-B3E2-D4CB014C360B}" srcOrd="10" destOrd="0" presId="urn:microsoft.com/office/officeart/2005/8/layout/default"/>
    <dgm:cxn modelId="{5807F640-140A-4C73-A6A4-58358669CEE3}" type="presParOf" srcId="{528C80E3-3366-4C8C-83C4-551452704411}" destId="{3E5E663E-2447-4D17-AADD-D21EDF52A50B}" srcOrd="11" destOrd="0" presId="urn:microsoft.com/office/officeart/2005/8/layout/default"/>
    <dgm:cxn modelId="{126FF9B4-ABC5-4432-8F3E-2B62F268D4B5}" type="presParOf" srcId="{528C80E3-3366-4C8C-83C4-551452704411}" destId="{A5A43FE5-AA43-466E-8831-2CA99041D709}" srcOrd="12" destOrd="0" presId="urn:microsoft.com/office/officeart/2005/8/layout/default"/>
    <dgm:cxn modelId="{57D3F940-D6CC-4921-9CD6-F7EFF876BE1D}" type="presParOf" srcId="{528C80E3-3366-4C8C-83C4-551452704411}" destId="{9A5350DB-FF29-469F-ABFB-A79998995457}" srcOrd="13" destOrd="0" presId="urn:microsoft.com/office/officeart/2005/8/layout/default"/>
    <dgm:cxn modelId="{F1E7D840-938D-4970-B918-07F82C8C75B8}" type="presParOf" srcId="{528C80E3-3366-4C8C-83C4-551452704411}" destId="{70ACAA07-31E2-4983-B49A-8151F5F10028}" srcOrd="14" destOrd="0" presId="urn:microsoft.com/office/officeart/2005/8/layout/default"/>
    <dgm:cxn modelId="{77F785AA-4D90-4FF7-9D38-A92483F36810}" type="presParOf" srcId="{528C80E3-3366-4C8C-83C4-551452704411}" destId="{5E467CE5-068F-44BE-A826-884C39A8B902}" srcOrd="15" destOrd="0" presId="urn:microsoft.com/office/officeart/2005/8/layout/default"/>
    <dgm:cxn modelId="{90A9B678-0603-4960-AA28-8DE36D914C92}" type="presParOf" srcId="{528C80E3-3366-4C8C-83C4-551452704411}" destId="{CD6EAD92-D486-4F1F-9D0A-9917EC35DA8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11411-C62C-4B02-9506-416554036D1D}">
      <dsp:nvSpPr>
        <dsp:cNvPr id="0" name=""/>
        <dsp:cNvSpPr/>
      </dsp:nvSpPr>
      <dsp:spPr>
        <a:xfrm>
          <a:off x="0" y="223243"/>
          <a:ext cx="1919896" cy="11519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Science of Climate Change &amp; Earth Systems</a:t>
          </a:r>
          <a:endParaRPr lang="en-AU" sz="1400" kern="1200" dirty="0"/>
        </a:p>
      </dsp:txBody>
      <dsp:txXfrm>
        <a:off x="0" y="223243"/>
        <a:ext cx="1919896" cy="1151937"/>
      </dsp:txXfrm>
    </dsp:sp>
    <dsp:sp modelId="{0FE19614-DA49-468C-A6BF-D4D8CFA2D068}">
      <dsp:nvSpPr>
        <dsp:cNvPr id="0" name=""/>
        <dsp:cNvSpPr/>
      </dsp:nvSpPr>
      <dsp:spPr>
        <a:xfrm>
          <a:off x="2111885" y="223243"/>
          <a:ext cx="1919896" cy="1151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Climatic Changes</a:t>
          </a:r>
          <a:endParaRPr lang="en-AU" sz="1400" kern="1200" dirty="0"/>
        </a:p>
      </dsp:txBody>
      <dsp:txXfrm>
        <a:off x="2111885" y="223243"/>
        <a:ext cx="1919896" cy="1151937"/>
      </dsp:txXfrm>
    </dsp:sp>
    <dsp:sp modelId="{8C5D809E-B23F-4837-B76F-FA9B3A17D30C}">
      <dsp:nvSpPr>
        <dsp:cNvPr id="0" name=""/>
        <dsp:cNvSpPr/>
      </dsp:nvSpPr>
      <dsp:spPr>
        <a:xfrm>
          <a:off x="4223771" y="223243"/>
          <a:ext cx="1919896" cy="11519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Hazard and Disasters/ Extremes</a:t>
          </a:r>
          <a:endParaRPr lang="en-AU" sz="1400" kern="1200" dirty="0"/>
        </a:p>
      </dsp:txBody>
      <dsp:txXfrm>
        <a:off x="4223771" y="223243"/>
        <a:ext cx="1919896" cy="1151937"/>
      </dsp:txXfrm>
    </dsp:sp>
    <dsp:sp modelId="{4BCCF48F-3F03-4F40-B9D6-A03762935266}">
      <dsp:nvSpPr>
        <dsp:cNvPr id="0" name=""/>
        <dsp:cNvSpPr/>
      </dsp:nvSpPr>
      <dsp:spPr>
        <a:xfrm>
          <a:off x="0" y="1567171"/>
          <a:ext cx="1919896" cy="11519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Vulnerability, Risks</a:t>
          </a:r>
          <a:endParaRPr lang="en-AU" sz="1400" kern="1200" dirty="0"/>
        </a:p>
      </dsp:txBody>
      <dsp:txXfrm>
        <a:off x="0" y="1567171"/>
        <a:ext cx="1919896" cy="1151937"/>
      </dsp:txXfrm>
    </dsp:sp>
    <dsp:sp modelId="{8AF77913-ADD5-4C24-BEEC-2D31580FE0DE}">
      <dsp:nvSpPr>
        <dsp:cNvPr id="0" name=""/>
        <dsp:cNvSpPr/>
      </dsp:nvSpPr>
      <dsp:spPr>
        <a:xfrm>
          <a:off x="2111885" y="1567171"/>
          <a:ext cx="1919896" cy="11519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Biophysical and Socioeconomic/Cultural Impacts</a:t>
          </a:r>
          <a:endParaRPr lang="en-AU" sz="1400" kern="1200" dirty="0"/>
        </a:p>
      </dsp:txBody>
      <dsp:txXfrm>
        <a:off x="2111885" y="1567171"/>
        <a:ext cx="1919896" cy="1151937"/>
      </dsp:txXfrm>
    </dsp:sp>
    <dsp:sp modelId="{FFC29D2B-74F8-496B-B3E2-D4CB014C360B}">
      <dsp:nvSpPr>
        <dsp:cNvPr id="0" name=""/>
        <dsp:cNvSpPr/>
      </dsp:nvSpPr>
      <dsp:spPr>
        <a:xfrm>
          <a:off x="4223771" y="1567171"/>
          <a:ext cx="1919896" cy="11519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Policy Responses</a:t>
          </a:r>
          <a:endParaRPr lang="en-AU" sz="1400" kern="1200" dirty="0"/>
        </a:p>
      </dsp:txBody>
      <dsp:txXfrm>
        <a:off x="4223771" y="1567171"/>
        <a:ext cx="1919896" cy="1151937"/>
      </dsp:txXfrm>
    </dsp:sp>
    <dsp:sp modelId="{A5A43FE5-AA43-466E-8831-2CA99041D709}">
      <dsp:nvSpPr>
        <dsp:cNvPr id="0" name=""/>
        <dsp:cNvSpPr/>
      </dsp:nvSpPr>
      <dsp:spPr>
        <a:xfrm>
          <a:off x="0" y="2911098"/>
          <a:ext cx="1919896" cy="1151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Mitigate (reduce) emissions (responses)</a:t>
          </a:r>
        </a:p>
      </dsp:txBody>
      <dsp:txXfrm>
        <a:off x="0" y="2911098"/>
        <a:ext cx="1919896" cy="1151937"/>
      </dsp:txXfrm>
    </dsp:sp>
    <dsp:sp modelId="{70ACAA07-31E2-4983-B49A-8151F5F10028}">
      <dsp:nvSpPr>
        <dsp:cNvPr id="0" name=""/>
        <dsp:cNvSpPr/>
      </dsp:nvSpPr>
      <dsp:spPr>
        <a:xfrm>
          <a:off x="2111885" y="2911098"/>
          <a:ext cx="1919896" cy="11519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Adapt to Changes (responses)</a:t>
          </a:r>
          <a:endParaRPr lang="en-AU" sz="1400" kern="1200" dirty="0"/>
        </a:p>
      </dsp:txBody>
      <dsp:txXfrm>
        <a:off x="2111885" y="2911098"/>
        <a:ext cx="1919896" cy="1151937"/>
      </dsp:txXfrm>
    </dsp:sp>
    <dsp:sp modelId="{CD6EAD92-D486-4F1F-9D0A-9917EC35DA82}">
      <dsp:nvSpPr>
        <dsp:cNvPr id="0" name=""/>
        <dsp:cNvSpPr/>
      </dsp:nvSpPr>
      <dsp:spPr>
        <a:xfrm>
          <a:off x="4223771" y="2911098"/>
          <a:ext cx="1919896" cy="11519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Reduce Disaster Risks (responses)</a:t>
          </a:r>
          <a:endParaRPr lang="en-AU" sz="1400" kern="1200" dirty="0"/>
        </a:p>
      </dsp:txBody>
      <dsp:txXfrm>
        <a:off x="4223771" y="2911098"/>
        <a:ext cx="1919896" cy="115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D5C4-4BDB-407B-A85A-8117C40D9869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7B4FD-AF33-48C1-BA7A-F7E7A433C7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7B4FD-AF33-48C1-BA7A-F7E7A433C73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3D0F85-E7BA-451D-9E75-35877F2A0F80}" type="datetimeFigureOut">
              <a:rPr lang="en-US" smtClean="0"/>
              <a:pPr/>
              <a:t>10/19/2012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59E5CC-F773-4039-BBB7-4201CEED8A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00108"/>
            <a:ext cx="7772400" cy="197009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Climate Change and Disaster Risk Management for Community Development</a:t>
            </a:r>
            <a:br>
              <a:rPr lang="en-GB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Training of Trainers  developed for the SPC Community Education Training Centre (CETC)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643182"/>
            <a:ext cx="6858048" cy="342902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Developed by SPC/GIZ &amp; USP PACE- SD GCCA </a:t>
            </a:r>
          </a:p>
          <a:p>
            <a:pPr algn="ctr"/>
            <a:r>
              <a:rPr lang="en-GB" sz="2400" b="1" i="1" dirty="0" smtClean="0">
                <a:solidFill>
                  <a:schemeClr val="tx1"/>
                </a:solidFill>
              </a:rPr>
              <a:t>First Draft </a:t>
            </a:r>
          </a:p>
          <a:p>
            <a:pPr algn="ctr"/>
            <a:endParaRPr lang="en-GB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en-GB" sz="1800" b="1" i="1" dirty="0" smtClean="0">
                <a:solidFill>
                  <a:schemeClr val="tx1"/>
                </a:solidFill>
              </a:rPr>
              <a:t>Dr Helene Des </a:t>
            </a:r>
            <a:r>
              <a:rPr lang="en-GB" sz="1800" b="1" i="1" dirty="0" err="1" smtClean="0">
                <a:solidFill>
                  <a:schemeClr val="tx1"/>
                </a:solidFill>
              </a:rPr>
              <a:t>Combe</a:t>
            </a:r>
            <a:r>
              <a:rPr lang="en-GB" sz="1800" b="1" i="1" smtClean="0">
                <a:solidFill>
                  <a:schemeClr val="tx1"/>
                </a:solidFill>
              </a:rPr>
              <a:t> - </a:t>
            </a:r>
            <a:r>
              <a:rPr lang="en-GB" sz="1800" b="1" i="1" dirty="0" smtClean="0">
                <a:solidFill>
                  <a:schemeClr val="tx1"/>
                </a:solidFill>
              </a:rPr>
              <a:t>USP, Hanna </a:t>
            </a:r>
            <a:r>
              <a:rPr lang="en-GB" sz="1800" b="1" i="1" dirty="0" err="1" smtClean="0">
                <a:solidFill>
                  <a:schemeClr val="tx1"/>
                </a:solidFill>
              </a:rPr>
              <a:t>Sabass</a:t>
            </a:r>
            <a:r>
              <a:rPr lang="en-GB" sz="1800" b="1" i="1" dirty="0" smtClean="0">
                <a:solidFill>
                  <a:schemeClr val="tx1"/>
                </a:solidFill>
              </a:rPr>
              <a:t> &amp; </a:t>
            </a:r>
            <a:r>
              <a:rPr lang="en-GB" sz="1800" b="1" i="1" dirty="0" err="1" smtClean="0">
                <a:solidFill>
                  <a:schemeClr val="tx1"/>
                </a:solidFill>
              </a:rPr>
              <a:t>Marica</a:t>
            </a:r>
            <a:r>
              <a:rPr lang="en-GB" sz="1800" b="1" i="1" dirty="0" smtClean="0">
                <a:solidFill>
                  <a:schemeClr val="tx1"/>
                </a:solidFill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</a:rPr>
              <a:t>Vakacola</a:t>
            </a:r>
            <a:r>
              <a:rPr lang="en-GB" sz="1800" b="1" i="1" dirty="0" smtClean="0">
                <a:solidFill>
                  <a:schemeClr val="tx1"/>
                </a:solidFill>
              </a:rPr>
              <a:t> SPC/GIZ (CCCPIR)</a:t>
            </a:r>
          </a:p>
          <a:p>
            <a:endParaRPr lang="en-GB" sz="1800" b="1" i="1" dirty="0" smtClean="0">
              <a:solidFill>
                <a:schemeClr val="tx1"/>
              </a:solidFill>
            </a:endParaRPr>
          </a:p>
          <a:p>
            <a:pPr algn="ctr"/>
            <a:endParaRPr lang="en-GB" sz="2400" b="1" i="1" dirty="0" smtClean="0">
              <a:solidFill>
                <a:schemeClr val="tx1"/>
              </a:solidFill>
            </a:endParaRPr>
          </a:p>
          <a:p>
            <a:pPr algn="ctr"/>
            <a:endParaRPr lang="en-GB" sz="2400" b="1" i="1" dirty="0">
              <a:solidFill>
                <a:schemeClr val="tx1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643373" y="5143512"/>
            <a:ext cx="3966124" cy="1041400"/>
            <a:chOff x="1734" y="14070"/>
            <a:chExt cx="6186" cy="1691"/>
          </a:xfrm>
        </p:grpSpPr>
        <p:pic>
          <p:nvPicPr>
            <p:cNvPr id="1027" name="Picture 16" descr="gizlogo-standard-rgb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4" y="14070"/>
              <a:ext cx="1663" cy="1691"/>
            </a:xfrm>
            <a:prstGeom prst="rect">
              <a:avLst/>
            </a:prstGeom>
            <a:noFill/>
          </p:spPr>
        </p:pic>
        <p:pic>
          <p:nvPicPr>
            <p:cNvPr id="1028" name="Picture 17" descr="SPC Logo.gif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8" y="14365"/>
              <a:ext cx="1014" cy="977"/>
            </a:xfrm>
            <a:prstGeom prst="rect">
              <a:avLst/>
            </a:prstGeom>
            <a:noFill/>
          </p:spPr>
        </p:pic>
        <p:pic>
          <p:nvPicPr>
            <p:cNvPr id="1030" name="Picture 2" descr="USP-PACE-SD 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25" y="14418"/>
              <a:ext cx="1395" cy="8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Session 3: Vulnerabilities and Impacts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4422"/>
            <a:ext cx="4565152" cy="49730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000" b="1" dirty="0" smtClean="0"/>
              <a:t>What is vulnerability?</a:t>
            </a:r>
          </a:p>
          <a:p>
            <a:pPr>
              <a:buNone/>
            </a:pPr>
            <a:r>
              <a:rPr lang="en-GB" sz="2000" b="1" dirty="0" smtClean="0"/>
              <a:t>Why are we so vulnerable?</a:t>
            </a:r>
          </a:p>
          <a:p>
            <a:pPr>
              <a:buNone/>
            </a:pPr>
            <a:r>
              <a:rPr lang="en-GB" sz="2000" b="1" dirty="0" smtClean="0"/>
              <a:t>How can we assess vulnerability to disaster risks and climate change?</a:t>
            </a:r>
          </a:p>
          <a:p>
            <a:pPr>
              <a:buNone/>
            </a:pPr>
            <a:r>
              <a:rPr lang="en-GB" sz="2000" b="1" dirty="0" smtClean="0"/>
              <a:t>Impact of CC and Hazards/Disasters on various sectors in the Pacific.</a:t>
            </a:r>
          </a:p>
          <a:p>
            <a:r>
              <a:rPr lang="en-GB" sz="2000" dirty="0" smtClean="0"/>
              <a:t>Human development</a:t>
            </a:r>
          </a:p>
          <a:p>
            <a:r>
              <a:rPr lang="en-GB" sz="2000" dirty="0" smtClean="0"/>
              <a:t>Biodiversity (Marine/Land)</a:t>
            </a:r>
          </a:p>
          <a:p>
            <a:r>
              <a:rPr lang="en-GB" sz="2000" dirty="0" smtClean="0"/>
              <a:t>Agriculture/Forestry</a:t>
            </a:r>
          </a:p>
          <a:p>
            <a:r>
              <a:rPr lang="en-GB" sz="2000" dirty="0" smtClean="0"/>
              <a:t>Water</a:t>
            </a:r>
          </a:p>
          <a:p>
            <a:r>
              <a:rPr lang="en-GB" sz="2000" dirty="0" smtClean="0"/>
              <a:t>Coastal Fisheries</a:t>
            </a:r>
          </a:p>
          <a:p>
            <a:r>
              <a:rPr lang="en-GB" sz="2000" dirty="0" smtClean="0"/>
              <a:t>Tourism</a:t>
            </a:r>
          </a:p>
          <a:p>
            <a:r>
              <a:rPr lang="en-GB" sz="2000" dirty="0" smtClean="0"/>
              <a:t>Physical Infrastructures</a:t>
            </a:r>
          </a:p>
          <a:p>
            <a:r>
              <a:rPr lang="en-GB" sz="2000" b="1" dirty="0" smtClean="0"/>
              <a:t>Health</a:t>
            </a:r>
          </a:p>
          <a:p>
            <a:pPr>
              <a:buNone/>
            </a:pPr>
            <a:r>
              <a:rPr lang="en-GB" sz="2000" b="1" dirty="0" smtClean="0"/>
              <a:t>Positive &amp; Negative Impacts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5" name="Content Placeholder 4" descr="DSC_1025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15074" y="1571612"/>
            <a:ext cx="2466964" cy="22860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Session 4: Identification of Option for Adaptation, Emission Mitigation and Disaster Risk Reduction</a:t>
            </a:r>
            <a:br>
              <a:rPr lang="en-GB" sz="3600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What is mitigation?</a:t>
            </a:r>
          </a:p>
          <a:p>
            <a:pPr>
              <a:buNone/>
            </a:pPr>
            <a:r>
              <a:rPr lang="en-GB" sz="2400" dirty="0" smtClean="0"/>
              <a:t>(reducing emission and reducing risk to hazards)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How can communities adapt to changes?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How can communities reduce disaster risks? 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For each examples and approaches provided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energy pyrami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167058" cy="275558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/>
              <a:t>Next</a:t>
            </a:r>
            <a:r>
              <a:rPr lang="en-GB" b="1" dirty="0" smtClean="0"/>
              <a:t> </a:t>
            </a:r>
            <a:r>
              <a:rPr lang="en-GB" sz="2700" b="1" dirty="0" smtClean="0"/>
              <a:t>steps</a:t>
            </a: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3800" dirty="0" smtClean="0"/>
          </a:p>
          <a:p>
            <a:r>
              <a:rPr lang="en-US" sz="3800" b="1" dirty="0" smtClean="0"/>
              <a:t>Finalize first draft until end of 2012 with:</a:t>
            </a:r>
          </a:p>
          <a:p>
            <a:r>
              <a:rPr lang="en-US" sz="3800" b="1" dirty="0" smtClean="0"/>
              <a:t>Time allocation to reading, exercise and activities</a:t>
            </a:r>
          </a:p>
          <a:p>
            <a:pPr>
              <a:buNone/>
            </a:pPr>
            <a:endParaRPr lang="en-GB" sz="3800" dirty="0" smtClean="0"/>
          </a:p>
          <a:p>
            <a:r>
              <a:rPr lang="en-US" sz="3800" b="1" dirty="0" smtClean="0"/>
              <a:t>Comments &amp; Inputs from SPC, USP </a:t>
            </a:r>
            <a:r>
              <a:rPr lang="en-US" sz="3700" b="1" dirty="0" smtClean="0"/>
              <a:t>PACE SD and SPREP, UNESCO, PACCSAP (if and as interested)</a:t>
            </a:r>
          </a:p>
          <a:p>
            <a:endParaRPr lang="en-GB" sz="3700" b="1" dirty="0" smtClean="0"/>
          </a:p>
          <a:p>
            <a:r>
              <a:rPr lang="en-GB" sz="3700" b="1" dirty="0" smtClean="0"/>
              <a:t>Testing in pilot countries (e.g. Vanuatu first quarter 2013 and others)</a:t>
            </a:r>
          </a:p>
          <a:p>
            <a:endParaRPr lang="en-GB" sz="3800" dirty="0" smtClean="0"/>
          </a:p>
          <a:p>
            <a:r>
              <a:rPr lang="en-US" sz="3800" b="1" dirty="0" smtClean="0"/>
              <a:t>Editing &amp; Layout &amp; Printing</a:t>
            </a:r>
            <a:endParaRPr lang="en-GB" sz="3800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083374"/>
          </a:xfrm>
        </p:spPr>
        <p:txBody>
          <a:bodyPr/>
          <a:lstStyle/>
          <a:p>
            <a:r>
              <a:rPr lang="en-GB" dirty="0" smtClean="0"/>
              <a:t>Thank </a:t>
            </a:r>
            <a:r>
              <a:rPr lang="en-GB" dirty="0" err="1" smtClean="0"/>
              <a:t>yu</a:t>
            </a:r>
            <a:r>
              <a:rPr lang="en-GB" dirty="0" smtClean="0"/>
              <a:t> </a:t>
            </a:r>
            <a:r>
              <a:rPr lang="en-GB" dirty="0" err="1" smtClean="0"/>
              <a:t>tumas</a:t>
            </a:r>
            <a:r>
              <a:rPr lang="en-GB" dirty="0" smtClean="0"/>
              <a:t>…….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http://www.registerkbc67.com/wp-content/uploads/2012/05/kbc-6-28th-may-ques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496"/>
            <a:ext cx="3481380" cy="321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Group &amp;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Target Group</a:t>
            </a:r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r>
              <a:rPr lang="en-GB" sz="2800" dirty="0" smtClean="0"/>
              <a:t>Priority target group is the SPC- Community Education Training Centre (CETC)</a:t>
            </a:r>
          </a:p>
          <a:p>
            <a:pPr>
              <a:buNone/>
            </a:pPr>
            <a:r>
              <a:rPr lang="en-GB" sz="2800" dirty="0" smtClean="0"/>
              <a:t>Trainers for community developments  in formal and informal training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Approach</a:t>
            </a:r>
          </a:p>
          <a:p>
            <a:pPr>
              <a:buNone/>
            </a:pPr>
            <a:r>
              <a:rPr lang="en-GB" sz="2800" dirty="0" smtClean="0"/>
              <a:t>Training of Trainers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Main Resources </a:t>
            </a:r>
            <a:endParaRPr lang="en-GB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SPC/GIZ/</a:t>
            </a:r>
            <a:r>
              <a:rPr lang="en-GB" sz="2400" dirty="0" err="1" smtClean="0"/>
              <a:t>AusAid</a:t>
            </a:r>
            <a:r>
              <a:rPr lang="en-GB" sz="2400" dirty="0" smtClean="0"/>
              <a:t> Key Messages and Learning Outcomes on CC &amp; DRM (First draft 2012)</a:t>
            </a:r>
          </a:p>
          <a:p>
            <a:endParaRPr lang="en-GB" sz="2400" dirty="0" smtClean="0"/>
          </a:p>
          <a:p>
            <a:r>
              <a:rPr lang="en-GB" sz="2400" dirty="0" smtClean="0"/>
              <a:t>SPC SOPAC Hazard in the Pacific Factsheets 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USP PACE-SD Factsheets on CC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Country  Profiles (PCCSP Climate Change Projections)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IPCC Report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85723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Resources</a:t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714356"/>
            <a:ext cx="8443914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/>
              <a:t>Draft Key messages and Learning Outcomes for Education on CC and DRM in the Pacific Region. (9 key elements of CC &amp;DRM)</a:t>
            </a:r>
          </a:p>
          <a:p>
            <a:pPr>
              <a:buNone/>
            </a:pPr>
            <a:r>
              <a:rPr lang="en-GB" sz="1800" b="1" i="1" dirty="0" smtClean="0"/>
              <a:t>(Guidance for Educators in Formal and In-formal Education – first draft SPC,GIZ  &amp; AUSAID; second draft will include USP,  SPREP and UNESCO</a:t>
            </a:r>
            <a:endParaRPr lang="en-GB" sz="2400" i="1" dirty="0" smtClean="0"/>
          </a:p>
          <a:p>
            <a:pPr>
              <a:buNone/>
            </a:pPr>
            <a:endParaRPr lang="en-GB" sz="2400" i="1" dirty="0" smtClean="0"/>
          </a:p>
          <a:p>
            <a:pPr>
              <a:buNone/>
            </a:pPr>
            <a:endParaRPr lang="en-GB" sz="2400" i="1" dirty="0" smtClean="0"/>
          </a:p>
          <a:p>
            <a:pPr>
              <a:buNone/>
            </a:pPr>
            <a:endParaRPr lang="en-GB" sz="2400" i="1" dirty="0" smtClean="0"/>
          </a:p>
          <a:p>
            <a:pPr lvl="0">
              <a:buNone/>
            </a:pPr>
            <a:endParaRPr lang="en-AU" sz="24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928794" y="2143116"/>
          <a:ext cx="614366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Content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071546"/>
            <a:ext cx="8229600" cy="557216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GB" b="1" dirty="0" smtClean="0"/>
              <a:t>There are 4 Sessions</a:t>
            </a:r>
          </a:p>
          <a:p>
            <a:pPr marL="514350" indent="-514350"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Each session  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b="1" i="1" dirty="0" smtClean="0"/>
              <a:t> Reading materials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basic concepts of CC and DRM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local examples and illustrations 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i="1" dirty="0" smtClean="0"/>
              <a:t> Exercises </a:t>
            </a:r>
          </a:p>
          <a:p>
            <a:pPr>
              <a:buFont typeface="Wingdings" pitchFamily="2" charset="2"/>
              <a:buChar char="Ø"/>
            </a:pPr>
            <a:r>
              <a:rPr lang="en-GB" b="1" i="1" dirty="0" smtClean="0"/>
              <a:t> Review Questions </a:t>
            </a:r>
          </a:p>
          <a:p>
            <a:pPr>
              <a:buFont typeface="Wingdings" pitchFamily="2" charset="2"/>
              <a:buChar char="Ø"/>
            </a:pPr>
            <a:r>
              <a:rPr lang="en-GB" b="1" i="1" dirty="0" smtClean="0"/>
              <a:t> Group Work Task</a:t>
            </a:r>
          </a:p>
          <a:p>
            <a:pPr>
              <a:buNone/>
            </a:pPr>
            <a:endParaRPr lang="en-GB" b="1" i="1" dirty="0" smtClean="0"/>
          </a:p>
          <a:p>
            <a:r>
              <a:rPr lang="en-GB" b="1" i="1" dirty="0" smtClean="0"/>
              <a:t>Resources </a:t>
            </a:r>
          </a:p>
          <a:p>
            <a:endParaRPr lang="en-GB" b="1" i="1" dirty="0" smtClean="0"/>
          </a:p>
          <a:p>
            <a:pPr>
              <a:buNone/>
            </a:pPr>
            <a:r>
              <a:rPr lang="en-GB" dirty="0" smtClean="0"/>
              <a:t>Flexible depending on the availability of resources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Hard copies of resources to be provided</a:t>
            </a:r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weblinks</a:t>
            </a:r>
            <a:r>
              <a:rPr lang="en-GB" dirty="0" smtClean="0"/>
              <a:t> (if internet available)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Sessions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857232"/>
            <a:ext cx="7372344" cy="5786478"/>
          </a:xfrm>
        </p:spPr>
        <p:txBody>
          <a:bodyPr>
            <a:noAutofit/>
          </a:bodyPr>
          <a:lstStyle/>
          <a:p>
            <a:pPr lvl="0"/>
            <a:r>
              <a:rPr lang="en-GB" sz="2400" b="1" dirty="0" smtClean="0"/>
              <a:t>Session 1: Natural Hazard and Disasters in the Pacific</a:t>
            </a:r>
          </a:p>
          <a:p>
            <a:pPr lvl="0">
              <a:buNone/>
            </a:pPr>
            <a:r>
              <a:rPr lang="en-US" sz="2400" dirty="0" smtClean="0"/>
              <a:t>	Identify and learn the most common hazards and understand why a hazard can become a disaster.</a:t>
            </a:r>
          </a:p>
          <a:p>
            <a:pPr lvl="0">
              <a:buNone/>
            </a:pPr>
            <a:endParaRPr lang="en-GB" sz="2400" dirty="0" smtClean="0"/>
          </a:p>
          <a:p>
            <a:r>
              <a:rPr lang="en-GB" sz="2400" b="1" dirty="0" smtClean="0"/>
              <a:t>Session 2: Causes and Effects of Climate Change</a:t>
            </a:r>
          </a:p>
          <a:p>
            <a:pPr lvl="0">
              <a:buNone/>
            </a:pPr>
            <a:r>
              <a:rPr lang="en-GB" sz="2400" b="1" dirty="0" smtClean="0"/>
              <a:t>	</a:t>
            </a:r>
            <a:r>
              <a:rPr lang="en-US" sz="2400" dirty="0" smtClean="0"/>
              <a:t>Demonstrate understanding of the causes and the effects of climate change.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smtClean="0"/>
              <a:t>Session 3: Vulnerabilities and Impacts</a:t>
            </a:r>
          </a:p>
          <a:p>
            <a:pPr>
              <a:buNone/>
            </a:pPr>
            <a:endParaRPr lang="en-GB" sz="2800" b="1" dirty="0" smtClean="0"/>
          </a:p>
          <a:p>
            <a:pPr lvl="0" algn="just">
              <a:buNone/>
            </a:pPr>
            <a:r>
              <a:rPr lang="en-GB" sz="2800" b="1" dirty="0" smtClean="0"/>
              <a:t>	</a:t>
            </a:r>
            <a:r>
              <a:rPr lang="en-US" sz="2800" dirty="0" smtClean="0"/>
              <a:t>Demonstrate the skill to identify vulnerabilities to hazards and climate changes and variability and its impacts on communities and their livelihood.</a:t>
            </a:r>
          </a:p>
          <a:p>
            <a:pPr lvl="0" algn="just">
              <a:buNone/>
            </a:pPr>
            <a:endParaRPr lang="en-GB" sz="2800" dirty="0" smtClean="0"/>
          </a:p>
          <a:p>
            <a:pPr lvl="0">
              <a:buNone/>
            </a:pPr>
            <a:endParaRPr lang="en-GB" sz="2800" dirty="0" smtClean="0"/>
          </a:p>
          <a:p>
            <a:r>
              <a:rPr lang="en-GB" sz="2800" b="1" dirty="0" smtClean="0"/>
              <a:t>Session 4: Identification of Option for Adaptation, Emission Mitigation and Disaster Risk Reduction</a:t>
            </a:r>
          </a:p>
          <a:p>
            <a:pPr>
              <a:buNone/>
            </a:pPr>
            <a:endParaRPr lang="en-GB" sz="2800" b="1" dirty="0" smtClean="0"/>
          </a:p>
          <a:p>
            <a:pPr algn="just">
              <a:buNone/>
            </a:pPr>
            <a:r>
              <a:rPr lang="en-US" sz="2800" dirty="0" smtClean="0"/>
              <a:t>   Identifying different ways of adapting to changes and reducing disaster risks through sustainable community development.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Session 1</a:t>
            </a:r>
            <a:r>
              <a:rPr lang="en-GB" sz="2400" dirty="0" smtClean="0"/>
              <a:t>: </a:t>
            </a:r>
            <a:r>
              <a:rPr lang="en-GB" sz="2400" b="1" dirty="0" smtClean="0"/>
              <a:t>Natural Hazard and Disasters in the Pacific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GB" dirty="0" smtClean="0"/>
              <a:t>a. Definitions of hazard and disaster simplified from the Pacific Disaster Net/ some UNISDR</a:t>
            </a:r>
          </a:p>
          <a:p>
            <a:pPr marL="514350" indent="-51435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b. Difference between hazard and disaster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c. The different types of hazards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Hydro-meteorological hazard</a:t>
            </a:r>
          </a:p>
          <a:p>
            <a:r>
              <a:rPr lang="en-GB" dirty="0" smtClean="0"/>
              <a:t>Geological Hazard</a:t>
            </a:r>
          </a:p>
          <a:p>
            <a:r>
              <a:rPr lang="en-GB" dirty="0" smtClean="0"/>
              <a:t>Biological Hazard</a:t>
            </a:r>
          </a:p>
          <a:p>
            <a:r>
              <a:rPr lang="en-GB" dirty="0" smtClean="0"/>
              <a:t>Other Hazards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http://www.spc.int/lrd/images/stories/GeneticResources/cepact%20virus%20indexing%20staff%20sampling%20taro%20leaves%20in%20the%20pe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286124"/>
            <a:ext cx="2143108" cy="163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/>
          </p:cNvPicPr>
          <p:nvPr/>
        </p:nvPicPr>
        <p:blipFill rotWithShape="1">
          <a:blip r:embed="rId4" cstate="print">
            <a:lum bright="2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1792"/>
          <a:stretch/>
        </p:blipFill>
        <p:spPr bwMode="auto">
          <a:xfrm>
            <a:off x="7000892" y="5000636"/>
            <a:ext cx="2143108" cy="142876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Session 2: Causes and Effects of Climate Change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14" y="1524000"/>
            <a:ext cx="4286280" cy="46634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Definition of weather, climate and variability</a:t>
            </a:r>
          </a:p>
          <a:p>
            <a:r>
              <a:rPr lang="en-GB" dirty="0" smtClean="0"/>
              <a:t>Difference between weather, climate and variability</a:t>
            </a:r>
          </a:p>
          <a:p>
            <a:r>
              <a:rPr lang="en-GB" dirty="0" smtClean="0"/>
              <a:t>Global Warming &amp; Causes of Change</a:t>
            </a:r>
          </a:p>
          <a:p>
            <a:r>
              <a:rPr lang="en-GB" dirty="0" smtClean="0"/>
              <a:t>Greenhouse Gas Effect</a:t>
            </a:r>
          </a:p>
          <a:p>
            <a:r>
              <a:rPr lang="en-GB" dirty="0" smtClean="0"/>
              <a:t>Sources of GHG </a:t>
            </a:r>
          </a:p>
          <a:p>
            <a:r>
              <a:rPr lang="en-GB" dirty="0" smtClean="0"/>
              <a:t>Observed &amp; Expected changes in the Pacific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857364"/>
            <a:ext cx="1493348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57364"/>
            <a:ext cx="1571636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643315"/>
            <a:ext cx="1571636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6" cstate="print"/>
          <a:srcRect t="15309"/>
          <a:stretch>
            <a:fillRect/>
          </a:stretch>
        </p:blipFill>
        <p:spPr bwMode="auto">
          <a:xfrm>
            <a:off x="7215206" y="3643314"/>
            <a:ext cx="1519411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2079</TotalTime>
  <Words>517</Words>
  <Application>Microsoft Office PowerPoint</Application>
  <PresentationFormat>On-screen Show (4:3)</PresentationFormat>
  <Paragraphs>140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   Climate Change and Disaster Risk Management for Community Development  Training of Trainers  developed for the SPC Community Education Training Centre (CETC) </vt:lpstr>
      <vt:lpstr>Target Group &amp; Approach</vt:lpstr>
      <vt:lpstr>Main Resources </vt:lpstr>
      <vt:lpstr>Resources </vt:lpstr>
      <vt:lpstr>Content  </vt:lpstr>
      <vt:lpstr>Sessions </vt:lpstr>
      <vt:lpstr>Slide 7</vt:lpstr>
      <vt:lpstr>Session 1: Natural Hazard and Disasters in the Pacific</vt:lpstr>
      <vt:lpstr>Session 2: Causes and Effects of Climate Change</vt:lpstr>
      <vt:lpstr>Session 3: Vulnerabilities and Impacts</vt:lpstr>
      <vt:lpstr>  Session 4: Identification of Option for Adaptation, Emission Mitigation and Disaster Risk Reduction  </vt:lpstr>
      <vt:lpstr>Next steps</vt:lpstr>
      <vt:lpstr>Thank yu tumas…….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Disaster Risk Management Unit</dc:title>
  <dc:creator>marica</dc:creator>
  <cp:lastModifiedBy>ChristopherB</cp:lastModifiedBy>
  <cp:revision>23</cp:revision>
  <dcterms:created xsi:type="dcterms:W3CDTF">2012-10-08T02:58:07Z</dcterms:created>
  <dcterms:modified xsi:type="dcterms:W3CDTF">2012-10-18T23:33:13Z</dcterms:modified>
</cp:coreProperties>
</file>