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sldIdLst>
    <p:sldId id="383" r:id="rId2"/>
    <p:sldId id="498" r:id="rId3"/>
    <p:sldId id="499" r:id="rId4"/>
    <p:sldId id="503" r:id="rId5"/>
    <p:sldId id="504" r:id="rId6"/>
    <p:sldId id="515" r:id="rId7"/>
    <p:sldId id="516" r:id="rId8"/>
    <p:sldId id="506" r:id="rId9"/>
    <p:sldId id="511" r:id="rId10"/>
    <p:sldId id="508" r:id="rId11"/>
    <p:sldId id="510" r:id="rId12"/>
    <p:sldId id="512" r:id="rId13"/>
    <p:sldId id="522" r:id="rId14"/>
    <p:sldId id="521" r:id="rId15"/>
    <p:sldId id="509" r:id="rId16"/>
    <p:sldId id="514" r:id="rId17"/>
    <p:sldId id="518" r:id="rId18"/>
    <p:sldId id="507" r:id="rId19"/>
    <p:sldId id="502" r:id="rId20"/>
  </p:sldIdLst>
  <p:sldSz cx="9144000" cy="6858000" type="screen4x3"/>
  <p:notesSz cx="7099300" cy="10234613"/>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67" autoAdjust="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8984" tIns="49492" rIns="98984" bIns="49492" rtlCol="0"/>
          <a:lstStyle>
            <a:lvl1pPr algn="l">
              <a:defRPr sz="1300"/>
            </a:lvl1pPr>
          </a:lstStyle>
          <a:p>
            <a:endParaRPr lang="en-AU"/>
          </a:p>
        </p:txBody>
      </p:sp>
      <p:sp>
        <p:nvSpPr>
          <p:cNvPr id="3" name="Date Placeholder 2"/>
          <p:cNvSpPr>
            <a:spLocks noGrp="1"/>
          </p:cNvSpPr>
          <p:nvPr>
            <p:ph type="dt" idx="1"/>
          </p:nvPr>
        </p:nvSpPr>
        <p:spPr>
          <a:xfrm>
            <a:off x="4021295" y="0"/>
            <a:ext cx="3076363" cy="511731"/>
          </a:xfrm>
          <a:prstGeom prst="rect">
            <a:avLst/>
          </a:prstGeom>
        </p:spPr>
        <p:txBody>
          <a:bodyPr vert="horz" lIns="98984" tIns="49492" rIns="98984" bIns="49492" rtlCol="0"/>
          <a:lstStyle>
            <a:lvl1pPr algn="r">
              <a:defRPr sz="1300"/>
            </a:lvl1pPr>
          </a:lstStyle>
          <a:p>
            <a:fld id="{03F17294-DE82-48FE-9CA5-A7BAB390B8F1}" type="datetimeFigureOut">
              <a:rPr lang="en-US" smtClean="0"/>
              <a:pPr/>
              <a:t>3/15/2012</a:t>
            </a:fld>
            <a:endParaRPr lang="en-AU"/>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8984" tIns="49492" rIns="98984" bIns="49492" rtlCol="0" anchor="ctr"/>
          <a:lstStyle/>
          <a:p>
            <a:endParaRPr lang="en-AU"/>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8984" tIns="49492" rIns="98984" bIns="494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721107"/>
            <a:ext cx="3076363" cy="511731"/>
          </a:xfrm>
          <a:prstGeom prst="rect">
            <a:avLst/>
          </a:prstGeom>
        </p:spPr>
        <p:txBody>
          <a:bodyPr vert="horz" lIns="98984" tIns="49492" rIns="98984" bIns="49492" rtlCol="0" anchor="b"/>
          <a:lstStyle>
            <a:lvl1pPr algn="l">
              <a:defRPr sz="1300"/>
            </a:lvl1pPr>
          </a:lstStyle>
          <a:p>
            <a:endParaRPr lang="en-AU"/>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8984" tIns="49492" rIns="98984" bIns="49492" rtlCol="0" anchor="b"/>
          <a:lstStyle>
            <a:lvl1pPr algn="r">
              <a:defRPr sz="1300"/>
            </a:lvl1pPr>
          </a:lstStyle>
          <a:p>
            <a:fld id="{0A876875-4C71-4A40-9855-1CE5EF8E5B66}"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0D08C433-2EB2-45BC-963C-69F260884F1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76875-4C71-4A40-9855-1CE5EF8E5B66}" type="slidenum">
              <a:rPr lang="en-AU" smtClean="0"/>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76875-4C71-4A40-9855-1CE5EF8E5B66}" type="slidenum">
              <a:rPr lang="en-AU" smtClean="0"/>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76875-4C71-4A40-9855-1CE5EF8E5B66}" type="slidenum">
              <a:rPr lang="en-AU" smtClean="0"/>
              <a:pPr/>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76875-4C71-4A40-9855-1CE5EF8E5B66}" type="slidenum">
              <a:rPr lang="en-AU" smtClean="0"/>
              <a:pPr/>
              <a:t>13</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76875-4C71-4A40-9855-1CE5EF8E5B66}" type="slidenum">
              <a:rPr lang="en-AU" smtClean="0"/>
              <a:pPr/>
              <a:t>14</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76875-4C71-4A40-9855-1CE5EF8E5B66}" type="slidenum">
              <a:rPr lang="en-AU" smtClean="0"/>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76875-4C71-4A40-9855-1CE5EF8E5B66}" type="slidenum">
              <a:rPr lang="en-AU" smtClean="0"/>
              <a:pPr/>
              <a:t>16</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76875-4C71-4A40-9855-1CE5EF8E5B66}" type="slidenum">
              <a:rPr lang="en-AU" smtClean="0"/>
              <a:pPr/>
              <a:t>17</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76875-4C71-4A40-9855-1CE5EF8E5B66}" type="slidenum">
              <a:rPr lang="en-AU" smtClean="0"/>
              <a:pPr/>
              <a:t>18</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8350"/>
            <a:ext cx="5118100" cy="3838575"/>
          </a:xfrm>
          <a:prstGeom prst="rect">
            <a:avLst/>
          </a:prstGeo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0D08C433-2EB2-45BC-963C-69F260884F1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8350"/>
            <a:ext cx="5118100" cy="3838575"/>
          </a:xfrm>
          <a:prstGeom prst="rect">
            <a:avLst/>
          </a:prstGeom>
        </p:spPr>
      </p:sp>
      <p:sp>
        <p:nvSpPr>
          <p:cNvPr id="3" name="Notes Placeholder 2"/>
          <p:cNvSpPr>
            <a:spLocks noGrp="1"/>
          </p:cNvSpPr>
          <p:nvPr>
            <p:ph type="body" idx="1"/>
          </p:nvPr>
        </p:nvSpPr>
        <p:spPr/>
        <p:txBody>
          <a:bodyPr>
            <a:normAutofit/>
          </a:bodyPr>
          <a:lstStyle/>
          <a:p>
            <a:r>
              <a:rPr lang="en-AU" dirty="0" smtClean="0"/>
              <a:t>The global average sea level rose by close to 20 centimetres between 1870 and 2007.</a:t>
            </a:r>
          </a:p>
          <a:p>
            <a:r>
              <a:rPr lang="en-AU" dirty="0" smtClean="0"/>
              <a:t>Sea levels rose at an average of 1.7 millimetres per year during the 20th century, and 3.4 millimetres per year from 1993 to 2007.</a:t>
            </a:r>
          </a:p>
          <a:p>
            <a:endParaRPr lang="en-AU" dirty="0"/>
          </a:p>
        </p:txBody>
      </p:sp>
      <p:sp>
        <p:nvSpPr>
          <p:cNvPr id="4" name="Slide Number Placeholder 3"/>
          <p:cNvSpPr>
            <a:spLocks noGrp="1"/>
          </p:cNvSpPr>
          <p:nvPr>
            <p:ph type="sldNum" sz="quarter" idx="10"/>
          </p:nvPr>
        </p:nvSpPr>
        <p:spPr/>
        <p:txBody>
          <a:bodyPr/>
          <a:lstStyle/>
          <a:p>
            <a:pPr>
              <a:defRPr/>
            </a:pPr>
            <a:fld id="{0D08C433-2EB2-45BC-963C-69F260884F1A}"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A876875-4C71-4A40-9855-1CE5EF8E5B66}"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A876875-4C71-4A40-9855-1CE5EF8E5B66}"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8350"/>
            <a:ext cx="5118100" cy="3838575"/>
          </a:xfrm>
          <a:prstGeom prst="rect">
            <a:avLst/>
          </a:prstGeo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0D08C433-2EB2-45BC-963C-69F260884F1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76875-4C71-4A40-9855-1CE5EF8E5B66}"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76875-4C71-4A40-9855-1CE5EF8E5B66}"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76875-4C71-4A40-9855-1CE5EF8E5B66}" type="slidenum">
              <a:rPr lang="en-AU" smtClean="0"/>
              <a:pPr/>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76875-4C71-4A40-9855-1CE5EF8E5B66}"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E460727-93C0-4344-B48D-B146CB427581}" type="datetimeFigureOut">
              <a:rPr lang="en-US" smtClean="0"/>
              <a:pPr/>
              <a:t>3/15/2012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B85B9F-C098-4B28-BCCC-FF3461DAC73F}"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E460727-93C0-4344-B48D-B146CB427581}" type="datetimeFigureOut">
              <a:rPr lang="en-US" smtClean="0"/>
              <a:pPr/>
              <a:t>3/15/2012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B85B9F-C098-4B28-BCCC-FF3461DAC73F}"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E460727-93C0-4344-B48D-B146CB427581}" type="datetimeFigureOut">
              <a:rPr lang="en-US" smtClean="0"/>
              <a:pPr/>
              <a:t>3/15/2012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B85B9F-C098-4B28-BCCC-FF3461DAC73F}"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E460727-93C0-4344-B48D-B146CB427581}" type="datetimeFigureOut">
              <a:rPr lang="en-US" smtClean="0"/>
              <a:pPr/>
              <a:t>3/15/2012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B85B9F-C098-4B28-BCCC-FF3461DAC73F}"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60727-93C0-4344-B48D-B146CB427581}" type="datetimeFigureOut">
              <a:rPr lang="en-US" smtClean="0"/>
              <a:pPr/>
              <a:t>3/15/2012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B85B9F-C098-4B28-BCCC-FF3461DAC73F}"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E460727-93C0-4344-B48D-B146CB427581}" type="datetimeFigureOut">
              <a:rPr lang="en-US" smtClean="0"/>
              <a:pPr/>
              <a:t>3/15/2012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B85B9F-C098-4B28-BCCC-FF3461DAC73F}"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E460727-93C0-4344-B48D-B146CB427581}" type="datetimeFigureOut">
              <a:rPr lang="en-US" smtClean="0"/>
              <a:pPr/>
              <a:t>3/15/2012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DB85B9F-C098-4B28-BCCC-FF3461DAC73F}"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E460727-93C0-4344-B48D-B146CB427581}" type="datetimeFigureOut">
              <a:rPr lang="en-US" smtClean="0"/>
              <a:pPr/>
              <a:t>3/15/2012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DB85B9F-C098-4B28-BCCC-FF3461DAC73F}"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60727-93C0-4344-B48D-B146CB427581}" type="datetimeFigureOut">
              <a:rPr lang="en-US" smtClean="0"/>
              <a:pPr/>
              <a:t>3/15/2012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DB85B9F-C098-4B28-BCCC-FF3461DAC73F}"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60727-93C0-4344-B48D-B146CB427581}" type="datetimeFigureOut">
              <a:rPr lang="en-US" smtClean="0"/>
              <a:pPr/>
              <a:t>3/15/2012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B85B9F-C098-4B28-BCCC-FF3461DAC73F}"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60727-93C0-4344-B48D-B146CB427581}" type="datetimeFigureOut">
              <a:rPr lang="en-US" smtClean="0"/>
              <a:pPr/>
              <a:t>3/15/2012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B85B9F-C098-4B28-BCCC-FF3461DAC73F}"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60727-93C0-4344-B48D-B146CB427581}" type="datetimeFigureOut">
              <a:rPr lang="en-US" smtClean="0"/>
              <a:pPr/>
              <a:t>3/15/2012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85B9F-C098-4B28-BCCC-FF3461DAC73F}"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19.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2.pn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3.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4" cstate="print"/>
          <a:srcRect/>
          <a:stretch>
            <a:fillRect/>
          </a:stretch>
        </p:blipFill>
        <p:spPr bwMode="auto">
          <a:xfrm>
            <a:off x="0" y="-1642492"/>
            <a:ext cx="9144000" cy="5143500"/>
          </a:xfrm>
          <a:prstGeom prst="rect">
            <a:avLst/>
          </a:prstGeom>
          <a:noFill/>
          <a:ln w="9525">
            <a:noFill/>
            <a:miter lim="800000"/>
            <a:headEnd/>
            <a:tailEnd/>
          </a:ln>
          <a:effectLst/>
        </p:spPr>
      </p:pic>
      <p:pic>
        <p:nvPicPr>
          <p:cNvPr id="10" name="Picture 9" descr="IMG_2966.JPG"/>
          <p:cNvPicPr/>
          <p:nvPr/>
        </p:nvPicPr>
        <p:blipFill>
          <a:blip r:embed="rId5" cstate="print"/>
          <a:srcRect r="9945"/>
          <a:stretch>
            <a:fillRect/>
          </a:stretch>
        </p:blipFill>
        <p:spPr>
          <a:xfrm rot="16200000">
            <a:off x="-1296652" y="3032956"/>
            <a:ext cx="4968552" cy="3600398"/>
          </a:xfrm>
          <a:prstGeom prst="rect">
            <a:avLst/>
          </a:prstGeom>
        </p:spPr>
      </p:pic>
      <p:pic>
        <p:nvPicPr>
          <p:cNvPr id="11" name="Picture 10" descr="IMG_2727.JPG"/>
          <p:cNvPicPr/>
          <p:nvPr/>
        </p:nvPicPr>
        <p:blipFill>
          <a:blip r:embed="rId6" cstate="print"/>
          <a:stretch>
            <a:fillRect/>
          </a:stretch>
        </p:blipFill>
        <p:spPr>
          <a:xfrm rot="16200000">
            <a:off x="2029409" y="3334679"/>
            <a:ext cx="4869160" cy="3096343"/>
          </a:xfrm>
          <a:prstGeom prst="rect">
            <a:avLst/>
          </a:prstGeom>
        </p:spPr>
      </p:pic>
      <p:pic>
        <p:nvPicPr>
          <p:cNvPr id="18" name="Picture 17" descr="IMG_2961.JPG"/>
          <p:cNvPicPr/>
          <p:nvPr/>
        </p:nvPicPr>
        <p:blipFill>
          <a:blip r:embed="rId7" cstate="print">
            <a:lum bright="20000"/>
          </a:blip>
          <a:stretch>
            <a:fillRect/>
          </a:stretch>
        </p:blipFill>
        <p:spPr>
          <a:xfrm rot="16200000">
            <a:off x="4927477" y="3100906"/>
            <a:ext cx="5013176" cy="3419871"/>
          </a:xfrm>
          <a:prstGeom prst="rect">
            <a:avLst/>
          </a:prstGeom>
        </p:spPr>
      </p:pic>
      <p:sp>
        <p:nvSpPr>
          <p:cNvPr id="5" name="TextBox 4"/>
          <p:cNvSpPr txBox="1"/>
          <p:nvPr/>
        </p:nvSpPr>
        <p:spPr>
          <a:xfrm>
            <a:off x="2123728" y="5357826"/>
            <a:ext cx="5014258" cy="707886"/>
          </a:xfrm>
          <a:prstGeom prst="rect">
            <a:avLst/>
          </a:prstGeom>
          <a:solidFill>
            <a:schemeClr val="bg2">
              <a:lumMod val="25000"/>
              <a:alpha val="51000"/>
            </a:schemeClr>
          </a:solidFill>
        </p:spPr>
        <p:txBody>
          <a:bodyPr wrap="none" rtlCol="0">
            <a:spAutoFit/>
          </a:bodyPr>
          <a:lstStyle/>
          <a:p>
            <a:r>
              <a:rPr lang="en-AU" sz="4000" dirty="0" smtClean="0">
                <a:solidFill>
                  <a:srgbClr val="FFFF00"/>
                </a:solidFill>
              </a:rPr>
              <a:t>Dr. Christopher Bartlett</a:t>
            </a:r>
            <a:endParaRPr lang="en-AU" sz="4000" dirty="0">
              <a:solidFill>
                <a:srgbClr val="FFFF00"/>
              </a:solidFill>
            </a:endParaRPr>
          </a:p>
        </p:txBody>
      </p:sp>
      <p:sp>
        <p:nvSpPr>
          <p:cNvPr id="6" name="Rounded Rectangle 5"/>
          <p:cNvSpPr/>
          <p:nvPr/>
        </p:nvSpPr>
        <p:spPr>
          <a:xfrm>
            <a:off x="1071538" y="922970"/>
            <a:ext cx="7072362"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smtClean="0"/>
              <a:t>SPC-GIZ Pacific German </a:t>
            </a:r>
            <a:r>
              <a:rPr lang="en-AU" sz="2800" dirty="0" smtClean="0"/>
              <a:t/>
            </a:r>
            <a:br>
              <a:rPr lang="en-AU" sz="2800" dirty="0" smtClean="0"/>
            </a:br>
            <a:r>
              <a:rPr lang="en-AU" sz="3600" dirty="0" smtClean="0"/>
              <a:t>Coping with Climate Change in the Pacific Islands Region Project</a:t>
            </a:r>
            <a:endParaRPr lang="en-AU" sz="2800" dirty="0" smtClean="0"/>
          </a:p>
          <a:p>
            <a:pPr algn="ctr"/>
            <a:endParaRPr lang="en-AU" dirty="0" smtClean="0"/>
          </a:p>
        </p:txBody>
      </p:sp>
      <p:sp>
        <p:nvSpPr>
          <p:cNvPr id="20" name="Rounded Rectangle 19"/>
          <p:cNvSpPr/>
          <p:nvPr/>
        </p:nvSpPr>
        <p:spPr>
          <a:xfrm>
            <a:off x="5724128" y="0"/>
            <a:ext cx="3240360" cy="8367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5786446" y="71414"/>
            <a:ext cx="3143273" cy="785932"/>
            <a:chOff x="5786446" y="71414"/>
            <a:chExt cx="3143273" cy="785932"/>
          </a:xfrm>
        </p:grpSpPr>
        <p:grpSp>
          <p:nvGrpSpPr>
            <p:cNvPr id="14" name="Group 4"/>
            <p:cNvGrpSpPr>
              <a:grpSpLocks/>
            </p:cNvGrpSpPr>
            <p:nvPr/>
          </p:nvGrpSpPr>
          <p:grpSpPr bwMode="auto">
            <a:xfrm>
              <a:off x="5786446" y="71414"/>
              <a:ext cx="3143273" cy="785932"/>
              <a:chOff x="1215" y="15067"/>
              <a:chExt cx="3294" cy="692"/>
            </a:xfrm>
            <a:solidFill>
              <a:schemeClr val="bg1"/>
            </a:solidFill>
          </p:grpSpPr>
          <p:pic>
            <p:nvPicPr>
              <p:cNvPr id="16" name="Picture 3" descr="SPC_LRD-logo"/>
              <p:cNvPicPr>
                <a:picLocks noChangeAspect="1" noChangeArrowheads="1"/>
              </p:cNvPicPr>
              <p:nvPr/>
            </p:nvPicPr>
            <p:blipFill>
              <a:blip r:embed="rId8" cstate="print">
                <a:clrChange>
                  <a:clrFrom>
                    <a:srgbClr val="FFFFFF"/>
                  </a:clrFrom>
                  <a:clrTo>
                    <a:srgbClr val="FFFFFF">
                      <a:alpha val="0"/>
                    </a:srgbClr>
                  </a:clrTo>
                </a:clrChange>
              </a:blip>
              <a:srcRect t="1698"/>
              <a:stretch>
                <a:fillRect/>
              </a:stretch>
            </p:blipFill>
            <p:spPr bwMode="auto">
              <a:xfrm>
                <a:off x="1215" y="15130"/>
                <a:ext cx="1108" cy="629"/>
              </a:xfrm>
              <a:prstGeom prst="rect">
                <a:avLst/>
              </a:prstGeom>
              <a:grpFill/>
            </p:spPr>
          </p:pic>
          <p:pic>
            <p:nvPicPr>
              <p:cNvPr id="17" name="Picture 4" descr="gtzlogo-slogan-en-rgb-300"/>
              <p:cNvPicPr>
                <a:picLocks noChangeAspect="1" noChangeArrowheads="1"/>
              </p:cNvPicPr>
              <p:nvPr/>
            </p:nvPicPr>
            <p:blipFill>
              <a:blip r:embed="rId9" cstate="print">
                <a:clrChange>
                  <a:clrFrom>
                    <a:srgbClr val="FFFFFF"/>
                  </a:clrFrom>
                  <a:clrTo>
                    <a:srgbClr val="FFFFFF">
                      <a:alpha val="0"/>
                    </a:srgbClr>
                  </a:clrTo>
                </a:clrChange>
              </a:blip>
              <a:srcRect t="20039" b="23198"/>
              <a:stretch>
                <a:fillRect/>
              </a:stretch>
            </p:blipFill>
            <p:spPr bwMode="auto">
              <a:xfrm>
                <a:off x="2484" y="15067"/>
                <a:ext cx="2025" cy="575"/>
              </a:xfrm>
              <a:prstGeom prst="rect">
                <a:avLst/>
              </a:prstGeom>
              <a:grpFill/>
            </p:spPr>
          </p:pic>
        </p:grpSp>
        <p:pic>
          <p:nvPicPr>
            <p:cNvPr id="15" name="Picture 14" descr="gizlogo-standard-rgb.gif"/>
            <p:cNvPicPr/>
            <p:nvPr/>
          </p:nvPicPr>
          <p:blipFill>
            <a:blip r:embed="rId10" cstate="print"/>
            <a:srcRect/>
            <a:stretch>
              <a:fillRect/>
            </a:stretch>
          </p:blipFill>
          <p:spPr bwMode="auto">
            <a:xfrm>
              <a:off x="7072330" y="142852"/>
              <a:ext cx="690563" cy="571504"/>
            </a:xfrm>
            <a:prstGeom prst="rect">
              <a:avLst/>
            </a:prstGeom>
            <a:solidFill>
              <a:schemeClr val="bg1"/>
            </a:solidFill>
            <a:ln w="9525">
              <a:noFill/>
              <a:miter lim="800000"/>
              <a:headEnd/>
              <a:tailEnd/>
            </a:ln>
          </p:spPr>
        </p:pic>
      </p:gr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755576" y="1409905"/>
            <a:ext cx="7073493" cy="5448095"/>
          </a:xfrm>
          <a:prstGeom prst="rect">
            <a:avLst/>
          </a:prstGeom>
          <a:noFill/>
          <a:ln w="9525">
            <a:noFill/>
            <a:miter lim="800000"/>
            <a:headEnd/>
            <a:tailEnd/>
          </a:ln>
        </p:spPr>
      </p:pic>
      <p:sp>
        <p:nvSpPr>
          <p:cNvPr id="2" name="Rectangle 1"/>
          <p:cNvSpPr/>
          <p:nvPr/>
        </p:nvSpPr>
        <p:spPr>
          <a:xfrm>
            <a:off x="395536" y="58847"/>
            <a:ext cx="8280920" cy="2923877"/>
          </a:xfrm>
          <a:prstGeom prst="rect">
            <a:avLst/>
          </a:prstGeom>
        </p:spPr>
        <p:txBody>
          <a:bodyPr wrap="square">
            <a:spAutoFit/>
          </a:bodyPr>
          <a:lstStyle/>
          <a:p>
            <a:pPr algn="ctr"/>
            <a:r>
              <a:rPr lang="en-US" b="1" u="sng" dirty="0" smtClean="0"/>
              <a:t>TIDE MONITORING IN VANUATU </a:t>
            </a:r>
            <a:endParaRPr lang="en-US" b="1" u="sng" dirty="0" smtClean="0"/>
          </a:p>
          <a:p>
            <a:pPr algn="ctr"/>
            <a:r>
              <a:rPr lang="en-US" dirty="0" smtClean="0"/>
              <a:t> </a:t>
            </a:r>
            <a:endParaRPr lang="en-US" dirty="0" smtClean="0"/>
          </a:p>
          <a:p>
            <a:pPr algn="ctr"/>
            <a:r>
              <a:rPr lang="en-US" sz="2800" dirty="0" smtClean="0"/>
              <a:t>A </a:t>
            </a:r>
            <a:r>
              <a:rPr lang="en-US" sz="2800" dirty="0" smtClean="0"/>
              <a:t>SEAFRAME gauge was installed in Port Vila, Vanuatu, in January 1993. It records sea level, air and water temperature, atmospheric pressure, wind speed and direction. </a:t>
            </a:r>
          </a:p>
          <a:p>
            <a:endParaRPr lang="en-US" dirty="0" smtClean="0"/>
          </a:p>
          <a:p>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32656"/>
            <a:ext cx="7272808" cy="6001643"/>
          </a:xfrm>
          <a:prstGeom prst="rect">
            <a:avLst/>
          </a:prstGeom>
        </p:spPr>
        <p:txBody>
          <a:bodyPr wrap="square">
            <a:spAutoFit/>
          </a:bodyPr>
          <a:lstStyle/>
          <a:p>
            <a:r>
              <a:rPr lang="en-US" sz="3200" dirty="0" smtClean="0"/>
              <a:t>When change in sea level is measured with a tide gauge over a number of years one cannot be sure whether the sea is rising or the land is sinking. </a:t>
            </a:r>
            <a:endParaRPr lang="en-US" sz="3200" dirty="0" smtClean="0"/>
          </a:p>
          <a:p>
            <a:endParaRPr lang="en-US" sz="3200" dirty="0" smtClean="0"/>
          </a:p>
          <a:p>
            <a:r>
              <a:rPr lang="en-US" sz="3200" dirty="0" smtClean="0"/>
              <a:t>To </a:t>
            </a:r>
            <a:r>
              <a:rPr lang="en-US" sz="3200" dirty="0" smtClean="0"/>
              <a:t>local people, </a:t>
            </a:r>
            <a:r>
              <a:rPr lang="en-US" sz="3200" b="1" dirty="0" smtClean="0">
                <a:solidFill>
                  <a:srgbClr val="FF0000"/>
                </a:solidFill>
              </a:rPr>
              <a:t>the relative sea level change is of paramount importance</a:t>
            </a:r>
            <a:r>
              <a:rPr lang="en-US" sz="3200" dirty="0" smtClean="0"/>
              <a:t>. </a:t>
            </a:r>
            <a:endParaRPr lang="en-US" sz="3200" dirty="0" smtClean="0"/>
          </a:p>
          <a:p>
            <a:endParaRPr lang="en-US" sz="3200" dirty="0" smtClean="0"/>
          </a:p>
          <a:p>
            <a:r>
              <a:rPr lang="en-US" sz="3200" dirty="0" smtClean="0"/>
              <a:t>Vertical </a:t>
            </a:r>
            <a:r>
              <a:rPr lang="en-US" sz="3200" dirty="0" smtClean="0"/>
              <a:t>movement of the land can have a number of causes, e.g. </a:t>
            </a:r>
            <a:r>
              <a:rPr lang="en-US" sz="3200" dirty="0" smtClean="0">
                <a:solidFill>
                  <a:srgbClr val="FF0000"/>
                </a:solidFill>
              </a:rPr>
              <a:t>island uplift, compaction of sediment or withdrawal of ground water</a:t>
            </a:r>
            <a:r>
              <a:rPr lang="en-US" sz="3200" dirty="0" smtClean="0"/>
              <a:t>. </a:t>
            </a:r>
            <a:endParaRPr lang="en-US" sz="32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24744"/>
            <a:ext cx="7344816" cy="3539430"/>
          </a:xfrm>
          <a:prstGeom prst="rect">
            <a:avLst/>
          </a:prstGeom>
        </p:spPr>
        <p:txBody>
          <a:bodyPr wrap="square">
            <a:spAutoFit/>
          </a:bodyPr>
          <a:lstStyle/>
          <a:p>
            <a:r>
              <a:rPr lang="en-US" sz="3200" dirty="0" smtClean="0"/>
              <a:t>Continuous Geographical Positioning Systems (</a:t>
            </a:r>
            <a:r>
              <a:rPr lang="en-US" sz="3200" dirty="0" smtClean="0"/>
              <a:t>CGPS) are final </a:t>
            </a:r>
            <a:r>
              <a:rPr lang="en-US" sz="3200" dirty="0" smtClean="0"/>
              <a:t>link in establishing vertical datum control – that is, to determine whether the island or coastal region as a whole is moving vertically with respect to the International Terrestrial Reference Frame. </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340768"/>
            <a:ext cx="7128792" cy="4031873"/>
          </a:xfrm>
          <a:prstGeom prst="rect">
            <a:avLst/>
          </a:prstGeom>
        </p:spPr>
        <p:txBody>
          <a:bodyPr wrap="square">
            <a:spAutoFit/>
          </a:bodyPr>
          <a:lstStyle/>
          <a:p>
            <a:r>
              <a:rPr lang="en-US" sz="3200" dirty="0" smtClean="0"/>
              <a:t>Atmospheric pressure is another parameter that can potentially influence relative sea level rise. Known as the inverted barometer effect, if a 1 </a:t>
            </a:r>
            <a:r>
              <a:rPr lang="en-US" sz="3200" dirty="0" err="1" smtClean="0"/>
              <a:t>hPa</a:t>
            </a:r>
            <a:r>
              <a:rPr lang="en-US" sz="3200" dirty="0" smtClean="0"/>
              <a:t> fall in barometric pressure is sustained over a day or more, a 1 cm rise is produced in the local sea level (within the area beneath the low pressure system). </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64704"/>
            <a:ext cx="7488832" cy="6555641"/>
          </a:xfrm>
          <a:prstGeom prst="rect">
            <a:avLst/>
          </a:prstGeom>
        </p:spPr>
        <p:txBody>
          <a:bodyPr wrap="square">
            <a:spAutoFit/>
          </a:bodyPr>
          <a:lstStyle/>
          <a:p>
            <a:r>
              <a:rPr lang="en-US" dirty="0" smtClean="0"/>
              <a:t>● </a:t>
            </a:r>
            <a:r>
              <a:rPr lang="en-US" sz="3200" dirty="0" smtClean="0"/>
              <a:t>The sea level trend to date is +6.5 </a:t>
            </a:r>
            <a:r>
              <a:rPr lang="en-US" sz="3200" dirty="0" smtClean="0"/>
              <a:t>mm/year.   Accounting </a:t>
            </a:r>
            <a:r>
              <a:rPr lang="en-US" sz="3200" dirty="0" smtClean="0"/>
              <a:t>for the precise </a:t>
            </a:r>
            <a:r>
              <a:rPr lang="en-US" sz="3200" dirty="0" err="1" smtClean="0"/>
              <a:t>levelling</a:t>
            </a:r>
            <a:r>
              <a:rPr lang="en-US" sz="3200" dirty="0" smtClean="0"/>
              <a:t> results and inverted barometric pressure effect, the trend is +5.6 mm/year</a:t>
            </a:r>
            <a:r>
              <a:rPr lang="en-US" sz="3200" dirty="0" smtClean="0"/>
              <a:t>.</a:t>
            </a:r>
          </a:p>
          <a:p>
            <a:r>
              <a:rPr lang="en-US" sz="3200" dirty="0" smtClean="0"/>
              <a:t> </a:t>
            </a:r>
            <a:endParaRPr lang="en-US" sz="3200" dirty="0" smtClean="0"/>
          </a:p>
          <a:p>
            <a:r>
              <a:rPr lang="en-US" sz="3200" dirty="0" smtClean="0"/>
              <a:t>● Variations in monthly mean sea level include a moderate seasonal cycle and were affected by the 1997/1998 El Niño. </a:t>
            </a:r>
            <a:endParaRPr lang="en-US" sz="3200" dirty="0" smtClean="0"/>
          </a:p>
          <a:p>
            <a:endParaRPr lang="en-US" sz="3200" dirty="0" smtClean="0"/>
          </a:p>
          <a:p>
            <a:r>
              <a:rPr lang="en-US" sz="2000" dirty="0" smtClean="0"/>
              <a:t>The effects of the vertical movement of the tide gauge platform and the inverse barometer effect are removed from the observed rates of relative sea level </a:t>
            </a:r>
            <a:r>
              <a:rPr lang="en-US" sz="2000" dirty="0" smtClean="0"/>
              <a:t>change. The </a:t>
            </a:r>
            <a:r>
              <a:rPr lang="en-US" sz="2000" dirty="0" smtClean="0"/>
              <a:t>net sea level trends are positive at all sites, which indicates sea level in the region has risen over the duration of the project. </a:t>
            </a:r>
          </a:p>
          <a:p>
            <a:endParaRPr lang="en-US" sz="3200" dirty="0" smtClean="0"/>
          </a:p>
        </p:txBody>
      </p:sp>
      <p:sp>
        <p:nvSpPr>
          <p:cNvPr id="3" name="TextBox 2"/>
          <p:cNvSpPr txBox="1"/>
          <p:nvPr/>
        </p:nvSpPr>
        <p:spPr>
          <a:xfrm>
            <a:off x="1331640" y="188640"/>
            <a:ext cx="6650795" cy="523220"/>
          </a:xfrm>
          <a:prstGeom prst="rect">
            <a:avLst/>
          </a:prstGeom>
          <a:noFill/>
        </p:spPr>
        <p:txBody>
          <a:bodyPr wrap="none" rtlCol="0">
            <a:spAutoFit/>
          </a:bodyPr>
          <a:lstStyle/>
          <a:p>
            <a:r>
              <a:rPr lang="en-US" sz="2800" dirty="0" smtClean="0"/>
              <a:t>TIDE MONITORING RESULTS THROUGH 2009</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3" cstate="print"/>
          <a:srcRect/>
          <a:stretch>
            <a:fillRect/>
          </a:stretch>
        </p:blipFill>
        <p:spPr bwMode="auto">
          <a:xfrm>
            <a:off x="395536" y="1052736"/>
            <a:ext cx="8316618" cy="4768751"/>
          </a:xfrm>
          <a:prstGeom prst="rect">
            <a:avLst/>
          </a:prstGeom>
          <a:noFill/>
          <a:ln w="9525">
            <a:noFill/>
            <a:miter lim="800000"/>
            <a:headEnd/>
            <a:tailEnd/>
          </a:ln>
        </p:spPr>
      </p:pic>
      <p:pic>
        <p:nvPicPr>
          <p:cNvPr id="198659" name="Picture 3"/>
          <p:cNvPicPr>
            <a:picLocks noChangeAspect="1" noChangeArrowheads="1"/>
          </p:cNvPicPr>
          <p:nvPr/>
        </p:nvPicPr>
        <p:blipFill>
          <a:blip r:embed="rId4" cstate="print"/>
          <a:srcRect/>
          <a:stretch>
            <a:fillRect/>
          </a:stretch>
        </p:blipFill>
        <p:spPr bwMode="auto">
          <a:xfrm>
            <a:off x="323528" y="260648"/>
            <a:ext cx="8424936" cy="838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3" cstate="print"/>
          <a:srcRect/>
          <a:stretch>
            <a:fillRect/>
          </a:stretch>
        </p:blipFill>
        <p:spPr bwMode="auto">
          <a:xfrm>
            <a:off x="166688" y="285750"/>
            <a:ext cx="8810625" cy="62865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3" cstate="print"/>
          <a:srcRect/>
          <a:stretch>
            <a:fillRect/>
          </a:stretch>
        </p:blipFill>
        <p:spPr bwMode="auto">
          <a:xfrm>
            <a:off x="28575" y="671513"/>
            <a:ext cx="9086850" cy="5514975"/>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548680"/>
            <a:ext cx="4572000" cy="646331"/>
          </a:xfrm>
          <a:prstGeom prst="rect">
            <a:avLst/>
          </a:prstGeom>
        </p:spPr>
        <p:txBody>
          <a:bodyPr>
            <a:spAutoFit/>
          </a:bodyPr>
          <a:lstStyle/>
          <a:p>
            <a:r>
              <a:rPr lang="en-GB" dirty="0" smtClean="0"/>
              <a:t>Currently, the sea level rise </a:t>
            </a:r>
            <a:r>
              <a:rPr lang="en-GB" dirty="0" smtClean="0"/>
              <a:t>for </a:t>
            </a:r>
            <a:r>
              <a:rPr lang="en-GB" dirty="0" smtClean="0"/>
              <a:t>Vanuatu is 5.6 mm per year (1993–2009) (</a:t>
            </a:r>
            <a:r>
              <a:rPr lang="en-GB" dirty="0" err="1" smtClean="0"/>
              <a:t>AusAID</a:t>
            </a:r>
            <a:r>
              <a:rPr lang="en-GB" dirty="0" smtClean="0"/>
              <a:t>, 2007). </a:t>
            </a:r>
            <a:endParaRPr lang="en-US"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4"/>
          <p:cNvPicPr>
            <a:picLocks noChangeAspect="1" noChangeArrowheads="1"/>
          </p:cNvPicPr>
          <p:nvPr/>
        </p:nvPicPr>
        <p:blipFill>
          <a:blip r:embed="rId3" cstate="print"/>
          <a:srcRect/>
          <a:stretch>
            <a:fillRect/>
          </a:stretch>
        </p:blipFill>
        <p:spPr bwMode="auto">
          <a:xfrm>
            <a:off x="755576" y="1412776"/>
            <a:ext cx="7416914" cy="4418062"/>
          </a:xfrm>
          <a:prstGeom prst="rect">
            <a:avLst/>
          </a:prstGeom>
          <a:noFill/>
        </p:spPr>
      </p:pic>
      <p:sp>
        <p:nvSpPr>
          <p:cNvPr id="2051" name="Rectangle 3"/>
          <p:cNvSpPr>
            <a:spLocks noChangeArrowheads="1"/>
          </p:cNvSpPr>
          <p:nvPr/>
        </p:nvSpPr>
        <p:spPr bwMode="auto">
          <a:xfrm>
            <a:off x="0" y="616530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itchFamily="34" charset="0"/>
                <a:ea typeface="Helvetica"/>
                <a:cs typeface="Arial" pitchFamily="34" charset="0"/>
              </a:rPr>
              <a:t>S</a:t>
            </a:r>
            <a:r>
              <a:rPr kumimoji="0" lang="en-GB" sz="900" b="0" i="0" u="none" strike="noStrike" cap="none" normalizeH="0" baseline="0" dirty="0" smtClean="0" bmk="">
                <a:ln>
                  <a:noFill/>
                </a:ln>
                <a:solidFill>
                  <a:srgbClr val="000000"/>
                </a:solidFill>
                <a:effectLst/>
                <a:latin typeface="Arial" pitchFamily="34" charset="0"/>
                <a:ea typeface="Helvetica"/>
                <a:cs typeface="Arial" pitchFamily="34" charset="0"/>
              </a:rPr>
              <a:t>ource: </a:t>
            </a:r>
            <a:r>
              <a:rPr kumimoji="0" lang="en-GB" sz="900" b="0" i="0" u="none" strike="noStrike" cap="none" normalizeH="0" baseline="0" dirty="0" err="1" smtClean="0" bmk="">
                <a:ln>
                  <a:noFill/>
                </a:ln>
                <a:solidFill>
                  <a:srgbClr val="000000"/>
                </a:solidFill>
                <a:effectLst/>
                <a:latin typeface="Arial" pitchFamily="34" charset="0"/>
                <a:ea typeface="Helvetica"/>
                <a:cs typeface="Arial" pitchFamily="34" charset="0"/>
              </a:rPr>
              <a:t>AusAID</a:t>
            </a:r>
            <a:r>
              <a:rPr kumimoji="0" lang="en-GB" sz="900" b="0" i="0" u="none" strike="noStrike" cap="none" normalizeH="0" baseline="0" dirty="0" smtClean="0" bmk="">
                <a:ln>
                  <a:noFill/>
                </a:ln>
                <a:solidFill>
                  <a:srgbClr val="000000"/>
                </a:solidFill>
                <a:effectLst/>
                <a:latin typeface="Arial" pitchFamily="34" charset="0"/>
                <a:ea typeface="Helvetica"/>
                <a:cs typeface="Arial" pitchFamily="34" charset="0"/>
              </a:rPr>
              <a:t> (2009) p. 12</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4800" y="802171"/>
            <a:ext cx="8458200" cy="769441"/>
          </a:xfrm>
          <a:prstGeom prst="rect">
            <a:avLst/>
          </a:prstGeom>
          <a:noFill/>
        </p:spPr>
        <p:txBody>
          <a:bodyPr wrap="square" rtlCol="0">
            <a:spAutoFit/>
          </a:bodyPr>
          <a:lstStyle/>
          <a:p>
            <a:pPr algn="ctr"/>
            <a:r>
              <a:rPr lang="en-AU" sz="4400" dirty="0" err="1" smtClean="0">
                <a:solidFill>
                  <a:schemeClr val="bg1"/>
                </a:solidFill>
              </a:rPr>
              <a:t>Bae</a:t>
            </a:r>
            <a:r>
              <a:rPr lang="en-AU" sz="4400" dirty="0" smtClean="0">
                <a:solidFill>
                  <a:schemeClr val="bg1"/>
                </a:solidFill>
              </a:rPr>
              <a:t> </a:t>
            </a:r>
            <a:r>
              <a:rPr lang="en-AU" sz="4400" dirty="0" err="1" smtClean="0">
                <a:solidFill>
                  <a:schemeClr val="bg1"/>
                </a:solidFill>
              </a:rPr>
              <a:t>i</a:t>
            </a:r>
            <a:r>
              <a:rPr lang="en-AU" sz="4400" dirty="0" smtClean="0">
                <a:solidFill>
                  <a:schemeClr val="bg1"/>
                </a:solidFill>
              </a:rPr>
              <a:t> minim </a:t>
            </a:r>
            <a:r>
              <a:rPr lang="en-AU" sz="4400" dirty="0" err="1" smtClean="0">
                <a:solidFill>
                  <a:schemeClr val="bg1"/>
                </a:solidFill>
              </a:rPr>
              <a:t>wanem</a:t>
            </a:r>
            <a:r>
              <a:rPr lang="en-AU" sz="4400" dirty="0" smtClean="0">
                <a:solidFill>
                  <a:schemeClr val="bg1"/>
                </a:solidFill>
              </a:rPr>
              <a:t> long </a:t>
            </a:r>
            <a:r>
              <a:rPr lang="en-AU" sz="4400" dirty="0" err="1" smtClean="0">
                <a:solidFill>
                  <a:schemeClr val="bg1"/>
                </a:solidFill>
              </a:rPr>
              <a:t>yumi</a:t>
            </a:r>
            <a:r>
              <a:rPr lang="en-AU" sz="4400" dirty="0" smtClean="0">
                <a:solidFill>
                  <a:schemeClr val="bg1"/>
                </a:solidFill>
              </a:rPr>
              <a:t>? </a:t>
            </a:r>
            <a:endParaRPr lang="en-AU" sz="4400" dirty="0">
              <a:solidFill>
                <a:schemeClr val="bg1"/>
              </a:solidFill>
            </a:endParaRPr>
          </a:p>
        </p:txBody>
      </p:sp>
      <p:sp>
        <p:nvSpPr>
          <p:cNvPr id="3" name="TextBox 2"/>
          <p:cNvSpPr txBox="1"/>
          <p:nvPr/>
        </p:nvSpPr>
        <p:spPr>
          <a:xfrm>
            <a:off x="381000" y="1752600"/>
            <a:ext cx="9144000" cy="4247317"/>
          </a:xfrm>
          <a:prstGeom prst="rect">
            <a:avLst/>
          </a:prstGeom>
          <a:noFill/>
        </p:spPr>
        <p:txBody>
          <a:bodyPr wrap="square" rtlCol="0">
            <a:spAutoFit/>
          </a:bodyPr>
          <a:lstStyle/>
          <a:p>
            <a:r>
              <a:rPr lang="en-AU" sz="3000" dirty="0" smtClean="0">
                <a:solidFill>
                  <a:schemeClr val="bg1"/>
                </a:solidFill>
              </a:rPr>
              <a:t>Crops: </a:t>
            </a:r>
          </a:p>
          <a:p>
            <a:r>
              <a:rPr lang="en-AU" sz="3000" dirty="0" smtClean="0">
                <a:solidFill>
                  <a:schemeClr val="bg1"/>
                </a:solidFill>
              </a:rPr>
              <a:t>	Salt Spray </a:t>
            </a:r>
          </a:p>
          <a:p>
            <a:r>
              <a:rPr lang="en-AU" sz="3000" dirty="0" smtClean="0">
                <a:solidFill>
                  <a:schemeClr val="bg1"/>
                </a:solidFill>
              </a:rPr>
              <a:t>Humans: </a:t>
            </a:r>
          </a:p>
          <a:p>
            <a:r>
              <a:rPr lang="en-AU" sz="3000" dirty="0" smtClean="0">
                <a:solidFill>
                  <a:schemeClr val="bg1"/>
                </a:solidFill>
              </a:rPr>
              <a:t>	</a:t>
            </a:r>
            <a:r>
              <a:rPr lang="en-AU" sz="3000" dirty="0" err="1" smtClean="0">
                <a:solidFill>
                  <a:schemeClr val="bg1"/>
                </a:solidFill>
              </a:rPr>
              <a:t>GrounWota</a:t>
            </a:r>
            <a:r>
              <a:rPr lang="en-AU" sz="3000" dirty="0" smtClean="0">
                <a:solidFill>
                  <a:schemeClr val="bg1"/>
                </a:solidFill>
              </a:rPr>
              <a:t> contamination</a:t>
            </a:r>
          </a:p>
          <a:p>
            <a:r>
              <a:rPr lang="en-AU" sz="3000" dirty="0" smtClean="0">
                <a:solidFill>
                  <a:schemeClr val="bg1"/>
                </a:solidFill>
              </a:rPr>
              <a:t>	Loss of Land – Resettlement  </a:t>
            </a:r>
          </a:p>
          <a:p>
            <a:r>
              <a:rPr lang="en-AU" sz="3000" dirty="0" smtClean="0">
                <a:solidFill>
                  <a:schemeClr val="bg1"/>
                </a:solidFill>
              </a:rPr>
              <a:t>Beach: </a:t>
            </a:r>
          </a:p>
          <a:p>
            <a:r>
              <a:rPr lang="en-AU" sz="3000" dirty="0" smtClean="0">
                <a:solidFill>
                  <a:schemeClr val="bg1"/>
                </a:solidFill>
              </a:rPr>
              <a:t>	Erosion </a:t>
            </a:r>
          </a:p>
          <a:p>
            <a:r>
              <a:rPr lang="en-AU" sz="3000" dirty="0" smtClean="0">
                <a:solidFill>
                  <a:schemeClr val="bg1"/>
                </a:solidFill>
              </a:rPr>
              <a:t>Infrastructure: </a:t>
            </a:r>
          </a:p>
          <a:p>
            <a:r>
              <a:rPr lang="en-AU" sz="3000" dirty="0" smtClean="0">
                <a:solidFill>
                  <a:schemeClr val="bg1"/>
                </a:solidFill>
              </a:rPr>
              <a:t>	Roads mo Airports</a:t>
            </a:r>
            <a:endParaRPr lang="en-AU" sz="3000" dirty="0" smtClean="0">
              <a:solidFill>
                <a:srgbClr val="FFFF00"/>
              </a:solidFill>
            </a:endParaRPr>
          </a:p>
        </p:txBody>
      </p:sp>
      <p:pic>
        <p:nvPicPr>
          <p:cNvPr id="1026" name="Picture 2"/>
          <p:cNvPicPr>
            <a:picLocks noChangeAspect="1" noChangeArrowheads="1"/>
          </p:cNvPicPr>
          <p:nvPr/>
        </p:nvPicPr>
        <p:blipFill>
          <a:blip r:embed="rId4" cstate="print"/>
          <a:srcRect/>
          <a:stretch>
            <a:fillRect/>
          </a:stretch>
        </p:blipFill>
        <p:spPr bwMode="auto">
          <a:xfrm>
            <a:off x="3131841" y="1628800"/>
            <a:ext cx="2304256" cy="1537957"/>
          </a:xfrm>
          <a:prstGeom prst="rect">
            <a:avLst/>
          </a:prstGeom>
          <a:noFill/>
          <a:ln w="9525">
            <a:noFill/>
            <a:miter lim="800000"/>
            <a:headEnd/>
            <a:tailEnd/>
          </a:ln>
        </p:spPr>
      </p:pic>
      <p:grpSp>
        <p:nvGrpSpPr>
          <p:cNvPr id="4" name="Group 8"/>
          <p:cNvGrpSpPr/>
          <p:nvPr/>
        </p:nvGrpSpPr>
        <p:grpSpPr>
          <a:xfrm>
            <a:off x="6156176" y="188640"/>
            <a:ext cx="2627784" cy="692696"/>
            <a:chOff x="-1476672" y="1268760"/>
            <a:chExt cx="3347864" cy="836712"/>
          </a:xfrm>
        </p:grpSpPr>
        <p:sp>
          <p:nvSpPr>
            <p:cNvPr id="10" name="Rectangle 9"/>
            <p:cNvSpPr/>
            <p:nvPr/>
          </p:nvSpPr>
          <p:spPr>
            <a:xfrm>
              <a:off x="-1476672" y="1268760"/>
              <a:ext cx="3347864" cy="836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
            <p:cNvGrpSpPr/>
            <p:nvPr/>
          </p:nvGrpSpPr>
          <p:grpSpPr>
            <a:xfrm>
              <a:off x="-1368154" y="1268760"/>
              <a:ext cx="2987824" cy="785932"/>
              <a:chOff x="5715008" y="285728"/>
              <a:chExt cx="3143273" cy="785932"/>
            </a:xfrm>
            <a:solidFill>
              <a:schemeClr val="bg1"/>
            </a:solidFill>
          </p:grpSpPr>
          <p:grpSp>
            <p:nvGrpSpPr>
              <p:cNvPr id="6" name="Group 18"/>
              <p:cNvGrpSpPr>
                <a:grpSpLocks/>
              </p:cNvGrpSpPr>
              <p:nvPr/>
            </p:nvGrpSpPr>
            <p:grpSpPr bwMode="auto">
              <a:xfrm>
                <a:off x="5715008" y="285728"/>
                <a:ext cx="3143273" cy="785932"/>
                <a:chOff x="1215" y="15067"/>
                <a:chExt cx="3294" cy="692"/>
              </a:xfrm>
              <a:grpFill/>
            </p:grpSpPr>
            <p:pic>
              <p:nvPicPr>
                <p:cNvPr id="14" name="Picture 3" descr="SPC_LRD-logo"/>
                <p:cNvPicPr>
                  <a:picLocks noChangeAspect="1" noChangeArrowheads="1"/>
                </p:cNvPicPr>
                <p:nvPr/>
              </p:nvPicPr>
              <p:blipFill>
                <a:blip r:embed="rId5" cstate="print">
                  <a:clrChange>
                    <a:clrFrom>
                      <a:srgbClr val="FFFFFF"/>
                    </a:clrFrom>
                    <a:clrTo>
                      <a:srgbClr val="FFFFFF">
                        <a:alpha val="0"/>
                      </a:srgbClr>
                    </a:clrTo>
                  </a:clrChange>
                </a:blip>
                <a:srcRect t="1698"/>
                <a:stretch>
                  <a:fillRect/>
                </a:stretch>
              </p:blipFill>
              <p:spPr bwMode="auto">
                <a:xfrm>
                  <a:off x="1215" y="15130"/>
                  <a:ext cx="1108" cy="629"/>
                </a:xfrm>
                <a:prstGeom prst="rect">
                  <a:avLst/>
                </a:prstGeom>
                <a:grpFill/>
              </p:spPr>
            </p:pic>
            <p:pic>
              <p:nvPicPr>
                <p:cNvPr id="15" name="Picture 4" descr="gtzlogo-slogan-en-rgb-300"/>
                <p:cNvPicPr>
                  <a:picLocks noChangeAspect="1" noChangeArrowheads="1"/>
                </p:cNvPicPr>
                <p:nvPr/>
              </p:nvPicPr>
              <p:blipFill>
                <a:blip r:embed="rId6" cstate="print">
                  <a:clrChange>
                    <a:clrFrom>
                      <a:srgbClr val="FFFFFF"/>
                    </a:clrFrom>
                    <a:clrTo>
                      <a:srgbClr val="FFFFFF">
                        <a:alpha val="0"/>
                      </a:srgbClr>
                    </a:clrTo>
                  </a:clrChange>
                </a:blip>
                <a:srcRect t="20039" b="23198"/>
                <a:stretch>
                  <a:fillRect/>
                </a:stretch>
              </p:blipFill>
              <p:spPr bwMode="auto">
                <a:xfrm>
                  <a:off x="2484" y="15067"/>
                  <a:ext cx="2025" cy="575"/>
                </a:xfrm>
                <a:prstGeom prst="rect">
                  <a:avLst/>
                </a:prstGeom>
                <a:grpFill/>
              </p:spPr>
            </p:pic>
          </p:grpSp>
          <p:pic>
            <p:nvPicPr>
              <p:cNvPr id="13" name="Picture 12" descr="gizlogo-standard-rgb.gif"/>
              <p:cNvPicPr/>
              <p:nvPr/>
            </p:nvPicPr>
            <p:blipFill>
              <a:blip r:embed="rId7" cstate="print"/>
              <a:srcRect/>
              <a:stretch>
                <a:fillRect/>
              </a:stretch>
            </p:blipFill>
            <p:spPr bwMode="auto">
              <a:xfrm>
                <a:off x="7000892" y="357166"/>
                <a:ext cx="690563" cy="571504"/>
              </a:xfrm>
              <a:prstGeom prst="rect">
                <a:avLst/>
              </a:prstGeom>
              <a:grpFill/>
              <a:ln w="9525">
                <a:noFill/>
                <a:miter lim="800000"/>
                <a:headEnd/>
                <a:tailEnd/>
              </a:ln>
            </p:spPr>
          </p:pic>
        </p:grpSp>
      </p:grpSp>
      <p:pic>
        <p:nvPicPr>
          <p:cNvPr id="16" name="Picture 15" descr="IMG_2903.JPG"/>
          <p:cNvPicPr>
            <a:picLocks noChangeAspect="1"/>
          </p:cNvPicPr>
          <p:nvPr/>
        </p:nvPicPr>
        <p:blipFill>
          <a:blip r:embed="rId8" cstate="print"/>
          <a:stretch>
            <a:fillRect/>
          </a:stretch>
        </p:blipFill>
        <p:spPr>
          <a:xfrm>
            <a:off x="5868144" y="1844824"/>
            <a:ext cx="3132348" cy="2088232"/>
          </a:xfrm>
          <a:prstGeom prst="rect">
            <a:avLst/>
          </a:prstGeom>
        </p:spPr>
      </p:pic>
      <p:pic>
        <p:nvPicPr>
          <p:cNvPr id="17" name="Picture 16" descr="grave erosion.jpg"/>
          <p:cNvPicPr>
            <a:picLocks noChangeAspect="1"/>
          </p:cNvPicPr>
          <p:nvPr/>
        </p:nvPicPr>
        <p:blipFill>
          <a:blip r:embed="rId9" cstate="print"/>
          <a:stretch>
            <a:fillRect/>
          </a:stretch>
        </p:blipFill>
        <p:spPr>
          <a:xfrm>
            <a:off x="4788024" y="4077071"/>
            <a:ext cx="4103948" cy="2735965"/>
          </a:xfrm>
          <a:prstGeom prst="rect">
            <a:avLst/>
          </a:prstGeo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66800" y="228600"/>
            <a:ext cx="7010400" cy="646331"/>
          </a:xfrm>
          <a:prstGeom prst="rect">
            <a:avLst/>
          </a:prstGeom>
          <a:noFill/>
        </p:spPr>
        <p:txBody>
          <a:bodyPr wrap="square" rtlCol="0">
            <a:spAutoFit/>
          </a:bodyPr>
          <a:lstStyle/>
          <a:p>
            <a:pPr algn="ctr"/>
            <a:r>
              <a:rPr lang="en-AU" sz="3600" dirty="0" smtClean="0">
                <a:solidFill>
                  <a:schemeClr val="bg1"/>
                </a:solidFill>
              </a:rPr>
              <a:t>Sea Level Rise in Vanuatu </a:t>
            </a:r>
            <a:endParaRPr lang="en-AU" sz="3600" dirty="0">
              <a:solidFill>
                <a:schemeClr val="bg1"/>
              </a:solidFill>
            </a:endParaRPr>
          </a:p>
        </p:txBody>
      </p:sp>
      <p:pic>
        <p:nvPicPr>
          <p:cNvPr id="5" name="Picture 4" descr="IMG_2374.JPG"/>
          <p:cNvPicPr>
            <a:picLocks noChangeAspect="1"/>
          </p:cNvPicPr>
          <p:nvPr/>
        </p:nvPicPr>
        <p:blipFill>
          <a:blip r:embed="rId4" cstate="print"/>
          <a:stretch>
            <a:fillRect/>
          </a:stretch>
        </p:blipFill>
        <p:spPr>
          <a:xfrm>
            <a:off x="762000" y="1143000"/>
            <a:ext cx="7772400" cy="5181600"/>
          </a:xfrm>
          <a:prstGeom prst="rect">
            <a:avLst/>
          </a:prstGeom>
        </p:spPr>
      </p:pic>
      <p:grpSp>
        <p:nvGrpSpPr>
          <p:cNvPr id="9" name="Group 9"/>
          <p:cNvGrpSpPr/>
          <p:nvPr/>
        </p:nvGrpSpPr>
        <p:grpSpPr>
          <a:xfrm>
            <a:off x="5940152" y="5589240"/>
            <a:ext cx="2627784" cy="692696"/>
            <a:chOff x="-1476672" y="1268760"/>
            <a:chExt cx="3347864" cy="836712"/>
          </a:xfrm>
        </p:grpSpPr>
        <p:sp>
          <p:nvSpPr>
            <p:cNvPr id="10" name="Rectangle 9"/>
            <p:cNvSpPr/>
            <p:nvPr/>
          </p:nvSpPr>
          <p:spPr>
            <a:xfrm>
              <a:off x="-1476672" y="1268760"/>
              <a:ext cx="3347864" cy="836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8"/>
            <p:cNvGrpSpPr/>
            <p:nvPr/>
          </p:nvGrpSpPr>
          <p:grpSpPr>
            <a:xfrm>
              <a:off x="-1368154" y="1268760"/>
              <a:ext cx="2987824" cy="785932"/>
              <a:chOff x="5715008" y="285728"/>
              <a:chExt cx="3143273" cy="785932"/>
            </a:xfrm>
            <a:solidFill>
              <a:schemeClr val="bg1"/>
            </a:solidFill>
          </p:grpSpPr>
          <p:grpSp>
            <p:nvGrpSpPr>
              <p:cNvPr id="12" name="Group 18"/>
              <p:cNvGrpSpPr>
                <a:grpSpLocks/>
              </p:cNvGrpSpPr>
              <p:nvPr/>
            </p:nvGrpSpPr>
            <p:grpSpPr bwMode="auto">
              <a:xfrm>
                <a:off x="5715008" y="285728"/>
                <a:ext cx="3143273" cy="785932"/>
                <a:chOff x="1215" y="15067"/>
                <a:chExt cx="3294" cy="692"/>
              </a:xfrm>
              <a:grpFill/>
            </p:grpSpPr>
            <p:pic>
              <p:nvPicPr>
                <p:cNvPr id="14" name="Picture 3" descr="SPC_LRD-logo"/>
                <p:cNvPicPr>
                  <a:picLocks noChangeAspect="1" noChangeArrowheads="1"/>
                </p:cNvPicPr>
                <p:nvPr/>
              </p:nvPicPr>
              <p:blipFill>
                <a:blip r:embed="rId5" cstate="print">
                  <a:clrChange>
                    <a:clrFrom>
                      <a:srgbClr val="FFFFFF"/>
                    </a:clrFrom>
                    <a:clrTo>
                      <a:srgbClr val="FFFFFF">
                        <a:alpha val="0"/>
                      </a:srgbClr>
                    </a:clrTo>
                  </a:clrChange>
                </a:blip>
                <a:srcRect t="1698"/>
                <a:stretch>
                  <a:fillRect/>
                </a:stretch>
              </p:blipFill>
              <p:spPr bwMode="auto">
                <a:xfrm>
                  <a:off x="1215" y="15130"/>
                  <a:ext cx="1108" cy="629"/>
                </a:xfrm>
                <a:prstGeom prst="rect">
                  <a:avLst/>
                </a:prstGeom>
                <a:grpFill/>
              </p:spPr>
            </p:pic>
            <p:pic>
              <p:nvPicPr>
                <p:cNvPr id="15" name="Picture 4" descr="gtzlogo-slogan-en-rgb-300"/>
                <p:cNvPicPr>
                  <a:picLocks noChangeAspect="1" noChangeArrowheads="1"/>
                </p:cNvPicPr>
                <p:nvPr/>
              </p:nvPicPr>
              <p:blipFill>
                <a:blip r:embed="rId6" cstate="print">
                  <a:clrChange>
                    <a:clrFrom>
                      <a:srgbClr val="FFFFFF"/>
                    </a:clrFrom>
                    <a:clrTo>
                      <a:srgbClr val="FFFFFF">
                        <a:alpha val="0"/>
                      </a:srgbClr>
                    </a:clrTo>
                  </a:clrChange>
                </a:blip>
                <a:srcRect t="20039" b="23198"/>
                <a:stretch>
                  <a:fillRect/>
                </a:stretch>
              </p:blipFill>
              <p:spPr bwMode="auto">
                <a:xfrm>
                  <a:off x="2484" y="15067"/>
                  <a:ext cx="2025" cy="575"/>
                </a:xfrm>
                <a:prstGeom prst="rect">
                  <a:avLst/>
                </a:prstGeom>
                <a:grpFill/>
              </p:spPr>
            </p:pic>
          </p:grpSp>
          <p:pic>
            <p:nvPicPr>
              <p:cNvPr id="13" name="Picture 12" descr="gizlogo-standard-rgb.gif"/>
              <p:cNvPicPr/>
              <p:nvPr/>
            </p:nvPicPr>
            <p:blipFill>
              <a:blip r:embed="rId7" cstate="print"/>
              <a:srcRect/>
              <a:stretch>
                <a:fillRect/>
              </a:stretch>
            </p:blipFill>
            <p:spPr bwMode="auto">
              <a:xfrm>
                <a:off x="7000892" y="357166"/>
                <a:ext cx="690563" cy="571504"/>
              </a:xfrm>
              <a:prstGeom prst="rect">
                <a:avLst/>
              </a:prstGeom>
              <a:grpFill/>
              <a:ln w="9525">
                <a:noFill/>
                <a:miter lim="800000"/>
                <a:headEnd/>
                <a:tailEnd/>
              </a:ln>
            </p:spPr>
          </p:pic>
        </p:grpSp>
      </p:gr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7286" name="Picture 6" descr="rate_of_change_in_ice_sheet_height-2.jpg"/>
          <p:cNvPicPr>
            <a:picLocks noChangeAspect="1" noChangeArrowheads="1"/>
          </p:cNvPicPr>
          <p:nvPr/>
        </p:nvPicPr>
        <p:blipFill>
          <a:blip r:embed="rId4" cstate="print"/>
          <a:srcRect/>
          <a:stretch>
            <a:fillRect/>
          </a:stretch>
        </p:blipFill>
        <p:spPr bwMode="auto">
          <a:xfrm>
            <a:off x="3929058" y="0"/>
            <a:ext cx="4114800" cy="3429001"/>
          </a:xfrm>
          <a:prstGeom prst="rect">
            <a:avLst/>
          </a:prstGeom>
          <a:noFill/>
        </p:spPr>
      </p:pic>
      <p:sp>
        <p:nvSpPr>
          <p:cNvPr id="97282" name="AutoShape 2" descr="http://climateprogress.org/wp-content/uploads/2007/09/greenland_ice_meltin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97284" name="Picture 4" descr="greenland_ice_melting.jpg"/>
          <p:cNvPicPr>
            <a:picLocks noChangeAspect="1" noChangeArrowheads="1"/>
          </p:cNvPicPr>
          <p:nvPr/>
        </p:nvPicPr>
        <p:blipFill>
          <a:blip r:embed="rId5" cstate="print"/>
          <a:srcRect/>
          <a:stretch>
            <a:fillRect/>
          </a:stretch>
        </p:blipFill>
        <p:spPr bwMode="auto">
          <a:xfrm>
            <a:off x="0" y="-1"/>
            <a:ext cx="4000496" cy="6143619"/>
          </a:xfrm>
          <a:prstGeom prst="rect">
            <a:avLst/>
          </a:prstGeom>
          <a:noFill/>
        </p:spPr>
      </p:pic>
      <p:pic>
        <p:nvPicPr>
          <p:cNvPr id="5" name="Picture 13" descr="http://www.cartoonstock.com/newscartoons/cartoonists/dcl/lowres/dcln177l.jpg"/>
          <p:cNvPicPr>
            <a:picLocks noChangeAspect="1" noChangeArrowheads="1"/>
          </p:cNvPicPr>
          <p:nvPr/>
        </p:nvPicPr>
        <p:blipFill>
          <a:blip r:embed="rId6" cstate="print"/>
          <a:srcRect/>
          <a:stretch>
            <a:fillRect/>
          </a:stretch>
        </p:blipFill>
        <p:spPr bwMode="auto">
          <a:xfrm>
            <a:off x="5857884" y="2356470"/>
            <a:ext cx="3286116" cy="4501529"/>
          </a:xfrm>
          <a:prstGeom prst="rect">
            <a:avLst/>
          </a:prstGeom>
          <a:noFill/>
        </p:spPr>
      </p:pic>
      <p:grpSp>
        <p:nvGrpSpPr>
          <p:cNvPr id="2" name="Group 9"/>
          <p:cNvGrpSpPr/>
          <p:nvPr/>
        </p:nvGrpSpPr>
        <p:grpSpPr>
          <a:xfrm>
            <a:off x="971600" y="5904656"/>
            <a:ext cx="2627784" cy="692696"/>
            <a:chOff x="-1476672" y="1268760"/>
            <a:chExt cx="3347864" cy="836712"/>
          </a:xfrm>
        </p:grpSpPr>
        <p:sp>
          <p:nvSpPr>
            <p:cNvPr id="11" name="Rectangle 10"/>
            <p:cNvSpPr/>
            <p:nvPr/>
          </p:nvSpPr>
          <p:spPr>
            <a:xfrm>
              <a:off x="-1476672" y="1268760"/>
              <a:ext cx="3347864" cy="836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8"/>
            <p:cNvGrpSpPr/>
            <p:nvPr/>
          </p:nvGrpSpPr>
          <p:grpSpPr>
            <a:xfrm>
              <a:off x="-1368154" y="1268760"/>
              <a:ext cx="2987824" cy="785932"/>
              <a:chOff x="5715008" y="285728"/>
              <a:chExt cx="3143273" cy="785932"/>
            </a:xfrm>
            <a:solidFill>
              <a:schemeClr val="bg1"/>
            </a:solidFill>
          </p:grpSpPr>
          <p:grpSp>
            <p:nvGrpSpPr>
              <p:cNvPr id="4" name="Group 18"/>
              <p:cNvGrpSpPr>
                <a:grpSpLocks/>
              </p:cNvGrpSpPr>
              <p:nvPr/>
            </p:nvGrpSpPr>
            <p:grpSpPr bwMode="auto">
              <a:xfrm>
                <a:off x="5715008" y="285728"/>
                <a:ext cx="3143273" cy="785932"/>
                <a:chOff x="1215" y="15067"/>
                <a:chExt cx="3294" cy="692"/>
              </a:xfrm>
              <a:grpFill/>
            </p:grpSpPr>
            <p:pic>
              <p:nvPicPr>
                <p:cNvPr id="15" name="Picture 3" descr="SPC_LRD-logo"/>
                <p:cNvPicPr>
                  <a:picLocks noChangeAspect="1" noChangeArrowheads="1"/>
                </p:cNvPicPr>
                <p:nvPr/>
              </p:nvPicPr>
              <p:blipFill>
                <a:blip r:embed="rId7" cstate="print">
                  <a:clrChange>
                    <a:clrFrom>
                      <a:srgbClr val="FFFFFF"/>
                    </a:clrFrom>
                    <a:clrTo>
                      <a:srgbClr val="FFFFFF">
                        <a:alpha val="0"/>
                      </a:srgbClr>
                    </a:clrTo>
                  </a:clrChange>
                </a:blip>
                <a:srcRect t="1698"/>
                <a:stretch>
                  <a:fillRect/>
                </a:stretch>
              </p:blipFill>
              <p:spPr bwMode="auto">
                <a:xfrm>
                  <a:off x="1215" y="15130"/>
                  <a:ext cx="1108" cy="629"/>
                </a:xfrm>
                <a:prstGeom prst="rect">
                  <a:avLst/>
                </a:prstGeom>
                <a:grpFill/>
              </p:spPr>
            </p:pic>
            <p:pic>
              <p:nvPicPr>
                <p:cNvPr id="16" name="Picture 4" descr="gtzlogo-slogan-en-rgb-300"/>
                <p:cNvPicPr>
                  <a:picLocks noChangeAspect="1" noChangeArrowheads="1"/>
                </p:cNvPicPr>
                <p:nvPr/>
              </p:nvPicPr>
              <p:blipFill>
                <a:blip r:embed="rId8" cstate="print">
                  <a:clrChange>
                    <a:clrFrom>
                      <a:srgbClr val="FFFFFF"/>
                    </a:clrFrom>
                    <a:clrTo>
                      <a:srgbClr val="FFFFFF">
                        <a:alpha val="0"/>
                      </a:srgbClr>
                    </a:clrTo>
                  </a:clrChange>
                </a:blip>
                <a:srcRect t="20039" b="23198"/>
                <a:stretch>
                  <a:fillRect/>
                </a:stretch>
              </p:blipFill>
              <p:spPr bwMode="auto">
                <a:xfrm>
                  <a:off x="2484" y="15067"/>
                  <a:ext cx="2025" cy="575"/>
                </a:xfrm>
                <a:prstGeom prst="rect">
                  <a:avLst/>
                </a:prstGeom>
                <a:grpFill/>
              </p:spPr>
            </p:pic>
          </p:grpSp>
          <p:pic>
            <p:nvPicPr>
              <p:cNvPr id="14" name="Picture 13" descr="gizlogo-standard-rgb.gif"/>
              <p:cNvPicPr/>
              <p:nvPr/>
            </p:nvPicPr>
            <p:blipFill>
              <a:blip r:embed="rId9" cstate="print"/>
              <a:srcRect/>
              <a:stretch>
                <a:fillRect/>
              </a:stretch>
            </p:blipFill>
            <p:spPr bwMode="auto">
              <a:xfrm>
                <a:off x="7000892" y="357166"/>
                <a:ext cx="690563" cy="571504"/>
              </a:xfrm>
              <a:prstGeom prst="rect">
                <a:avLst/>
              </a:prstGeom>
              <a:grpFill/>
              <a:ln w="9525">
                <a:noFill/>
                <a:miter lim="800000"/>
                <a:headEnd/>
                <a:tailEnd/>
              </a:ln>
            </p:spPr>
          </p:pic>
        </p:grpSp>
      </p:gr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1" name="AutoShape 7" descr="http://climateprogress.org/wp-content/uploads/2007/09/greenland_ice_meltin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1033" name="Picture 9" descr="http://www.scholarsandrogues.com/wp-content/uploads/2009/12/laseralticesheet-lg.jpg"/>
          <p:cNvPicPr>
            <a:picLocks noChangeAspect="1" noChangeArrowheads="1"/>
          </p:cNvPicPr>
          <p:nvPr/>
        </p:nvPicPr>
        <p:blipFill>
          <a:blip r:embed="rId3" cstate="print"/>
          <a:srcRect/>
          <a:stretch>
            <a:fillRect/>
          </a:stretch>
        </p:blipFill>
        <p:spPr bwMode="auto">
          <a:xfrm>
            <a:off x="0" y="142852"/>
            <a:ext cx="9118815" cy="6429396"/>
          </a:xfrm>
          <a:prstGeom prst="rect">
            <a:avLst/>
          </a:prstGeom>
          <a:noFill/>
        </p:spPr>
      </p:pic>
      <p:pic>
        <p:nvPicPr>
          <p:cNvPr id="1035" name="Picture 11" descr="http://www.cartoonstock.com/newscartoons/cartoonists/rmc/lowres/rmcn256l.jpg"/>
          <p:cNvPicPr>
            <a:picLocks noChangeAspect="1" noChangeArrowheads="1"/>
          </p:cNvPicPr>
          <p:nvPr/>
        </p:nvPicPr>
        <p:blipFill>
          <a:blip r:embed="rId4" cstate="print"/>
          <a:srcRect/>
          <a:stretch>
            <a:fillRect/>
          </a:stretch>
        </p:blipFill>
        <p:spPr bwMode="auto">
          <a:xfrm>
            <a:off x="1643042" y="1005"/>
            <a:ext cx="6000792" cy="69173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checkerboard(across)">
                                      <p:cBhvr>
                                        <p:cTn id="7" dur="5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600200" y="533400"/>
            <a:ext cx="5410200" cy="923330"/>
          </a:xfrm>
          <a:prstGeom prst="rect">
            <a:avLst/>
          </a:prstGeom>
          <a:noFill/>
        </p:spPr>
        <p:txBody>
          <a:bodyPr wrap="square" rtlCol="0">
            <a:spAutoFit/>
          </a:bodyPr>
          <a:lstStyle/>
          <a:p>
            <a:r>
              <a:rPr lang="en-AU" sz="5400" dirty="0" smtClean="0">
                <a:solidFill>
                  <a:schemeClr val="bg1"/>
                </a:solidFill>
              </a:rPr>
              <a:t>Hamas? </a:t>
            </a:r>
            <a:endParaRPr lang="en-AU" sz="5400" dirty="0">
              <a:solidFill>
                <a:schemeClr val="bg1"/>
              </a:solidFill>
            </a:endParaRPr>
          </a:p>
        </p:txBody>
      </p:sp>
      <p:sp>
        <p:nvSpPr>
          <p:cNvPr id="5" name="Rectangle 4"/>
          <p:cNvSpPr/>
          <p:nvPr/>
        </p:nvSpPr>
        <p:spPr>
          <a:xfrm>
            <a:off x="611560" y="1628800"/>
            <a:ext cx="7416824" cy="2554545"/>
          </a:xfrm>
          <a:prstGeom prst="rect">
            <a:avLst/>
          </a:prstGeom>
        </p:spPr>
        <p:txBody>
          <a:bodyPr wrap="square">
            <a:spAutoFit/>
          </a:bodyPr>
          <a:lstStyle/>
          <a:p>
            <a:r>
              <a:rPr lang="en-GB" sz="3200" dirty="0" smtClean="0">
                <a:solidFill>
                  <a:schemeClr val="bg1"/>
                </a:solidFill>
              </a:rPr>
              <a:t>The </a:t>
            </a:r>
            <a:r>
              <a:rPr lang="en-GB" sz="3200" dirty="0" smtClean="0">
                <a:solidFill>
                  <a:schemeClr val="bg1"/>
                </a:solidFill>
              </a:rPr>
              <a:t>2007 IPCC report stating an anticipated global sea level rise ranging from 18 cm to 59 cm (IPCC, 2007</a:t>
            </a:r>
            <a:r>
              <a:rPr lang="en-GB" sz="3200" dirty="0" smtClean="0">
                <a:solidFill>
                  <a:schemeClr val="bg1"/>
                </a:solidFill>
              </a:rPr>
              <a:t>).</a:t>
            </a:r>
          </a:p>
          <a:p>
            <a:endParaRPr lang="en-GB" sz="3200" dirty="0" smtClean="0">
              <a:solidFill>
                <a:schemeClr val="bg1"/>
              </a:solidFill>
            </a:endParaRPr>
          </a:p>
          <a:p>
            <a:r>
              <a:rPr lang="en-GB" sz="3200" dirty="0" smtClean="0">
                <a:solidFill>
                  <a:schemeClr val="bg1"/>
                </a:solidFill>
              </a:rPr>
              <a:t>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3" cstate="print"/>
          <a:srcRect/>
          <a:stretch>
            <a:fillRect/>
          </a:stretch>
        </p:blipFill>
        <p:spPr bwMode="auto">
          <a:xfrm>
            <a:off x="604838" y="271463"/>
            <a:ext cx="7934325" cy="63150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3" cstate="print"/>
          <a:srcRect/>
          <a:stretch>
            <a:fillRect/>
          </a:stretch>
        </p:blipFill>
        <p:spPr bwMode="auto">
          <a:xfrm>
            <a:off x="252413" y="404813"/>
            <a:ext cx="8639175" cy="60483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568952" cy="5693866"/>
          </a:xfrm>
          <a:prstGeom prst="rect">
            <a:avLst/>
          </a:prstGeom>
        </p:spPr>
        <p:txBody>
          <a:bodyPr wrap="square">
            <a:spAutoFit/>
          </a:bodyPr>
          <a:lstStyle/>
          <a:p>
            <a:r>
              <a:rPr lang="en-GB" sz="2800" dirty="0" smtClean="0"/>
              <a:t>The projections for the Pacific are expected to follow the global trend. Of course, sea levels are not static and naturally fluctuate over time, and in the Pacific there is considerable variability “associated with the El Niño-Southern Oscillation, </a:t>
            </a:r>
            <a:r>
              <a:rPr lang="en-GB" sz="2800" dirty="0" smtClean="0"/>
              <a:t>(</a:t>
            </a:r>
            <a:r>
              <a:rPr lang="en-GB" sz="2800" dirty="0" smtClean="0"/>
              <a:t>Church et al., 2006, p. 157</a:t>
            </a:r>
            <a:r>
              <a:rPr lang="en-GB" sz="2800" dirty="0" smtClean="0"/>
              <a:t>).</a:t>
            </a:r>
          </a:p>
          <a:p>
            <a:endParaRPr lang="en-GB" sz="2800" dirty="0" smtClean="0"/>
          </a:p>
          <a:p>
            <a:r>
              <a:rPr lang="en-GB" sz="2800" dirty="0" smtClean="0"/>
              <a:t> </a:t>
            </a:r>
            <a:r>
              <a:rPr lang="en-GB" sz="2800" dirty="0" smtClean="0"/>
              <a:t>This is especially evident during abnormally high tides (such as king tides) that can be considerably higher than the average local sea level. </a:t>
            </a:r>
            <a:endParaRPr lang="en-GB" sz="2800" dirty="0" smtClean="0"/>
          </a:p>
          <a:p>
            <a:endParaRPr lang="en-GB" sz="2800" dirty="0" smtClean="0"/>
          </a:p>
          <a:p>
            <a:r>
              <a:rPr lang="en-GB" sz="2800" dirty="0" smtClean="0"/>
              <a:t>Under </a:t>
            </a:r>
            <a:r>
              <a:rPr lang="en-GB" sz="2800" dirty="0" smtClean="0"/>
              <a:t>increasing climate-induced sea level rise, the occurrence of extreme tide events is projected to increase.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196752"/>
            <a:ext cx="6912768" cy="4524315"/>
          </a:xfrm>
          <a:prstGeom prst="rect">
            <a:avLst/>
          </a:prstGeom>
        </p:spPr>
        <p:txBody>
          <a:bodyPr wrap="square">
            <a:spAutoFit/>
          </a:bodyPr>
          <a:lstStyle/>
          <a:p>
            <a:r>
              <a:rPr lang="en-US" sz="3200" dirty="0" smtClean="0"/>
              <a:t>Sea level </a:t>
            </a:r>
            <a:r>
              <a:rPr lang="en-US" sz="3200" dirty="0" smtClean="0"/>
              <a:t>is controlled by many factors, some periodic (like the tides), some brief but violent (like cyclones), and some prolonged (like El Niño), </a:t>
            </a:r>
            <a:endParaRPr lang="en-US" sz="3200" dirty="0" smtClean="0"/>
          </a:p>
          <a:p>
            <a:endParaRPr lang="en-US" sz="3200" dirty="0" smtClean="0"/>
          </a:p>
          <a:p>
            <a:r>
              <a:rPr lang="en-US" sz="3200" dirty="0" smtClean="0"/>
              <a:t>In Vanuatu</a:t>
            </a:r>
            <a:r>
              <a:rPr lang="en-US" sz="3200" dirty="0" smtClean="0"/>
              <a:t>, tides are predominantly diurnal, or once daily, while elsewhere the tide tends to have two highs and two lows each day. </a:t>
            </a:r>
            <a:endParaRPr lang="en-US" sz="3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ZmFsc2UiLz4NCgkJPHVpc2hvdyBuYW1lPSJwcmVzZW50ZXJiaW8iIHZhbHVlPSJmYWxzZSIvPg0KCQk8dWlzaG93IG5hbWU9ImNvbXBhbnlsb2dvIiB2YWx1ZT0idHJ1ZSIvPg0KCQk8dWlzaG93IG5hbWU9InNpZGViYXIiIHZhbHVlPSJmYWxzZSIvPg0KCQk8dWlzaG93IG5hbWU9Im91dGxpbmUiIHZhbHVlPSJmYWxzZSIvPg0KCQk8dWlzaG93IG5hbWU9InRodW1ibmFpbCIgdmFsdWU9ImZhbHNlIi8+DQoJCTx1aXNob3cgbmFtZT0ibm90ZXMiIHZhbHVlPSJmYWxzZSIvPg0KCQk8dWlzaG93IG5hbWU9InNlYXJjaCIgdmFsdWU9ImZhbHNlIi8+DQoJCTx1aXNob3cgbmFtZT0icXVpeiIgdmFsdWU9ImZhbHN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mZhbHNlIi8+DQoJCTx1aXNob3cgbmFtZT0iYWx3YXlzU2NydW5jaCIgdmFsdWU9InRydWUiLz4NCgkJPHVpc2hvdyBuYW1lPSJpbml0aWFsZGlzcGxheW1vZGVpc25vcm1hbCIgdmFsdWU9ImZhbHNlIi8+DQoJCTx1aXJlcGxhY2UgbmFtZT0ibG9nbyIgdmFsdWU9IiIvPg0KCQk8dWlyZXBsYWNlIG5hbWU9ImJnaW1hZ2UiIHZhbHVlPSJlbGVzdGF2YSAoNylncGFsLkpQRyIvPg0KCQk8dWlyZXBsYWNlIG5hbWU9ImluaXRpYWx0YWIiIHZhbHVlPSI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PC9jb25maWd1cmF0aW9uPg0K"/>
  <p:tag name="MMPROD_UIDATA" val="&lt;database version=&quot;7.0&quot;&gt;&lt;object type=&quot;1&quot; unique_id=&quot;10001&quot;&gt;&lt;property id=&quot;20141&quot; value=&quot;SPC-GTZ Climate Change in Vanuatu &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224&quot; value=&quot;H:\Climate\Climate Large Files&quot;/&gt;&lt;property id=&quot;20250&quot; value=&quot;7&quot;/&gt;&lt;property id=&quot;20251&quot; value=&quot;1&quot;/&gt;&lt;property id=&quot;20259&quot; value=&quot;1&quot;/&gt;&lt;property id=&quot;20501&quot; value=&quot;C:\Users\christopherb\Documents\My Adobe Presentations\&quot;/&gt;&lt;object type=&quot;8&quot; unique_id=&quot;10002&quot;&gt;&lt;/object&gt;&lt;object type=&quot;2&quot; unique_id=&quot;10003&quot;&gt;&lt;object type=&quot;3&quot; unique_id=&quot;11638&quot;&gt;&lt;property id=&quot;20148&quot; value=&quot;5&quot;/&gt;&lt;property id=&quot;20300&quot; value=&quot;Slide 3 - &amp;quot;TERMS&amp;quot;&quot;/&gt;&lt;property id=&quot;20303&quot; value=&quot;-1&quot;/&gt;&lt;property id=&quot;20307&quot; value=&quot;318&quot;/&gt;&lt;property id=&quot;20309&quot; value=&quot;-1&quot;/&gt;&lt;/object&gt;&lt;object type=&quot;3&quot; unique_id=&quot;11641&quot;&gt;&lt;property id=&quot;20148&quot; value=&quot;5&quot;/&gt;&lt;property id=&quot;20300&quot; value=&quot;Slide 12&quot;/&gt;&lt;property id=&quot;20303&quot; value=&quot;-1&quot;/&gt;&lt;property id=&quot;20307&quot; value=&quot;293&quot;/&gt;&lt;property id=&quot;20309&quot; value=&quot;-1&quot;/&gt;&lt;/object&gt;&lt;object type=&quot;3&quot; unique_id=&quot;14177&quot;&gt;&lt;property id=&quot;20148&quot; value=&quot;5&quot;/&gt;&lt;property id=&quot;20300&quot; value=&quot;Slide 6&quot;/&gt;&lt;property id=&quot;20303&quot; value=&quot;-1&quot;/&gt;&lt;property id=&quot;20307&quot; value=&quot;328&quot;/&gt;&lt;property id=&quot;20309&quot; value=&quot;-1&quot;/&gt;&lt;/object&gt;&lt;object type=&quot;3&quot; unique_id=&quot;16731&quot;&gt;&lt;property id=&quot;20148&quot; value=&quot;5&quot;/&gt;&lt;property id=&quot;20300&quot; value=&quot;Slide 18&quot;/&gt;&lt;property id=&quot;20303&quot; value=&quot;-1&quot;/&gt;&lt;property id=&quot;20307&quot; value=&quot;341&quot;/&gt;&lt;property id=&quot;20309&quot; value=&quot;-1&quot;/&gt;&lt;/object&gt;&lt;object type=&quot;3&quot; unique_id=&quot;17974&quot;&gt;&lt;property id=&quot;20148&quot; value=&quot;5&quot;/&gt;&lt;property id=&quot;20300&quot; value=&quot;Slide 16&quot;/&gt;&lt;property id=&quot;20303&quot; value=&quot;-1&quot;/&gt;&lt;property id=&quot;20307&quot; value=&quot;350&quot;/&gt;&lt;property id=&quot;20309&quot; value=&quot;-1&quot;/&gt;&lt;/object&gt;&lt;object type=&quot;3&quot; unique_id=&quot;18159&quot;&gt;&lt;property id=&quot;20148&quot; value=&quot;5&quot;/&gt;&lt;property id=&quot;20300&quot; value=&quot;Slide 17&quot;/&gt;&lt;property id=&quot;20303&quot; value=&quot;-1&quot;/&gt;&lt;property id=&quot;20307&quot; value=&quot;351&quot;/&gt;&lt;property id=&quot;20309&quot; value=&quot;-1&quot;/&gt;&lt;/object&gt;&lt;object type=&quot;3&quot; unique_id=&quot;20347&quot;&gt;&lt;property id=&quot;20148&quot; value=&quot;5&quot;/&gt;&lt;property id=&quot;20300&quot; value=&quot;Slide 1&quot;/&gt;&lt;property id=&quot;20303&quot; value=&quot;-1&quot;/&gt;&lt;property id=&quot;20307&quot; value=&quot;359&quot;/&gt;&lt;property id=&quot;20309&quot; value=&quot;-1&quot;/&gt;&lt;/object&gt;&lt;object type=&quot;3&quot; unique_id=&quot;21971&quot;&gt;&lt;property id=&quot;20148&quot; value=&quot;5&quot;/&gt;&lt;property id=&quot;20300&quot; value=&quot;Slide 19&quot;/&gt;&lt;property id=&quot;20307&quot; value=&quot;371&quot;/&gt;&lt;/object&gt;&lt;object type=&quot;3&quot; unique_id=&quot;22727&quot;&gt;&lt;property id=&quot;20148&quot; value=&quot;5&quot;/&gt;&lt;property id=&quot;20300&quot; value=&quot;Slide 13&quot;/&gt;&lt;property id=&quot;20307&quot; value=&quot;374&quot;/&gt;&lt;/object&gt;&lt;object type=&quot;3&quot; unique_id=&quot;22728&quot;&gt;&lt;property id=&quot;20148&quot; value=&quot;5&quot;/&gt;&lt;property id=&quot;20300&quot; value=&quot;Slide 14&quot;/&gt;&lt;property id=&quot;20307&quot; value=&quot;375&quot;/&gt;&lt;/object&gt;&lt;object type=&quot;3&quot; unique_id=&quot;22729&quot;&gt;&lt;property id=&quot;20148&quot; value=&quot;5&quot;/&gt;&lt;property id=&quot;20300&quot; value=&quot;Slide 15&quot;/&gt;&lt;property id=&quot;20307&quot; value=&quot;376&quot;/&gt;&lt;/object&gt;&lt;object type=&quot;3&quot; unique_id=&quot;22730&quot;&gt;&lt;property id=&quot;20148&quot; value=&quot;5&quot;/&gt;&lt;property id=&quot;20300&quot; value=&quot;Slide 20&quot;/&gt;&lt;property id=&quot;20307&quot; value=&quot;377&quot;/&gt;&lt;/object&gt;&lt;object type=&quot;3&quot; unique_id=&quot;22945&quot;&gt;&lt;property id=&quot;20148&quot; value=&quot;5&quot;/&gt;&lt;property id=&quot;20300&quot; value=&quot;Slide 2 - &amp;quot;The Fact: &amp;#x0D;&amp;#x0A;Climate has Changed/Is Changing, &amp;#x0D;&amp;#x0A;Vanuatu Must Adapt Now&amp;#x0D;&amp;#x0A;&amp;#x0D;&amp;#x0A;The Problem: How to Adapt? &amp;#x0D;&amp;#x0A;&amp;quot;&quot;/&gt;&lt;property id=&quot;20307&quot; value=&quot;384&quot;/&gt;&lt;/object&gt;&lt;object type=&quot;3&quot; unique_id=&quot;22946&quot;&gt;&lt;property id=&quot;20148&quot; value=&quot;5&quot;/&gt;&lt;property id=&quot;20300&quot; value=&quot;Slide 4&quot;/&gt;&lt;property id=&quot;20307&quot; value=&quot;382&quot;/&gt;&lt;/object&gt;&lt;object type=&quot;3&quot; unique_id=&quot;22947&quot;&gt;&lt;property id=&quot;20148&quot; value=&quot;5&quot;/&gt;&lt;property id=&quot;20300&quot; value=&quot;Slide 5&quot;/&gt;&lt;property id=&quot;20307&quot; value=&quot;379&quot;/&gt;&lt;/object&gt;&lt;object type=&quot;3&quot; unique_id=&quot;22948&quot;&gt;&lt;property id=&quot;20148&quot; value=&quot;5&quot;/&gt;&lt;property id=&quot;20300&quot; value=&quot;Slide 7&quot;/&gt;&lt;property id=&quot;20307&quot; value=&quot;378&quot;/&gt;&lt;/object&gt;&lt;object type=&quot;3&quot; unique_id=&quot;22949&quot;&gt;&lt;property id=&quot;20148&quot; value=&quot;5&quot;/&gt;&lt;property id=&quot;20300&quot; value=&quot;Slide 8 - &amp;quot;NAPA&amp;quot;&quot;/&gt;&lt;property id=&quot;20307&quot; value=&quot;380&quot;/&gt;&lt;/object&gt;&lt;object type=&quot;3&quot; unique_id=&quot;22950&quot;&gt;&lt;property id=&quot;20148&quot; value=&quot;5&quot;/&gt;&lt;property id=&quot;20300&quot; value=&quot;Slide 9 - &amp;quot;NAPA&amp;quot;&quot;/&gt;&lt;property id=&quot;20307&quot; value=&quot;381&quot;/&gt;&lt;/object&gt;&lt;object type=&quot;3&quot; unique_id=&quot;22951&quot;&gt;&lt;property id=&quot;20148&quot; value=&quot;5&quot;/&gt;&lt;property id=&quot;20300&quot; value=&quot;Slide 10&quot;/&gt;&lt;property id=&quot;20307&quot; value=&quot;383&quot;/&gt;&lt;/object&gt;&lt;object type=&quot;3&quot; unique_id=&quot;23056&quot;&gt;&lt;property id=&quot;20148&quot; value=&quot;5&quot;/&gt;&lt;property id=&quot;20300&quot; value=&quot;Slide 21&quot;/&gt;&lt;property id=&quot;20307&quot; value=&quot;385&quot;/&gt;&lt;/object&gt;&lt;object type=&quot;3&quot; unique_id=&quot;23089&quot;&gt;&lt;property id=&quot;20148&quot; value=&quot;5&quot;/&gt;&lt;property id=&quot;20300&quot; value=&quot;Slide 34 - &amp;quot;CURRENT CO2: 389.69ppm &amp;#x0D;&amp;#x0A;(280 pre 1750)&amp;quot;&quot;/&gt;&lt;property id=&quot;20307&quot; value=&quot;386&quot;/&gt;&lt;/object&gt;&lt;object type=&quot;3&quot; unique_id=&quot;23202&quot;&gt;&lt;property id=&quot;20148&quot; value=&quot;5&quot;/&gt;&lt;property id=&quot;20300&quot; value=&quot;Slide 38 - &amp;quot;Sea Level Rise in Vila 5mm/yr&amp;quot;&quot;/&gt;&lt;property id=&quot;20307&quot; value=&quot;387&quot;/&gt;&lt;/object&gt;&lt;object type=&quot;3&quot; unique_id=&quot;23319&quot;&gt;&lt;property id=&quot;20148&quot; value=&quot;5&quot;/&gt;&lt;property id=&quot;20300&quot; value=&quot;Slide 29 - &amp;quot;Climate Scenarios &amp;amp; Predictions &amp;quot;&quot;/&gt;&lt;property id=&quot;20307&quot; value=&quot;388&quot;/&gt;&lt;/object&gt;&lt;object type=&quot;3&quot; unique_id=&quot;23320&quot;&gt;&lt;property id=&quot;20148&quot; value=&quot;5&quot;/&gt;&lt;property id=&quot;20300&quot; value=&quot;Slide 30 - &amp;quot;1. Models: Intergovernmental Panel on Climate Change (IPCC)&amp;quot;&quot;/&gt;&lt;property id=&quot;20307&quot; value=&quot;389&quot;/&gt;&lt;/object&gt;&lt;object type=&quot;3&quot; unique_id=&quot;23357&quot;&gt;&lt;property id=&quot;20148&quot; value=&quot;5&quot;/&gt;&lt;property id=&quot;20300&quot; value=&quot;Slide 11 - &amp;quot;Project Summary &amp;quot;&quot;/&gt;&lt;property id=&quot;20307&quot; value=&quot;390&quot;/&gt;&lt;/object&gt;&lt;object type=&quot;3&quot; unique_id=&quot;23774&quot;&gt;&lt;property id=&quot;20148&quot; value=&quot;5&quot;/&gt;&lt;property id=&quot;20300&quot; value=&quot;Slide 22 - &amp;quot;CC and Biodiversity &amp;quot;&quot;/&gt;&lt;property id=&quot;20307&quot; value=&quot;391&quot;/&gt;&lt;/object&gt;&lt;object type=&quot;3&quot; unique_id=&quot;23775&quot;&gt;&lt;property id=&quot;20148&quot; value=&quot;5&quot;/&gt;&lt;property id=&quot;20300&quot; value=&quot;Slide 23&quot;/&gt;&lt;property id=&quot;20307&quot; value=&quot;393&quot;/&gt;&lt;/object&gt;&lt;object type=&quot;3&quot; unique_id=&quot;23776&quot;&gt;&lt;property id=&quot;20148&quot; value=&quot;5&quot;/&gt;&lt;property id=&quot;20300&quot; value=&quot;Slide 24&quot;/&gt;&lt;property id=&quot;20307&quot; value=&quot;392&quot;/&gt;&lt;/object&gt;&lt;object type=&quot;3&quot; unique_id=&quot;23777&quot;&gt;&lt;property id=&quot;20148&quot; value=&quot;5&quot;/&gt;&lt;property id=&quot;20300&quot; value=&quot;Slide 25&quot;/&gt;&lt;property id=&quot;20307&quot; value=&quot;394&quot;/&gt;&lt;/object&gt;&lt;object type=&quot;3&quot; unique_id=&quot;23778&quot;&gt;&lt;property id=&quot;20148&quot; value=&quot;5&quot;/&gt;&lt;property id=&quot;20300&quot; value=&quot;Slide 26&quot;/&gt;&lt;property id=&quot;20307&quot; value=&quot;395&quot;/&gt;&lt;/object&gt;&lt;object type=&quot;3&quot; unique_id=&quot;23779&quot;&gt;&lt;property id=&quot;20148&quot; value=&quot;5&quot;/&gt;&lt;property id=&quot;20300&quot; value=&quot;Slide 27&quot;/&gt;&lt;property id=&quot;20307&quot; value=&quot;396&quot;/&gt;&lt;/object&gt;&lt;object type=&quot;3&quot; unique_id=&quot;23780&quot;&gt;&lt;property id=&quot;20148&quot; value=&quot;5&quot;/&gt;&lt;property id=&quot;20300&quot; value=&quot;Slide 28&quot;/&gt;&lt;property id=&quot;20307&quot; value=&quot;397&quot;/&gt;&lt;/object&gt;&lt;object type=&quot;3&quot; unique_id=&quot;24093&quot;&gt;&lt;property id=&quot;20148&quot; value=&quot;5&quot;/&gt;&lt;property id=&quot;20300&quot; value=&quot;Slide 33 - &amp;quot;2. GreenHouse Gas Emissions &amp;quot;&quot;/&gt;&lt;property id=&quot;20307&quot; value=&quot;398&quot;/&gt;&lt;/object&gt;&lt;object type=&quot;3&quot; unique_id=&quot;24498&quot;&gt;&lt;property id=&quot;20148&quot; value=&quot;5&quot;/&gt;&lt;property id=&quot;20300&quot; value=&quot;Slide 31&quot;/&gt;&lt;property id=&quot;20307&quot; value=&quot;399&quot;/&gt;&lt;/object&gt;&lt;object type=&quot;3&quot; unique_id=&quot;24499&quot;&gt;&lt;property id=&quot;20148&quot; value=&quot;5&quot;/&gt;&lt;property id=&quot;20300&quot; value=&quot;Slide 35&quot;/&gt;&lt;property id=&quot;20307&quot; value=&quot;401&quot;/&gt;&lt;/object&gt;&lt;object type=&quot;3&quot; unique_id=&quot;24500&quot;&gt;&lt;property id=&quot;20148&quot; value=&quot;5&quot;/&gt;&lt;property id=&quot;20300&quot; value=&quot;Slide 36 - &amp;quot;3. Climate Sensitivity &amp;quot;&quot;/&gt;&lt;property id=&quot;20307&quot; value=&quot;400&quot;/&gt;&lt;/object&gt;&lt;object type=&quot;3&quot; unique_id=&quot;24845&quot;&gt;&lt;property id=&quot;20148&quot; value=&quot;5&quot;/&gt;&lt;property id=&quot;20300&quot; value=&quot;Slide 37&quot;/&gt;&lt;property id=&quot;20307&quot; value=&quot;402&quot;/&gt;&lt;/object&gt;&lt;object type=&quot;3&quot; unique_id=&quot;24895&quot;&gt;&lt;property id=&quot;20148&quot; value=&quot;5&quot;/&gt;&lt;property id=&quot;20300&quot; value=&quot;Slide 32&quot;/&gt;&lt;property id=&quot;20307&quot; value=&quot;403&quot;/&gt;&lt;/object&gt;&lt;/object&gt;&lt;object type=&quot;10&quot; unique_id=&quot;18160&quot;&gt;&lt;object type=&quot;11&quot; unique_id=&quot;18161&quot;&gt;&lt;property id=&quot;20180&quot; value=&quot;0&quot;/&gt;&lt;property id=&quot;20181&quot; value=&quot;0&quot;/&gt;&lt;property id=&quot;20182&quot; value=&quot;0&quot;/&gt;&lt;property id=&quot;20183&quot; value=&quot;1&quot;/&gt;&lt;/object&gt;&lt;object type=&quot;12&quot; unique_id=&quot;18163&quot;&gt;&lt;/object&gt;&lt;object type=&quot;13&quot; unique_id=&quot;20352&quot;&gt;&lt;/object&gt;&lt;/object&gt;&lt;object type=&quot;4&quot; unique_id=&quot;1816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47,1734074827,C:\Users\christopherb\Documents\Vanuatu 2010 new\GTZ Vanuatu\awareness\mainstreaming\DEPC CC Adaptation meeting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0,1734074827,C:\Users\christopherb\Documents\Vanuatu 2010 new\GTZ Vanuatu\awareness\mainstreaming\Makira 2011 Jan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21,1734074827,C:\Users\christopherb\Documents\Vanuatu 2010 new\GTZ Vanuatu\awareness\mainstreaming\Makira 2011 Jan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24,1734074827,C:\Users\christopherb\Documents\Vanuatu 2010 new\GTZ Vanuatu\awareness\mainstreaming\Makira 2011 Ja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6385</TotalTime>
  <Words>585</Words>
  <Application>Microsoft Office PowerPoint</Application>
  <PresentationFormat>On-screen Show (4:3)</PresentationFormat>
  <Paragraphs>64</Paragraphs>
  <Slides>19</Slides>
  <Notes>19</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SPC/CPS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christopherb</dc:creator>
  <cp:lastModifiedBy>ChristopherB</cp:lastModifiedBy>
  <cp:revision>366</cp:revision>
  <dcterms:created xsi:type="dcterms:W3CDTF">2010-07-14T04:28:09Z</dcterms:created>
  <dcterms:modified xsi:type="dcterms:W3CDTF">2012-03-14T20:56:13Z</dcterms:modified>
</cp:coreProperties>
</file>