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4"/>
  </p:sldMasterIdLst>
  <p:notesMasterIdLst>
    <p:notesMasterId r:id="rId25"/>
  </p:notesMasterIdLst>
  <p:sldIdLst>
    <p:sldId id="266" r:id="rId5"/>
    <p:sldId id="270" r:id="rId6"/>
    <p:sldId id="273" r:id="rId7"/>
    <p:sldId id="272" r:id="rId8"/>
    <p:sldId id="271" r:id="rId9"/>
    <p:sldId id="274" r:id="rId10"/>
    <p:sldId id="275" r:id="rId11"/>
    <p:sldId id="268" r:id="rId12"/>
    <p:sldId id="269" r:id="rId13"/>
    <p:sldId id="276" r:id="rId14"/>
    <p:sldId id="277" r:id="rId15"/>
    <p:sldId id="278" r:id="rId16"/>
    <p:sldId id="279" r:id="rId17"/>
    <p:sldId id="280" r:id="rId18"/>
    <p:sldId id="281" r:id="rId19"/>
    <p:sldId id="286" r:id="rId20"/>
    <p:sldId id="282" r:id="rId21"/>
    <p:sldId id="285" r:id="rId22"/>
    <p:sldId id="283" r:id="rId23"/>
    <p:sldId id="28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777" autoAdjust="0"/>
  </p:normalViewPr>
  <p:slideViewPr>
    <p:cSldViewPr snapToGrid="0">
      <p:cViewPr varScale="1">
        <p:scale>
          <a:sx n="93" d="100"/>
          <a:sy n="93" d="100"/>
        </p:scale>
        <p:origin x="1212" y="7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7/18/2022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dirty="0"/>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e.humanitarianresponse.info/x/ityc5ss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History:</a:t>
            </a:r>
          </a:p>
          <a:p>
            <a:pPr marL="171450" indent="-171450">
              <a:buFont typeface="Arial" panose="020B0604020202020204" pitchFamily="34" charset="0"/>
              <a:buChar char="•"/>
            </a:pPr>
            <a:r>
              <a:rPr lang="en-US" dirty="0"/>
              <a:t>Was</a:t>
            </a:r>
            <a:r>
              <a:rPr lang="en-US" baseline="0" dirty="0"/>
              <a:t> formed from an amalgamation of the National </a:t>
            </a:r>
            <a:r>
              <a:rPr lang="en-US" baseline="0" dirty="0" err="1"/>
              <a:t>TaskForce</a:t>
            </a:r>
            <a:r>
              <a:rPr lang="en-US" baseline="0" dirty="0"/>
              <a:t> on DRR and the National Advisory Committee on Climate Change; because the same actors were appearing in both arenas [same people who were working in CC were the same ones working in DRR, in addition, international and regional policies were also changing to combine the two thematic areas]</a:t>
            </a:r>
          </a:p>
          <a:p>
            <a:pPr marL="171450" indent="-171450">
              <a:buFont typeface="Arial" panose="020B0604020202020204" pitchFamily="34" charset="0"/>
              <a:buChar char="•"/>
            </a:pPr>
            <a:r>
              <a:rPr lang="en-US" baseline="0" dirty="0"/>
              <a:t>In 2012 the Council of Ministers (COM) approved the formation of the NAB</a:t>
            </a:r>
          </a:p>
          <a:p>
            <a:endParaRPr lang="en-VU" dirty="0"/>
          </a:p>
        </p:txBody>
      </p:sp>
      <p:sp>
        <p:nvSpPr>
          <p:cNvPr id="4" name="Slide Number Placeholder 3"/>
          <p:cNvSpPr>
            <a:spLocks noGrp="1"/>
          </p:cNvSpPr>
          <p:nvPr>
            <p:ph type="sldNum" sz="quarter" idx="5"/>
          </p:nvPr>
        </p:nvSpPr>
        <p:spPr/>
        <p:txBody>
          <a:bodyPr/>
          <a:lstStyle/>
          <a:p>
            <a:fld id="{3733D7A2-C585-48BF-BF8C-C21FDC051F77}" type="slidenum">
              <a:rPr lang="en-US" smtClean="0"/>
              <a:t>3</a:t>
            </a:fld>
            <a:endParaRPr lang="en-US" dirty="0"/>
          </a:p>
        </p:txBody>
      </p:sp>
    </p:spTree>
    <p:extLst>
      <p:ext uri="{BB962C8B-B14F-4D97-AF65-F5344CB8AC3E}">
        <p14:creationId xmlns:p14="http://schemas.microsoft.com/office/powerpoint/2010/main" val="47535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NAB portal is akin to a library that stores information about CC,</a:t>
            </a:r>
            <a:r>
              <a:rPr lang="en-US" baseline="0" dirty="0"/>
              <a:t> not just about Vanuatu but also regional and international. It has information about projects, policy documents, adverts. </a:t>
            </a:r>
          </a:p>
          <a:p>
            <a:endParaRPr lang="en-VU" dirty="0"/>
          </a:p>
        </p:txBody>
      </p:sp>
      <p:sp>
        <p:nvSpPr>
          <p:cNvPr id="4" name="Slide Number Placeholder 3"/>
          <p:cNvSpPr>
            <a:spLocks noGrp="1"/>
          </p:cNvSpPr>
          <p:nvPr>
            <p:ph type="sldNum" sz="quarter" idx="5"/>
          </p:nvPr>
        </p:nvSpPr>
        <p:spPr/>
        <p:txBody>
          <a:bodyPr/>
          <a:lstStyle/>
          <a:p>
            <a:fld id="{3733D7A2-C585-48BF-BF8C-C21FDC051F77}" type="slidenum">
              <a:rPr lang="en-US" smtClean="0"/>
              <a:t>4</a:t>
            </a:fld>
            <a:endParaRPr lang="en-US" dirty="0"/>
          </a:p>
        </p:txBody>
      </p:sp>
    </p:spTree>
    <p:extLst>
      <p:ext uri="{BB962C8B-B14F-4D97-AF65-F5344CB8AC3E}">
        <p14:creationId xmlns:p14="http://schemas.microsoft.com/office/powerpoint/2010/main" val="355453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none" dirty="0">
                <a:solidFill>
                  <a:schemeClr val="tx1"/>
                </a:solidFill>
              </a:rPr>
              <a:t>The Vanuatu NAB portal was initially funded by GIZ in 2012 and was later upgraded through funds from the regional technical support mechanism (RTSM) administered by SPREP in partnership with the pacific </a:t>
            </a:r>
            <a:r>
              <a:rPr lang="en-US" cap="none" dirty="0" err="1">
                <a:solidFill>
                  <a:schemeClr val="tx1"/>
                </a:solidFill>
              </a:rPr>
              <a:t>iCLIM</a:t>
            </a:r>
            <a:r>
              <a:rPr lang="en-US" cap="none" dirty="0">
                <a:solidFill>
                  <a:schemeClr val="tx1"/>
                </a:solidFill>
              </a:rPr>
              <a:t> project implemented by the Griffith university in Australia.</a:t>
            </a:r>
          </a:p>
          <a:p>
            <a:r>
              <a:rPr lang="en-US" cap="none" dirty="0">
                <a:solidFill>
                  <a:schemeClr val="tx1"/>
                </a:solidFill>
              </a:rPr>
              <a:t>Until then the portal  has never been upgraded.</a:t>
            </a:r>
          </a:p>
          <a:p>
            <a:endParaRPr lang="en-VU" dirty="0"/>
          </a:p>
        </p:txBody>
      </p:sp>
      <p:sp>
        <p:nvSpPr>
          <p:cNvPr id="4" name="Slide Number Placeholder 3"/>
          <p:cNvSpPr>
            <a:spLocks noGrp="1"/>
          </p:cNvSpPr>
          <p:nvPr>
            <p:ph type="sldNum" sz="quarter" idx="5"/>
          </p:nvPr>
        </p:nvSpPr>
        <p:spPr/>
        <p:txBody>
          <a:bodyPr/>
          <a:lstStyle/>
          <a:p>
            <a:fld id="{3733D7A2-C585-48BF-BF8C-C21FDC051F77}" type="slidenum">
              <a:rPr lang="en-US" smtClean="0"/>
              <a:t>5</a:t>
            </a:fld>
            <a:endParaRPr lang="en-US" dirty="0"/>
          </a:p>
        </p:txBody>
      </p:sp>
    </p:spTree>
    <p:extLst>
      <p:ext uri="{BB962C8B-B14F-4D97-AF65-F5344CB8AC3E}">
        <p14:creationId xmlns:p14="http://schemas.microsoft.com/office/powerpoint/2010/main" val="108813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ICLIM Project with SPREP – through the Vanilla Package made the changes</a:t>
            </a:r>
            <a:endParaRPr lang="en-VU" dirty="0"/>
          </a:p>
        </p:txBody>
      </p:sp>
      <p:sp>
        <p:nvSpPr>
          <p:cNvPr id="4" name="Slide Number Placeholder 3"/>
          <p:cNvSpPr>
            <a:spLocks noGrp="1"/>
          </p:cNvSpPr>
          <p:nvPr>
            <p:ph type="sldNum" sz="quarter" idx="5"/>
          </p:nvPr>
        </p:nvSpPr>
        <p:spPr/>
        <p:txBody>
          <a:bodyPr/>
          <a:lstStyle/>
          <a:p>
            <a:fld id="{3733D7A2-C585-48BF-BF8C-C21FDC051F77}" type="slidenum">
              <a:rPr lang="en-US" smtClean="0"/>
              <a:t>7</a:t>
            </a:fld>
            <a:endParaRPr lang="en-US" dirty="0"/>
          </a:p>
        </p:txBody>
      </p:sp>
    </p:spTree>
    <p:extLst>
      <p:ext uri="{BB962C8B-B14F-4D97-AF65-F5344CB8AC3E}">
        <p14:creationId xmlns:p14="http://schemas.microsoft.com/office/powerpoint/2010/main" val="244532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sz="1200" cap="none" dirty="0" err="1">
                <a:effectLst/>
                <a:latin typeface="Times New Roman" panose="02020603050405020304" pitchFamily="18" charset="0"/>
                <a:ea typeface="Times New Roman" panose="02020603050405020304" pitchFamily="18" charset="0"/>
              </a:rPr>
              <a:t>We</a:t>
            </a:r>
            <a:r>
              <a:rPr lang="fr-FR" sz="1200" cap="none" dirty="0">
                <a:effectLst/>
                <a:latin typeface="Times New Roman" panose="02020603050405020304" pitchFamily="18" charset="0"/>
                <a:ea typeface="Times New Roman" panose="02020603050405020304" pitchFamily="18" charset="0"/>
              </a:rPr>
              <a:t> are </a:t>
            </a:r>
            <a:r>
              <a:rPr lang="fr-FR" sz="1200" cap="none" dirty="0" err="1">
                <a:effectLst/>
                <a:latin typeface="Times New Roman" panose="02020603050405020304" pitchFamily="18" charset="0"/>
                <a:ea typeface="Times New Roman" panose="02020603050405020304" pitchFamily="18" charset="0"/>
              </a:rPr>
              <a:t>inviting</a:t>
            </a:r>
            <a:r>
              <a:rPr lang="fr-FR" sz="1200" cap="none" dirty="0">
                <a:effectLst/>
                <a:latin typeface="Times New Roman" panose="02020603050405020304" pitchFamily="18" charset="0"/>
                <a:ea typeface="Times New Roman" panose="02020603050405020304" pitchFamily="18" charset="0"/>
              </a:rPr>
              <a:t> </a:t>
            </a:r>
            <a:r>
              <a:rPr lang="fr-FR" sz="1200" cap="none" dirty="0" err="1">
                <a:effectLst/>
                <a:latin typeface="Times New Roman" panose="02020603050405020304" pitchFamily="18" charset="0"/>
                <a:ea typeface="Times New Roman" panose="02020603050405020304" pitchFamily="18" charset="0"/>
              </a:rPr>
              <a:t>you</a:t>
            </a:r>
            <a:r>
              <a:rPr lang="fr-FR" sz="1200" cap="none" dirty="0">
                <a:effectLst/>
                <a:latin typeface="Times New Roman" panose="02020603050405020304" pitchFamily="18" charset="0"/>
                <a:ea typeface="Times New Roman" panose="02020603050405020304" pitchFamily="18" charset="0"/>
              </a:rPr>
              <a:t> to be part of </a:t>
            </a:r>
            <a:r>
              <a:rPr lang="fr-FR" sz="1200" cap="none" dirty="0" err="1">
                <a:effectLst/>
                <a:latin typeface="Times New Roman" panose="02020603050405020304" pitchFamily="18" charset="0"/>
                <a:ea typeface="Times New Roman" panose="02020603050405020304" pitchFamily="18" charset="0"/>
              </a:rPr>
              <a:t>this</a:t>
            </a:r>
            <a:r>
              <a:rPr lang="fr-FR" sz="1200" cap="none" dirty="0">
                <a:effectLst/>
                <a:latin typeface="Times New Roman" panose="02020603050405020304" pitchFamily="18" charset="0"/>
                <a:ea typeface="Times New Roman" panose="02020603050405020304" pitchFamily="18" charset="0"/>
              </a:rPr>
              <a:t> </a:t>
            </a:r>
            <a:r>
              <a:rPr lang="fr-FR" sz="1200" cap="none" dirty="0" err="1">
                <a:effectLst/>
                <a:latin typeface="Times New Roman" panose="02020603050405020304" pitchFamily="18" charset="0"/>
                <a:ea typeface="Times New Roman" panose="02020603050405020304" pitchFamily="18" charset="0"/>
              </a:rPr>
              <a:t>survey</a:t>
            </a:r>
            <a:r>
              <a:rPr lang="fr-FR" sz="1200" cap="none" dirty="0">
                <a:effectLst/>
                <a:latin typeface="Times New Roman" panose="02020603050405020304" pitchFamily="18" charset="0"/>
                <a:ea typeface="Times New Roman" panose="02020603050405020304" pitchFamily="18" charset="0"/>
              </a:rPr>
              <a:t>, </a:t>
            </a:r>
            <a:r>
              <a:rPr lang="fr-FR" sz="1200" cap="none" dirty="0" err="1">
                <a:effectLst/>
                <a:latin typeface="Times New Roman" panose="02020603050405020304" pitchFamily="18" charset="0"/>
                <a:ea typeface="Times New Roman" panose="02020603050405020304" pitchFamily="18" charset="0"/>
              </a:rPr>
              <a:t>here</a:t>
            </a:r>
            <a:r>
              <a:rPr lang="fr-FR" sz="1200" cap="none" dirty="0">
                <a:effectLst/>
                <a:latin typeface="Times New Roman" panose="02020603050405020304" pitchFamily="18" charset="0"/>
                <a:ea typeface="Times New Roman" panose="02020603050405020304" pitchFamily="18" charset="0"/>
              </a:rPr>
              <a:t> is the </a:t>
            </a:r>
            <a:r>
              <a:rPr lang="fr-FR" sz="1200" cap="none" dirty="0" err="1">
                <a:effectLst/>
                <a:latin typeface="Times New Roman" panose="02020603050405020304" pitchFamily="18" charset="0"/>
                <a:ea typeface="Times New Roman" panose="02020603050405020304" pitchFamily="18" charset="0"/>
              </a:rPr>
              <a:t>link</a:t>
            </a:r>
            <a:r>
              <a:rPr lang="fr-FR" sz="1200" cap="none" dirty="0">
                <a:effectLst/>
                <a:latin typeface="Times New Roman" panose="02020603050405020304" pitchFamily="18" charset="0"/>
                <a:ea typeface="Times New Roman" panose="02020603050405020304" pitchFamily="18" charset="0"/>
              </a:rPr>
              <a:t>: </a:t>
            </a:r>
            <a:r>
              <a:rPr lang="en-AU" sz="1200" u="sng" cap="none" dirty="0">
                <a:solidFill>
                  <a:schemeClr val="accent6">
                    <a:lumMod val="40000"/>
                    <a:lumOff val="60000"/>
                  </a:schemeClr>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https://ee.humanitarianresponse.info/x/ityc5ssa</a:t>
            </a:r>
            <a:r>
              <a:rPr lang="en-AU" sz="1200" cap="none" dirty="0">
                <a:solidFill>
                  <a:schemeClr val="accent6">
                    <a:lumMod val="40000"/>
                    <a:lumOff val="60000"/>
                  </a:schemeClr>
                </a:solidFill>
                <a:effectLst/>
                <a:latin typeface="Calibri" panose="020F0502020204030204" pitchFamily="34" charset="0"/>
                <a:ea typeface="Calibri" panose="020F0502020204030204" pitchFamily="34" charset="0"/>
              </a:rPr>
              <a:t> </a:t>
            </a:r>
            <a:r>
              <a:rPr lang="fr-FR" sz="1200" cap="none" dirty="0">
                <a:effectLst/>
                <a:latin typeface="Times New Roman" panose="02020603050405020304" pitchFamily="18" charset="0"/>
                <a:ea typeface="Times New Roman" panose="02020603050405020304" pitchFamily="18" charset="0"/>
              </a:rPr>
              <a:t>click on </a:t>
            </a:r>
            <a:r>
              <a:rPr lang="fr-FR" sz="1200" cap="none" dirty="0" err="1">
                <a:effectLst/>
                <a:latin typeface="Times New Roman" panose="02020603050405020304" pitchFamily="18" charset="0"/>
                <a:ea typeface="Times New Roman" panose="02020603050405020304" pitchFamily="18" charset="0"/>
              </a:rPr>
              <a:t>this</a:t>
            </a:r>
            <a:r>
              <a:rPr lang="fr-FR" sz="1200" cap="none" dirty="0">
                <a:effectLst/>
                <a:latin typeface="Times New Roman" panose="02020603050405020304" pitchFamily="18" charset="0"/>
                <a:ea typeface="Times New Roman" panose="02020603050405020304" pitchFamily="18" charset="0"/>
              </a:rPr>
              <a:t> </a:t>
            </a:r>
            <a:r>
              <a:rPr lang="fr-FR" sz="1200" cap="none" dirty="0" err="1">
                <a:effectLst/>
                <a:latin typeface="Times New Roman" panose="02020603050405020304" pitchFamily="18" charset="0"/>
                <a:ea typeface="Times New Roman" panose="02020603050405020304" pitchFamily="18" charset="0"/>
              </a:rPr>
              <a:t>link</a:t>
            </a:r>
            <a:r>
              <a:rPr lang="fr-FR" sz="1200" cap="none" dirty="0">
                <a:effectLst/>
                <a:latin typeface="Times New Roman" panose="02020603050405020304" pitchFamily="18" charset="0"/>
                <a:ea typeface="Times New Roman" panose="02020603050405020304" pitchFamily="18" charset="0"/>
              </a:rPr>
              <a:t> or copy </a:t>
            </a:r>
            <a:r>
              <a:rPr lang="fr-FR" sz="1200" cap="none" dirty="0" err="1">
                <a:effectLst/>
                <a:latin typeface="Times New Roman" panose="02020603050405020304" pitchFamily="18" charset="0"/>
                <a:ea typeface="Times New Roman" panose="02020603050405020304" pitchFamily="18" charset="0"/>
              </a:rPr>
              <a:t>this</a:t>
            </a:r>
            <a:r>
              <a:rPr lang="fr-FR" sz="1200" cap="none" dirty="0">
                <a:effectLst/>
                <a:latin typeface="Times New Roman" panose="02020603050405020304" pitchFamily="18" charset="0"/>
                <a:ea typeface="Times New Roman" panose="02020603050405020304" pitchFamily="18" charset="0"/>
              </a:rPr>
              <a:t> </a:t>
            </a:r>
            <a:r>
              <a:rPr lang="fr-FR" sz="1200" cap="none" dirty="0" err="1">
                <a:effectLst/>
                <a:latin typeface="Times New Roman" panose="02020603050405020304" pitchFamily="18" charset="0"/>
                <a:ea typeface="Times New Roman" panose="02020603050405020304" pitchFamily="18" charset="0"/>
              </a:rPr>
              <a:t>link</a:t>
            </a:r>
            <a:r>
              <a:rPr lang="fr-FR" sz="1200" cap="none" dirty="0">
                <a:effectLst/>
                <a:latin typeface="Times New Roman" panose="02020603050405020304" pitchFamily="18" charset="0"/>
                <a:ea typeface="Times New Roman" panose="02020603050405020304" pitchFamily="18" charset="0"/>
              </a:rPr>
              <a:t> to a web browser to start </a:t>
            </a:r>
            <a:r>
              <a:rPr lang="fr-FR" sz="1200" cap="none" dirty="0" err="1">
                <a:effectLst/>
                <a:latin typeface="Times New Roman" panose="02020603050405020304" pitchFamily="18" charset="0"/>
                <a:ea typeface="Times New Roman" panose="02020603050405020304" pitchFamily="18" charset="0"/>
              </a:rPr>
              <a:t>this</a:t>
            </a:r>
            <a:r>
              <a:rPr lang="fr-FR" sz="1200" cap="none" dirty="0">
                <a:effectLst/>
                <a:latin typeface="Times New Roman" panose="02020603050405020304" pitchFamily="18" charset="0"/>
                <a:ea typeface="Times New Roman" panose="02020603050405020304" pitchFamily="18" charset="0"/>
              </a:rPr>
              <a:t> user &amp; </a:t>
            </a:r>
            <a:r>
              <a:rPr lang="fr-FR" sz="1200" cap="none" dirty="0" err="1">
                <a:effectLst/>
                <a:latin typeface="Times New Roman" panose="02020603050405020304" pitchFamily="18" charset="0"/>
                <a:ea typeface="Times New Roman" panose="02020603050405020304" pitchFamily="18" charset="0"/>
              </a:rPr>
              <a:t>needs</a:t>
            </a:r>
            <a:r>
              <a:rPr lang="fr-FR" sz="1200" cap="none" dirty="0">
                <a:effectLst/>
                <a:latin typeface="Times New Roman" panose="02020603050405020304" pitchFamily="18" charset="0"/>
                <a:ea typeface="Times New Roman" panose="02020603050405020304" pitchFamily="18" charset="0"/>
              </a:rPr>
              <a:t> </a:t>
            </a:r>
            <a:r>
              <a:rPr lang="fr-FR" sz="1200" cap="none" dirty="0" err="1">
                <a:effectLst/>
                <a:latin typeface="Times New Roman" panose="02020603050405020304" pitchFamily="18" charset="0"/>
                <a:ea typeface="Times New Roman" panose="02020603050405020304" pitchFamily="18" charset="0"/>
              </a:rPr>
              <a:t>assesment</a:t>
            </a:r>
            <a:r>
              <a:rPr lang="fr-FR" sz="1200" cap="none" dirty="0">
                <a:effectLst/>
                <a:latin typeface="Times New Roman" panose="02020603050405020304" pitchFamily="18" charset="0"/>
                <a:ea typeface="Times New Roman" panose="02020603050405020304" pitchFamily="18" charset="0"/>
              </a:rPr>
              <a:t> </a:t>
            </a:r>
            <a:r>
              <a:rPr lang="fr-FR" sz="1200" cap="none" dirty="0" err="1">
                <a:effectLst/>
                <a:latin typeface="Times New Roman" panose="02020603050405020304" pitchFamily="18" charset="0"/>
                <a:ea typeface="Times New Roman" panose="02020603050405020304" pitchFamily="18" charset="0"/>
              </a:rPr>
              <a:t>survey</a:t>
            </a:r>
            <a:r>
              <a:rPr lang="fr-FR" sz="1200" cap="none" dirty="0">
                <a:effectLst/>
                <a:latin typeface="Times New Roman" panose="02020603050405020304" pitchFamily="18" charset="0"/>
                <a:ea typeface="Times New Roman" panose="02020603050405020304" pitchFamily="18" charset="0"/>
              </a:rPr>
              <a:t>.</a:t>
            </a:r>
            <a:endParaRPr lang="en-VU" sz="1200" cap="none" dirty="0">
              <a:effectLst/>
              <a:latin typeface="Times New Roman" panose="02020603050405020304" pitchFamily="18" charset="0"/>
              <a:ea typeface="Times New Roman" panose="02020603050405020304" pitchFamily="18" charset="0"/>
            </a:endParaRPr>
          </a:p>
          <a:p>
            <a:pPr algn="just"/>
            <a:r>
              <a:rPr lang="fr-FR" sz="1200" cap="none" dirty="0" err="1">
                <a:effectLst/>
                <a:latin typeface="Times New Roman" panose="02020603050405020304" pitchFamily="18" charset="0"/>
                <a:ea typeface="Times New Roman" panose="02020603050405020304" pitchFamily="18" charset="0"/>
              </a:rPr>
              <a:t>We</a:t>
            </a:r>
            <a:r>
              <a:rPr lang="fr-FR" sz="1200" cap="none" dirty="0">
                <a:effectLst/>
                <a:latin typeface="Times New Roman" panose="02020603050405020304" pitchFamily="18" charset="0"/>
                <a:ea typeface="Times New Roman" panose="02020603050405020304" pitchFamily="18" charset="0"/>
              </a:rPr>
              <a:t> look forward for </a:t>
            </a:r>
            <a:r>
              <a:rPr lang="fr-FR" sz="1200" cap="none" dirty="0" err="1">
                <a:effectLst/>
                <a:latin typeface="Times New Roman" panose="02020603050405020304" pitchFamily="18" charset="0"/>
                <a:ea typeface="Times New Roman" panose="02020603050405020304" pitchFamily="18" charset="0"/>
              </a:rPr>
              <a:t>your</a:t>
            </a:r>
            <a:r>
              <a:rPr lang="fr-FR" sz="1200" cap="none" dirty="0">
                <a:effectLst/>
                <a:latin typeface="Times New Roman" panose="02020603050405020304" pitchFamily="18" charset="0"/>
                <a:ea typeface="Times New Roman" panose="02020603050405020304" pitchFamily="18" charset="0"/>
              </a:rPr>
              <a:t> participation, </a:t>
            </a:r>
            <a:r>
              <a:rPr lang="fr-FR" sz="1200" cap="none" dirty="0" err="1">
                <a:effectLst/>
                <a:latin typeface="Times New Roman" panose="02020603050405020304" pitchFamily="18" charset="0"/>
                <a:ea typeface="Times New Roman" panose="02020603050405020304" pitchFamily="18" charset="0"/>
              </a:rPr>
              <a:t>your</a:t>
            </a:r>
            <a:r>
              <a:rPr lang="fr-FR" sz="1200" cap="none" dirty="0">
                <a:effectLst/>
                <a:latin typeface="Times New Roman" panose="02020603050405020304" pitchFamily="18" charset="0"/>
                <a:ea typeface="Times New Roman" panose="02020603050405020304" pitchFamily="18" charset="0"/>
              </a:rPr>
              <a:t> participation on </a:t>
            </a:r>
            <a:r>
              <a:rPr lang="fr-FR" sz="1200" cap="none" dirty="0" err="1">
                <a:effectLst/>
                <a:latin typeface="Times New Roman" panose="02020603050405020304" pitchFamily="18" charset="0"/>
                <a:ea typeface="Times New Roman" panose="02020603050405020304" pitchFamily="18" charset="0"/>
              </a:rPr>
              <a:t>this</a:t>
            </a:r>
            <a:r>
              <a:rPr lang="fr-FR" sz="1200" cap="none" dirty="0">
                <a:effectLst/>
                <a:latin typeface="Times New Roman" panose="02020603050405020304" pitchFamily="18" charset="0"/>
                <a:ea typeface="Times New Roman" panose="02020603050405020304" pitchFamily="18" charset="0"/>
              </a:rPr>
              <a:t> online </a:t>
            </a:r>
            <a:r>
              <a:rPr lang="fr-FR" sz="1200" cap="none" dirty="0" err="1">
                <a:effectLst/>
                <a:latin typeface="Times New Roman" panose="02020603050405020304" pitchFamily="18" charset="0"/>
                <a:ea typeface="Times New Roman" panose="02020603050405020304" pitchFamily="18" charset="0"/>
              </a:rPr>
              <a:t>survey</a:t>
            </a:r>
            <a:r>
              <a:rPr lang="fr-FR" sz="1200" cap="none" dirty="0">
                <a:effectLst/>
                <a:latin typeface="Times New Roman" panose="02020603050405020304" pitchFamily="18" charset="0"/>
                <a:ea typeface="Times New Roman" panose="02020603050405020304" pitchFamily="18" charset="0"/>
              </a:rPr>
              <a:t> will be </a:t>
            </a:r>
            <a:r>
              <a:rPr lang="fr-FR" sz="1200" cap="none" dirty="0" err="1">
                <a:effectLst/>
                <a:latin typeface="Times New Roman" panose="02020603050405020304" pitchFamily="18" charset="0"/>
                <a:ea typeface="Times New Roman" panose="02020603050405020304" pitchFamily="18" charset="0"/>
              </a:rPr>
              <a:t>very</a:t>
            </a:r>
            <a:r>
              <a:rPr lang="fr-FR" sz="1200" cap="none" dirty="0">
                <a:effectLst/>
                <a:latin typeface="Times New Roman" panose="02020603050405020304" pitchFamily="18" charset="0"/>
                <a:ea typeface="Times New Roman" panose="02020603050405020304" pitchFamily="18" charset="0"/>
              </a:rPr>
              <a:t> important </a:t>
            </a:r>
            <a:r>
              <a:rPr lang="fr-FR" sz="1200" cap="none" dirty="0" err="1">
                <a:effectLst/>
                <a:latin typeface="Times New Roman" panose="02020603050405020304" pitchFamily="18" charset="0"/>
                <a:ea typeface="Times New Roman" panose="02020603050405020304" pitchFamily="18" charset="0"/>
              </a:rPr>
              <a:t>since</a:t>
            </a:r>
            <a:r>
              <a:rPr lang="fr-FR" sz="1200" cap="none" dirty="0">
                <a:effectLst/>
                <a:latin typeface="Times New Roman" panose="02020603050405020304" pitchFamily="18" charset="0"/>
                <a:ea typeface="Times New Roman" panose="02020603050405020304" pitchFamily="18" charset="0"/>
              </a:rPr>
              <a:t> </a:t>
            </a:r>
            <a:r>
              <a:rPr lang="fr-FR" sz="1200" cap="none" dirty="0" err="1">
                <a:effectLst/>
                <a:latin typeface="Times New Roman" panose="02020603050405020304" pitchFamily="18" charset="0"/>
                <a:ea typeface="Times New Roman" panose="02020603050405020304" pitchFamily="18" charset="0"/>
              </a:rPr>
              <a:t>it</a:t>
            </a:r>
            <a:r>
              <a:rPr lang="fr-FR" sz="1200" cap="none" dirty="0">
                <a:effectLst/>
                <a:latin typeface="Times New Roman" panose="02020603050405020304" pitchFamily="18" charset="0"/>
                <a:ea typeface="Times New Roman" panose="02020603050405020304" pitchFamily="18" charset="0"/>
              </a:rPr>
              <a:t> will provide information </a:t>
            </a:r>
            <a:r>
              <a:rPr lang="fr-FR" sz="1200" cap="none" dirty="0" err="1">
                <a:effectLst/>
                <a:latin typeface="Times New Roman" panose="02020603050405020304" pitchFamily="18" charset="0"/>
                <a:ea typeface="Times New Roman" panose="02020603050405020304" pitchFamily="18" charset="0"/>
              </a:rPr>
              <a:t>that</a:t>
            </a:r>
            <a:r>
              <a:rPr lang="fr-FR" sz="1200" cap="none" dirty="0">
                <a:effectLst/>
                <a:latin typeface="Times New Roman" panose="02020603050405020304" pitchFamily="18" charset="0"/>
                <a:ea typeface="Times New Roman" panose="02020603050405020304" pitchFamily="18" charset="0"/>
              </a:rPr>
              <a:t> will enhance in the upgrade of the </a:t>
            </a:r>
            <a:r>
              <a:rPr lang="fr-FR" sz="1200" cap="none" dirty="0" err="1">
                <a:effectLst/>
                <a:latin typeface="Times New Roman" panose="02020603050405020304" pitchFamily="18" charset="0"/>
                <a:ea typeface="Times New Roman" panose="02020603050405020304" pitchFamily="18" charset="0"/>
              </a:rPr>
              <a:t>nab</a:t>
            </a:r>
            <a:r>
              <a:rPr lang="fr-FR" sz="1200" cap="none" dirty="0">
                <a:effectLst/>
                <a:latin typeface="Times New Roman" panose="02020603050405020304" pitchFamily="18" charset="0"/>
                <a:ea typeface="Times New Roman" panose="02020603050405020304" pitchFamily="18" charset="0"/>
              </a:rPr>
              <a:t> portal to be more discovery and accessible to everyone.</a:t>
            </a:r>
            <a:endParaRPr lang="en-VU" sz="1200" cap="none" dirty="0">
              <a:effectLst/>
              <a:latin typeface="Times New Roman" panose="02020603050405020304" pitchFamily="18" charset="0"/>
              <a:ea typeface="Times New Roman" panose="02020603050405020304" pitchFamily="18" charset="0"/>
            </a:endParaRPr>
          </a:p>
          <a:p>
            <a:pPr algn="just"/>
            <a:r>
              <a:rPr lang="fr-FR" sz="1200" cap="none" dirty="0">
                <a:effectLst/>
                <a:latin typeface="Times New Roman" panose="02020603050405020304" pitchFamily="18" charset="0"/>
                <a:ea typeface="Times New Roman" panose="02020603050405020304" pitchFamily="18" charset="0"/>
              </a:rPr>
              <a:t> </a:t>
            </a:r>
            <a:endParaRPr lang="en-VU" sz="1200" cap="none" dirty="0">
              <a:effectLst/>
              <a:latin typeface="Times New Roman" panose="02020603050405020304" pitchFamily="18" charset="0"/>
              <a:ea typeface="Times New Roman" panose="02020603050405020304" pitchFamily="18" charset="0"/>
            </a:endParaRPr>
          </a:p>
          <a:p>
            <a:endParaRPr lang="en-VU" dirty="0"/>
          </a:p>
        </p:txBody>
      </p:sp>
      <p:sp>
        <p:nvSpPr>
          <p:cNvPr id="4" name="Slide Number Placeholder 3"/>
          <p:cNvSpPr>
            <a:spLocks noGrp="1"/>
          </p:cNvSpPr>
          <p:nvPr>
            <p:ph type="sldNum" sz="quarter" idx="5"/>
          </p:nvPr>
        </p:nvSpPr>
        <p:spPr/>
        <p:txBody>
          <a:bodyPr/>
          <a:lstStyle/>
          <a:p>
            <a:fld id="{3733D7A2-C585-48BF-BF8C-C21FDC051F77}" type="slidenum">
              <a:rPr lang="en-US" smtClean="0"/>
              <a:t>15</a:t>
            </a:fld>
            <a:endParaRPr lang="en-US" dirty="0"/>
          </a:p>
        </p:txBody>
      </p:sp>
    </p:spTree>
    <p:extLst>
      <p:ext uri="{BB962C8B-B14F-4D97-AF65-F5344CB8AC3E}">
        <p14:creationId xmlns:p14="http://schemas.microsoft.com/office/powerpoint/2010/main" val="327540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U" dirty="0"/>
          </a:p>
        </p:txBody>
      </p:sp>
      <p:sp>
        <p:nvSpPr>
          <p:cNvPr id="4" name="Slide Number Placeholder 3"/>
          <p:cNvSpPr>
            <a:spLocks noGrp="1"/>
          </p:cNvSpPr>
          <p:nvPr>
            <p:ph type="sldNum" sz="quarter" idx="5"/>
          </p:nvPr>
        </p:nvSpPr>
        <p:spPr/>
        <p:txBody>
          <a:bodyPr/>
          <a:lstStyle/>
          <a:p>
            <a:fld id="{3733D7A2-C585-48BF-BF8C-C21FDC051F77}" type="slidenum">
              <a:rPr lang="en-US" smtClean="0"/>
              <a:t>16</a:t>
            </a:fld>
            <a:endParaRPr lang="en-US" dirty="0"/>
          </a:p>
        </p:txBody>
      </p:sp>
    </p:spTree>
    <p:extLst>
      <p:ext uri="{BB962C8B-B14F-4D97-AF65-F5344CB8AC3E}">
        <p14:creationId xmlns:p14="http://schemas.microsoft.com/office/powerpoint/2010/main" val="249735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NAB was set up to coordinate CC </a:t>
            </a:r>
            <a:r>
              <a:rPr lang="en-GB" dirty="0"/>
              <a:t>projects, programmes, activities, initiatives</a:t>
            </a:r>
          </a:p>
          <a:p>
            <a:pPr marL="171450" indent="-171450">
              <a:buFont typeface="Arial" panose="020B0604020202020204" pitchFamily="34" charset="0"/>
              <a:buChar char="•"/>
            </a:pPr>
            <a:r>
              <a:rPr lang="en-GB" dirty="0"/>
              <a:t>MCCA is the focal point to financing mechanisms of the climate change convention (Global Environment Facility/GEF and Green Climate Fund)</a:t>
            </a:r>
          </a:p>
          <a:p>
            <a:pPr marL="171450" indent="-171450">
              <a:buFont typeface="Arial" panose="020B0604020202020204" pitchFamily="34" charset="0"/>
              <a:buChar char="•"/>
            </a:pPr>
            <a:r>
              <a:rPr lang="en-GB" dirty="0"/>
              <a:t>In order to ensure initiatives are coordinated, there are established processes that we encourage stakeholders to follow.</a:t>
            </a:r>
          </a:p>
          <a:p>
            <a:pPr marL="171450" indent="-171450">
              <a:buFont typeface="Arial" panose="020B0604020202020204" pitchFamily="34" charset="0"/>
              <a:buChar char="•"/>
            </a:pPr>
            <a:r>
              <a:rPr lang="en-GB" dirty="0"/>
              <a:t>Projects that have climate change aspects are encouraged to pass through these processes to avoid duplication and address areas of need in an effective manner</a:t>
            </a:r>
          </a:p>
          <a:p>
            <a:endParaRPr lang="en-VU" dirty="0"/>
          </a:p>
        </p:txBody>
      </p:sp>
      <p:sp>
        <p:nvSpPr>
          <p:cNvPr id="4" name="Slide Number Placeholder 3"/>
          <p:cNvSpPr>
            <a:spLocks noGrp="1"/>
          </p:cNvSpPr>
          <p:nvPr>
            <p:ph type="sldNum" sz="quarter" idx="5"/>
          </p:nvPr>
        </p:nvSpPr>
        <p:spPr/>
        <p:txBody>
          <a:bodyPr/>
          <a:lstStyle/>
          <a:p>
            <a:fld id="{3733D7A2-C585-48BF-BF8C-C21FDC051F77}" type="slidenum">
              <a:rPr lang="en-US" smtClean="0"/>
              <a:t>17</a:t>
            </a:fld>
            <a:endParaRPr lang="en-US" dirty="0"/>
          </a:p>
        </p:txBody>
      </p:sp>
    </p:spTree>
    <p:extLst>
      <p:ext uri="{BB962C8B-B14F-4D97-AF65-F5344CB8AC3E}">
        <p14:creationId xmlns:p14="http://schemas.microsoft.com/office/powerpoint/2010/main" val="387231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The NAB also ensures that the Government has standard messages that go out to the public. When an entity has any awareness materials (e.g. brochures, posters, booklets etc) they submit the materials to NAB and we arrange for technical staff to check for consistency of terms (NDMO, </a:t>
            </a:r>
            <a:r>
              <a:rPr lang="en-AU" baseline="0" dirty="0" err="1"/>
              <a:t>DoCC</a:t>
            </a:r>
            <a:r>
              <a:rPr lang="en-AU" baseline="0" dirty="0"/>
              <a:t>). Once officers have “</a:t>
            </a:r>
            <a:r>
              <a:rPr lang="en-AU" baseline="0" dirty="0" err="1"/>
              <a:t>ok’ed</a:t>
            </a:r>
            <a:r>
              <a:rPr lang="en-AU" baseline="0" dirty="0"/>
              <a:t>” the language, we send the approval with the NAB logo for them to include.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Information materials; materials with messages are CC and DRR also come through the NAB Sec; this is to make sure there is consistency and factually correct in messages being put out</a:t>
            </a:r>
          </a:p>
          <a:p>
            <a:endParaRPr lang="en-VU" dirty="0"/>
          </a:p>
        </p:txBody>
      </p:sp>
      <p:sp>
        <p:nvSpPr>
          <p:cNvPr id="4" name="Slide Number Placeholder 3"/>
          <p:cNvSpPr>
            <a:spLocks noGrp="1"/>
          </p:cNvSpPr>
          <p:nvPr>
            <p:ph type="sldNum" sz="quarter" idx="5"/>
          </p:nvPr>
        </p:nvSpPr>
        <p:spPr/>
        <p:txBody>
          <a:bodyPr/>
          <a:lstStyle/>
          <a:p>
            <a:fld id="{3733D7A2-C585-48BF-BF8C-C21FDC051F77}" type="slidenum">
              <a:rPr lang="en-US" smtClean="0"/>
              <a:t>18</a:t>
            </a:fld>
            <a:endParaRPr lang="en-US" dirty="0"/>
          </a:p>
        </p:txBody>
      </p:sp>
    </p:spTree>
    <p:extLst>
      <p:ext uri="{BB962C8B-B14F-4D97-AF65-F5344CB8AC3E}">
        <p14:creationId xmlns:p14="http://schemas.microsoft.com/office/powerpoint/2010/main" val="13402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A52079-6997-47B8-B262-4ED5D2EA2D74}" type="datetime1">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991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83234-995D-4149-8E1E-BC120E9070D5}" type="datetime1">
              <a:rPr lang="en-US" smtClean="0"/>
              <a:t>7/18/2022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3810186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B83234-995D-4149-8E1E-BC120E9070D5}" type="datetime1">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204756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B83234-995D-4149-8E1E-BC120E9070D5}" type="datetime1">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34120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83234-995D-4149-8E1E-BC120E9070D5}" type="datetime1">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145045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B83234-995D-4149-8E1E-BC120E9070D5}" type="datetime1">
              <a:rPr lang="en-US" smtClean="0"/>
              <a:t>7/18/2022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8464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CB83234-995D-4149-8E1E-BC120E9070D5}" type="datetime1">
              <a:rPr lang="en-US" smtClean="0"/>
              <a:t>7/18/2022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1119364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C80CA-06EA-4D97-A1EC-F2A229B592C4}" type="datetime1">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60261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0CC4-6CA2-4A99-B83B-711E420D000E}" type="datetime1">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3523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7B41ED8-AC2E-4560-8CC9-E6292DDF25B6}" type="datetime1">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3466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38998-10EA-455D-8FDC-3EBC7E198582}" type="datetime1">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083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4E9B6-2EC2-45E6-A437-DCC674AAC4AF}" type="datetime1">
              <a:rPr lang="en-US" smtClean="0"/>
              <a:t>7/18/2022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2232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D4FF3-940D-4DDE-86D8-82D5A8663636}" type="datetime1">
              <a:rPr lang="en-US" smtClean="0"/>
              <a:t>7/18/2022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1217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4955261-7117-41BB-BB79-8C1909625493}" type="datetime1">
              <a:rPr lang="en-US" smtClean="0"/>
              <a:t>7/18/2022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4233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1E204D7-DE7F-414C-8571-0012DE9EFCDB}" type="datetime1">
              <a:rPr lang="en-US" smtClean="0"/>
              <a:t>7/18/2022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830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E378FF3-85EA-48E5-8D8C-1DB156807E49}" type="datetime1">
              <a:rPr lang="en-US" smtClean="0"/>
              <a:t>7/18/2022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675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F94F13-1676-4B68-A383-661B657F6E63}" type="datetime1">
              <a:rPr lang="en-US" smtClean="0"/>
              <a:t>7/18/2022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3470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CB83234-995D-4149-8E1E-BC120E9070D5}" type="datetime1">
              <a:rPr lang="en-US" smtClean="0"/>
              <a:t>7/18/2022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652918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e.humanitarianresponse.info/x/ityc5ss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637877" y="365785"/>
            <a:ext cx="9644458" cy="878531"/>
          </a:xfrm>
        </p:spPr>
        <p:txBody>
          <a:bodyPr>
            <a:normAutofit/>
          </a:bodyPr>
          <a:lstStyle/>
          <a:p>
            <a:pPr algn="ctr"/>
            <a:r>
              <a:rPr lang="en-US" sz="3600" b="1" dirty="0">
                <a:solidFill>
                  <a:schemeClr val="tx1">
                    <a:lumMod val="95000"/>
                  </a:schemeClr>
                </a:solidFill>
              </a:rPr>
              <a:t>VANUATU CLIMATE CHANGE (NAB) PORTAL</a:t>
            </a:r>
          </a:p>
        </p:txBody>
      </p:sp>
      <p:sp>
        <p:nvSpPr>
          <p:cNvPr id="3" name="Subtitle 2">
            <a:extLst>
              <a:ext uri="{FF2B5EF4-FFF2-40B4-BE49-F238E27FC236}">
                <a16:creationId xmlns:a16="http://schemas.microsoft.com/office/drawing/2014/main" id="{36A0527F-C5FD-4E9B-9F21-5D1FBA31314B}"/>
              </a:ext>
            </a:extLst>
          </p:cNvPr>
          <p:cNvSpPr>
            <a:spLocks noGrp="1"/>
          </p:cNvSpPr>
          <p:nvPr>
            <p:ph type="subTitle" idx="1"/>
          </p:nvPr>
        </p:nvSpPr>
        <p:spPr>
          <a:xfrm>
            <a:off x="1224952" y="5610291"/>
            <a:ext cx="9549440" cy="878530"/>
          </a:xfrm>
        </p:spPr>
        <p:txBody>
          <a:bodyPr>
            <a:noAutofit/>
          </a:bodyPr>
          <a:lstStyle/>
          <a:p>
            <a:pPr algn="ctr">
              <a:spcAft>
                <a:spcPts val="600"/>
              </a:spcAft>
            </a:pPr>
            <a:r>
              <a:rPr lang="en-US" sz="1700" b="1" dirty="0">
                <a:solidFill>
                  <a:srgbClr val="00B050"/>
                </a:solidFill>
              </a:rPr>
              <a:t>National Advisory Board on Climate Change and Disaster Risk Reduction, </a:t>
            </a:r>
          </a:p>
          <a:p>
            <a:pPr algn="ctr">
              <a:spcAft>
                <a:spcPts val="600"/>
              </a:spcAft>
            </a:pPr>
            <a:r>
              <a:rPr lang="en-US" sz="1700" b="1" dirty="0">
                <a:solidFill>
                  <a:srgbClr val="00B050"/>
                </a:solidFill>
              </a:rPr>
              <a:t>Ministry of Climate Change</a:t>
            </a:r>
          </a:p>
        </p:txBody>
      </p:sp>
      <p:pic>
        <p:nvPicPr>
          <p:cNvPr id="5" name="Picture 4">
            <a:extLst>
              <a:ext uri="{FF2B5EF4-FFF2-40B4-BE49-F238E27FC236}">
                <a16:creationId xmlns:a16="http://schemas.microsoft.com/office/drawing/2014/main" id="{93AAF7FB-9897-4B30-AF23-DEC8BB54A796}"/>
              </a:ext>
            </a:extLst>
          </p:cNvPr>
          <p:cNvPicPr>
            <a:picLocks noChangeAspect="1"/>
          </p:cNvPicPr>
          <p:nvPr/>
        </p:nvPicPr>
        <p:blipFill>
          <a:blip r:embed="rId2"/>
          <a:stretch>
            <a:fillRect/>
          </a:stretch>
        </p:blipFill>
        <p:spPr>
          <a:xfrm>
            <a:off x="213238" y="5610291"/>
            <a:ext cx="1398846" cy="1067915"/>
          </a:xfrm>
          <a:prstGeom prst="rect">
            <a:avLst/>
          </a:prstGeom>
        </p:spPr>
      </p:pic>
      <p:sp>
        <p:nvSpPr>
          <p:cNvPr id="6" name="TextBox 5">
            <a:extLst>
              <a:ext uri="{FF2B5EF4-FFF2-40B4-BE49-F238E27FC236}">
                <a16:creationId xmlns:a16="http://schemas.microsoft.com/office/drawing/2014/main" id="{DB05EFF6-D700-4341-BE36-D968D08BDD12}"/>
              </a:ext>
            </a:extLst>
          </p:cNvPr>
          <p:cNvSpPr txBox="1"/>
          <p:nvPr/>
        </p:nvSpPr>
        <p:spPr>
          <a:xfrm>
            <a:off x="1061051" y="2320506"/>
            <a:ext cx="9549440" cy="2015936"/>
          </a:xfrm>
          <a:prstGeom prst="rect">
            <a:avLst/>
          </a:prstGeom>
          <a:noFill/>
        </p:spPr>
        <p:txBody>
          <a:bodyPr wrap="square" rtlCol="0">
            <a:spAutoFit/>
          </a:bodyPr>
          <a:lstStyle/>
          <a:p>
            <a:pPr algn="ctr"/>
            <a:r>
              <a:rPr lang="en-US" sz="2500" b="1" dirty="0">
                <a:solidFill>
                  <a:schemeClr val="tx1">
                    <a:lumMod val="95000"/>
                  </a:schemeClr>
                </a:solidFill>
              </a:rPr>
              <a:t>NAB Portal User Training and Awareness Workshop</a:t>
            </a:r>
          </a:p>
          <a:p>
            <a:pPr algn="ctr"/>
            <a:endParaRPr lang="en-US" sz="2500" b="1" dirty="0">
              <a:solidFill>
                <a:schemeClr val="tx1">
                  <a:lumMod val="95000"/>
                </a:schemeClr>
              </a:solidFill>
            </a:endParaRPr>
          </a:p>
          <a:p>
            <a:pPr algn="ctr"/>
            <a:r>
              <a:rPr lang="en-US" sz="2500" b="1" dirty="0">
                <a:solidFill>
                  <a:schemeClr val="tx1">
                    <a:lumMod val="95000"/>
                  </a:schemeClr>
                </a:solidFill>
              </a:rPr>
              <a:t>Tuesday 19</a:t>
            </a:r>
            <a:r>
              <a:rPr lang="en-US" sz="2500" b="1" baseline="30000" dirty="0">
                <a:solidFill>
                  <a:schemeClr val="tx1">
                    <a:lumMod val="95000"/>
                  </a:schemeClr>
                </a:solidFill>
              </a:rPr>
              <a:t>th</a:t>
            </a:r>
            <a:r>
              <a:rPr lang="en-US" sz="2500" b="1" dirty="0">
                <a:solidFill>
                  <a:schemeClr val="tx1">
                    <a:lumMod val="95000"/>
                  </a:schemeClr>
                </a:solidFill>
              </a:rPr>
              <a:t> and Thursday 21</a:t>
            </a:r>
            <a:r>
              <a:rPr lang="en-US" sz="2500" b="1" baseline="30000" dirty="0">
                <a:solidFill>
                  <a:schemeClr val="tx1">
                    <a:lumMod val="95000"/>
                  </a:schemeClr>
                </a:solidFill>
              </a:rPr>
              <a:t>st</a:t>
            </a:r>
            <a:r>
              <a:rPr lang="en-US" sz="2500" b="1" dirty="0">
                <a:solidFill>
                  <a:schemeClr val="tx1">
                    <a:lumMod val="95000"/>
                  </a:schemeClr>
                </a:solidFill>
              </a:rPr>
              <a:t> July 2022</a:t>
            </a:r>
          </a:p>
          <a:p>
            <a:pPr algn="ctr"/>
            <a:endParaRPr lang="en-US" sz="2500" b="1" dirty="0">
              <a:solidFill>
                <a:schemeClr val="tx1">
                  <a:lumMod val="95000"/>
                </a:schemeClr>
              </a:solidFill>
            </a:endParaRPr>
          </a:p>
          <a:p>
            <a:pPr algn="ctr"/>
            <a:r>
              <a:rPr lang="en-US" sz="2500" b="1" dirty="0">
                <a:solidFill>
                  <a:schemeClr val="tx1">
                    <a:lumMod val="95000"/>
                  </a:schemeClr>
                </a:solidFill>
              </a:rPr>
              <a:t>Port Vila, Vanuatu</a:t>
            </a:r>
            <a:endParaRPr lang="en-VU" sz="2500" b="1" dirty="0"/>
          </a:p>
        </p:txBody>
      </p:sp>
      <p:pic>
        <p:nvPicPr>
          <p:cNvPr id="9" name="Picture 8">
            <a:extLst>
              <a:ext uri="{FF2B5EF4-FFF2-40B4-BE49-F238E27FC236}">
                <a16:creationId xmlns:a16="http://schemas.microsoft.com/office/drawing/2014/main" id="{3289B564-597C-4E1B-86FF-0907A5C186B3}"/>
              </a:ext>
            </a:extLst>
          </p:cNvPr>
          <p:cNvPicPr>
            <a:picLocks noChangeAspect="1"/>
          </p:cNvPicPr>
          <p:nvPr/>
        </p:nvPicPr>
        <p:blipFill>
          <a:blip r:embed="rId3"/>
          <a:stretch>
            <a:fillRect/>
          </a:stretch>
        </p:blipFill>
        <p:spPr>
          <a:xfrm>
            <a:off x="10572819" y="5420906"/>
            <a:ext cx="1285875" cy="1257300"/>
          </a:xfrm>
          <a:prstGeom prst="rect">
            <a:avLst/>
          </a:prstGeom>
        </p:spPr>
      </p:pic>
    </p:spTree>
    <p:extLst>
      <p:ext uri="{BB962C8B-B14F-4D97-AF65-F5344CB8AC3E}">
        <p14:creationId xmlns:p14="http://schemas.microsoft.com/office/powerpoint/2010/main" val="7455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257-01F3-412F-9503-624201E51FB6}"/>
              </a:ext>
            </a:extLst>
          </p:cNvPr>
          <p:cNvSpPr>
            <a:spLocks noGrp="1"/>
          </p:cNvSpPr>
          <p:nvPr>
            <p:ph type="title"/>
          </p:nvPr>
        </p:nvSpPr>
        <p:spPr>
          <a:xfrm>
            <a:off x="1154956" y="167951"/>
            <a:ext cx="8825657" cy="860401"/>
          </a:xfrm>
        </p:spPr>
        <p:txBody>
          <a:bodyPr/>
          <a:lstStyle/>
          <a:p>
            <a:pPr algn="ctr"/>
            <a:r>
              <a:rPr lang="en-AU" b="1" dirty="0"/>
              <a:t>Outputs Achieved</a:t>
            </a:r>
          </a:p>
        </p:txBody>
      </p:sp>
      <p:sp>
        <p:nvSpPr>
          <p:cNvPr id="3" name="Text Placeholder 2">
            <a:extLst>
              <a:ext uri="{FF2B5EF4-FFF2-40B4-BE49-F238E27FC236}">
                <a16:creationId xmlns:a16="http://schemas.microsoft.com/office/drawing/2014/main" id="{7FE673C2-B8A1-4EEA-BCFD-92BF4F94065D}"/>
              </a:ext>
            </a:extLst>
          </p:cNvPr>
          <p:cNvSpPr>
            <a:spLocks noGrp="1"/>
          </p:cNvSpPr>
          <p:nvPr>
            <p:ph type="body" idx="1"/>
          </p:nvPr>
        </p:nvSpPr>
        <p:spPr>
          <a:xfrm>
            <a:off x="1154955" y="1336576"/>
            <a:ext cx="8825658" cy="4609429"/>
          </a:xfrm>
        </p:spPr>
        <p:txBody>
          <a:bodyPr>
            <a:normAutofit/>
          </a:bodyPr>
          <a:lstStyle/>
          <a:p>
            <a:pPr marL="342900" indent="-342900">
              <a:buFont typeface="Wingdings" panose="05000000000000000000" pitchFamily="2" charset="2"/>
              <a:buChar char="§"/>
            </a:pPr>
            <a:r>
              <a:rPr lang="en-US" sz="2400" cap="none" dirty="0">
                <a:solidFill>
                  <a:schemeClr val="tx1"/>
                </a:solidFill>
              </a:rPr>
              <a:t>Centralized storage database of important CC/DRR policies, plans, reports and strategic documents </a:t>
            </a:r>
          </a:p>
          <a:p>
            <a:pPr marL="342900" indent="-342900">
              <a:buFont typeface="Wingdings" panose="05000000000000000000" pitchFamily="2" charset="2"/>
              <a:buChar char="§"/>
            </a:pPr>
            <a:r>
              <a:rPr lang="en-US" sz="2400" cap="none" dirty="0">
                <a:solidFill>
                  <a:schemeClr val="tx1"/>
                </a:solidFill>
              </a:rPr>
              <a:t>Mechanism via shared online calendar for event coordination </a:t>
            </a:r>
          </a:p>
          <a:p>
            <a:pPr marL="342900" indent="-342900">
              <a:buFont typeface="Wingdings" panose="05000000000000000000" pitchFamily="2" charset="2"/>
              <a:buChar char="§"/>
            </a:pPr>
            <a:r>
              <a:rPr lang="en-US" sz="2400" cap="none" dirty="0">
                <a:solidFill>
                  <a:schemeClr val="tx1"/>
                </a:solidFill>
              </a:rPr>
              <a:t>Centralized list of national CC/DRR contacts and focal points &amp; NAB members.</a:t>
            </a:r>
          </a:p>
          <a:p>
            <a:pPr marL="342900" indent="-342900">
              <a:buFont typeface="Wingdings" panose="05000000000000000000" pitchFamily="2" charset="2"/>
              <a:buChar char="§"/>
            </a:pPr>
            <a:r>
              <a:rPr lang="en-US" sz="2400" cap="none" dirty="0">
                <a:solidFill>
                  <a:schemeClr val="tx1"/>
                </a:solidFill>
              </a:rPr>
              <a:t>Regular news and current affairs updates for program information sharing</a:t>
            </a:r>
          </a:p>
          <a:p>
            <a:pPr marL="342900" indent="-342900">
              <a:buFont typeface="Wingdings" panose="05000000000000000000" pitchFamily="2" charset="2"/>
              <a:buChar char="§"/>
            </a:pPr>
            <a:r>
              <a:rPr lang="en-US" sz="2400" cap="none" dirty="0">
                <a:solidFill>
                  <a:schemeClr val="tx1"/>
                </a:solidFill>
              </a:rPr>
              <a:t>Contacts referral tool for students/researchers/project developers </a:t>
            </a:r>
          </a:p>
        </p:txBody>
      </p:sp>
      <p:pic>
        <p:nvPicPr>
          <p:cNvPr id="4" name="Picture 3">
            <a:extLst>
              <a:ext uri="{FF2B5EF4-FFF2-40B4-BE49-F238E27FC236}">
                <a16:creationId xmlns:a16="http://schemas.microsoft.com/office/drawing/2014/main" id="{8CC7AD98-0D11-4784-BFA5-946DB90E2C5C}"/>
              </a:ext>
            </a:extLst>
          </p:cNvPr>
          <p:cNvPicPr>
            <a:picLocks noChangeAspect="1"/>
          </p:cNvPicPr>
          <p:nvPr/>
        </p:nvPicPr>
        <p:blipFill>
          <a:blip r:embed="rId2"/>
          <a:stretch>
            <a:fillRect/>
          </a:stretch>
        </p:blipFill>
        <p:spPr>
          <a:xfrm>
            <a:off x="10509401" y="5552273"/>
            <a:ext cx="1591194" cy="1219306"/>
          </a:xfrm>
          <a:prstGeom prst="rect">
            <a:avLst/>
          </a:prstGeom>
        </p:spPr>
      </p:pic>
    </p:spTree>
    <p:extLst>
      <p:ext uri="{BB962C8B-B14F-4D97-AF65-F5344CB8AC3E}">
        <p14:creationId xmlns:p14="http://schemas.microsoft.com/office/powerpoint/2010/main" val="260434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257-01F3-412F-9503-624201E51FB6}"/>
              </a:ext>
            </a:extLst>
          </p:cNvPr>
          <p:cNvSpPr>
            <a:spLocks noGrp="1"/>
          </p:cNvSpPr>
          <p:nvPr>
            <p:ph type="title"/>
          </p:nvPr>
        </p:nvSpPr>
        <p:spPr>
          <a:xfrm>
            <a:off x="1154956" y="167951"/>
            <a:ext cx="8825657" cy="860401"/>
          </a:xfrm>
        </p:spPr>
        <p:txBody>
          <a:bodyPr/>
          <a:lstStyle/>
          <a:p>
            <a:pPr algn="ctr"/>
            <a:r>
              <a:rPr lang="en-AU" b="1" dirty="0"/>
              <a:t>Outcomes Achieved</a:t>
            </a:r>
          </a:p>
        </p:txBody>
      </p:sp>
      <p:sp>
        <p:nvSpPr>
          <p:cNvPr id="3" name="Text Placeholder 2">
            <a:extLst>
              <a:ext uri="{FF2B5EF4-FFF2-40B4-BE49-F238E27FC236}">
                <a16:creationId xmlns:a16="http://schemas.microsoft.com/office/drawing/2014/main" id="{7FE673C2-B8A1-4EEA-BCFD-92BF4F94065D}"/>
              </a:ext>
            </a:extLst>
          </p:cNvPr>
          <p:cNvSpPr>
            <a:spLocks noGrp="1"/>
          </p:cNvSpPr>
          <p:nvPr>
            <p:ph type="body" idx="1"/>
          </p:nvPr>
        </p:nvSpPr>
        <p:spPr>
          <a:xfrm>
            <a:off x="1154955" y="1336576"/>
            <a:ext cx="8825658" cy="4609429"/>
          </a:xfrm>
        </p:spPr>
        <p:txBody>
          <a:bodyPr>
            <a:noAutofit/>
          </a:bodyPr>
          <a:lstStyle/>
          <a:p>
            <a:pPr marL="342900" indent="-342900">
              <a:buFont typeface="Wingdings" panose="05000000000000000000" pitchFamily="2" charset="2"/>
              <a:buChar char="§"/>
            </a:pPr>
            <a:r>
              <a:rPr lang="en-US" cap="none" dirty="0">
                <a:solidFill>
                  <a:schemeClr val="tx1"/>
                </a:solidFill>
              </a:rPr>
              <a:t>More people (domestic and international) are aware of CC/DRR initiatives in Vanuatu</a:t>
            </a:r>
          </a:p>
          <a:p>
            <a:pPr marL="342900" indent="-342900">
              <a:buFont typeface="Wingdings" panose="05000000000000000000" pitchFamily="2" charset="2"/>
              <a:buChar char="§"/>
            </a:pPr>
            <a:r>
              <a:rPr lang="en-US" cap="none" dirty="0">
                <a:solidFill>
                  <a:schemeClr val="tx1"/>
                </a:solidFill>
              </a:rPr>
              <a:t>Improved coordination and communication between government and non-government stakeholders </a:t>
            </a:r>
          </a:p>
          <a:p>
            <a:pPr marL="342900" indent="-342900">
              <a:buFont typeface="Wingdings" panose="05000000000000000000" pitchFamily="2" charset="2"/>
              <a:buChar char="§"/>
            </a:pPr>
            <a:r>
              <a:rPr lang="en-US" cap="none" dirty="0">
                <a:solidFill>
                  <a:schemeClr val="tx1"/>
                </a:solidFill>
              </a:rPr>
              <a:t>Reduced duplication of CC/DRR efforts geographically and thematically </a:t>
            </a:r>
          </a:p>
          <a:p>
            <a:pPr marL="342900" indent="-342900">
              <a:buFont typeface="Wingdings" panose="05000000000000000000" pitchFamily="2" charset="2"/>
              <a:buChar char="§"/>
            </a:pPr>
            <a:r>
              <a:rPr lang="en-US" cap="none" dirty="0">
                <a:solidFill>
                  <a:schemeClr val="tx1"/>
                </a:solidFill>
              </a:rPr>
              <a:t>Increased financial flows due to improved accessibility of donors to local priorities </a:t>
            </a:r>
          </a:p>
          <a:p>
            <a:pPr marL="342900" indent="-342900">
              <a:buFont typeface="Wingdings" panose="05000000000000000000" pitchFamily="2" charset="2"/>
              <a:buChar char="§"/>
            </a:pPr>
            <a:r>
              <a:rPr lang="en-US" cap="none" dirty="0">
                <a:solidFill>
                  <a:schemeClr val="tx1"/>
                </a:solidFill>
              </a:rPr>
              <a:t>Greater participation of civil society in strategic meetings and events (public calendar of events)</a:t>
            </a:r>
          </a:p>
          <a:p>
            <a:pPr marL="342900" indent="-342900">
              <a:buFont typeface="Wingdings" panose="05000000000000000000" pitchFamily="2" charset="2"/>
              <a:buChar char="§"/>
            </a:pPr>
            <a:r>
              <a:rPr lang="en-US" cap="none" dirty="0">
                <a:solidFill>
                  <a:schemeClr val="tx1"/>
                </a:solidFill>
              </a:rPr>
              <a:t>More transparency in CC/DRR decision-making (project documents and reports available online)</a:t>
            </a:r>
          </a:p>
          <a:p>
            <a:pPr marL="342900" indent="-342900">
              <a:buFont typeface="Wingdings" panose="05000000000000000000" pitchFamily="2" charset="2"/>
              <a:buChar char="§"/>
            </a:pPr>
            <a:r>
              <a:rPr lang="en-US" cap="none" dirty="0">
                <a:solidFill>
                  <a:schemeClr val="tx1"/>
                </a:solidFill>
              </a:rPr>
              <a:t>Strengthening networks and partnerships of CC/DRR stakeholders</a:t>
            </a:r>
          </a:p>
        </p:txBody>
      </p:sp>
      <p:pic>
        <p:nvPicPr>
          <p:cNvPr id="4" name="Picture 3">
            <a:extLst>
              <a:ext uri="{FF2B5EF4-FFF2-40B4-BE49-F238E27FC236}">
                <a16:creationId xmlns:a16="http://schemas.microsoft.com/office/drawing/2014/main" id="{93EB27D8-98ED-4937-BBF3-EEE2BF67B656}"/>
              </a:ext>
            </a:extLst>
          </p:cNvPr>
          <p:cNvPicPr>
            <a:picLocks noChangeAspect="1"/>
          </p:cNvPicPr>
          <p:nvPr/>
        </p:nvPicPr>
        <p:blipFill>
          <a:blip r:embed="rId2"/>
          <a:stretch>
            <a:fillRect/>
          </a:stretch>
        </p:blipFill>
        <p:spPr>
          <a:xfrm>
            <a:off x="10519675" y="5552273"/>
            <a:ext cx="1591194" cy="1219306"/>
          </a:xfrm>
          <a:prstGeom prst="rect">
            <a:avLst/>
          </a:prstGeom>
        </p:spPr>
      </p:pic>
    </p:spTree>
    <p:extLst>
      <p:ext uri="{BB962C8B-B14F-4D97-AF65-F5344CB8AC3E}">
        <p14:creationId xmlns:p14="http://schemas.microsoft.com/office/powerpoint/2010/main" val="3042669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257-01F3-412F-9503-624201E51FB6}"/>
              </a:ext>
            </a:extLst>
          </p:cNvPr>
          <p:cNvSpPr>
            <a:spLocks noGrp="1"/>
          </p:cNvSpPr>
          <p:nvPr>
            <p:ph type="title"/>
          </p:nvPr>
        </p:nvSpPr>
        <p:spPr>
          <a:xfrm>
            <a:off x="1154956" y="167951"/>
            <a:ext cx="8825657" cy="860401"/>
          </a:xfrm>
        </p:spPr>
        <p:txBody>
          <a:bodyPr/>
          <a:lstStyle/>
          <a:p>
            <a:pPr algn="ctr"/>
            <a:r>
              <a:rPr lang="en-AU" b="1" dirty="0"/>
              <a:t>Lessons Learned</a:t>
            </a:r>
          </a:p>
        </p:txBody>
      </p:sp>
      <p:sp>
        <p:nvSpPr>
          <p:cNvPr id="3" name="Text Placeholder 2">
            <a:extLst>
              <a:ext uri="{FF2B5EF4-FFF2-40B4-BE49-F238E27FC236}">
                <a16:creationId xmlns:a16="http://schemas.microsoft.com/office/drawing/2014/main" id="{7FE673C2-B8A1-4EEA-BCFD-92BF4F94065D}"/>
              </a:ext>
            </a:extLst>
          </p:cNvPr>
          <p:cNvSpPr>
            <a:spLocks noGrp="1"/>
          </p:cNvSpPr>
          <p:nvPr>
            <p:ph type="body" idx="1"/>
          </p:nvPr>
        </p:nvSpPr>
        <p:spPr>
          <a:xfrm>
            <a:off x="543721" y="1028352"/>
            <a:ext cx="10048126" cy="4609429"/>
          </a:xfrm>
        </p:spPr>
        <p:txBody>
          <a:bodyPr>
            <a:noAutofit/>
          </a:bodyPr>
          <a:lstStyle/>
          <a:p>
            <a:pPr marL="342900" indent="-342900">
              <a:buClr>
                <a:schemeClr val="tx1"/>
              </a:buClr>
              <a:buFont typeface="Wingdings" panose="05000000000000000000" pitchFamily="2" charset="2"/>
              <a:buChar char="§"/>
            </a:pPr>
            <a:r>
              <a:rPr lang="en-US" cap="none" dirty="0">
                <a:solidFill>
                  <a:schemeClr val="tx1"/>
                </a:solidFill>
              </a:rPr>
              <a:t>User-driven administration forces project managers to reference SRDP objectives/indicators when they upload projects/reports to portal </a:t>
            </a:r>
          </a:p>
          <a:p>
            <a:pPr marL="342900" indent="-342900">
              <a:buClr>
                <a:schemeClr val="tx1"/>
              </a:buClr>
              <a:buFont typeface="Wingdings" panose="05000000000000000000" pitchFamily="2" charset="2"/>
              <a:buChar char="§"/>
            </a:pPr>
            <a:r>
              <a:rPr lang="en-US" cap="none" dirty="0">
                <a:solidFill>
                  <a:schemeClr val="tx1"/>
                </a:solidFill>
              </a:rPr>
              <a:t>Users require incentives to utilize portal (e.g. Publicity, mandatory project endorsement requirement </a:t>
            </a:r>
            <a:r>
              <a:rPr lang="en-US" cap="none" dirty="0" err="1">
                <a:solidFill>
                  <a:schemeClr val="tx1"/>
                </a:solidFill>
              </a:rPr>
              <a:t>etc</a:t>
            </a:r>
            <a:r>
              <a:rPr lang="en-US" cap="none" dirty="0">
                <a:solidFill>
                  <a:schemeClr val="tx1"/>
                </a:solidFill>
              </a:rPr>
              <a:t>)</a:t>
            </a:r>
          </a:p>
          <a:p>
            <a:pPr marL="342900" indent="-342900">
              <a:buClr>
                <a:schemeClr val="tx1"/>
              </a:buClr>
              <a:buFont typeface="Wingdings" panose="05000000000000000000" pitchFamily="2" charset="2"/>
              <a:buChar char="§"/>
            </a:pPr>
            <a:r>
              <a:rPr lang="en-US" cap="none" dirty="0">
                <a:solidFill>
                  <a:schemeClr val="tx1"/>
                </a:solidFill>
              </a:rPr>
              <a:t>There is a need for regular capacity building/training for key gov and civil society stakeholders on portal content management (due to constant CCDRR staff turnover) </a:t>
            </a:r>
          </a:p>
          <a:p>
            <a:pPr marL="342900" indent="-342900">
              <a:buClr>
                <a:schemeClr val="tx1"/>
              </a:buClr>
              <a:buFont typeface="Wingdings" panose="05000000000000000000" pitchFamily="2" charset="2"/>
              <a:buChar char="§"/>
            </a:pPr>
            <a:r>
              <a:rPr lang="en-US" cap="none" dirty="0">
                <a:solidFill>
                  <a:schemeClr val="tx1"/>
                </a:solidFill>
              </a:rPr>
              <a:t>NAB portal backup systems are essential, yet often expensive not considered until a crash </a:t>
            </a:r>
          </a:p>
          <a:p>
            <a:pPr marL="342900" indent="-342900">
              <a:buClr>
                <a:schemeClr val="tx1"/>
              </a:buClr>
              <a:buFont typeface="Wingdings" panose="05000000000000000000" pitchFamily="2" charset="2"/>
              <a:buChar char="§"/>
            </a:pPr>
            <a:r>
              <a:rPr lang="en-US" cap="none" dirty="0">
                <a:solidFill>
                  <a:schemeClr val="tx1"/>
                </a:solidFill>
              </a:rPr>
              <a:t>GIS integration into qualitative data structures </a:t>
            </a:r>
          </a:p>
          <a:p>
            <a:pPr marL="342900" indent="-342900">
              <a:buClr>
                <a:schemeClr val="tx1"/>
              </a:buClr>
              <a:buFont typeface="Wingdings" panose="05000000000000000000" pitchFamily="2" charset="2"/>
              <a:buChar char="§"/>
            </a:pPr>
            <a:r>
              <a:rPr lang="en-US" cap="none" dirty="0">
                <a:solidFill>
                  <a:schemeClr val="tx1"/>
                </a:solidFill>
              </a:rPr>
              <a:t>Portals realistically available  within Port Vila and </a:t>
            </a:r>
            <a:r>
              <a:rPr lang="en-US" cap="none" dirty="0" err="1">
                <a:solidFill>
                  <a:schemeClr val="tx1"/>
                </a:solidFill>
              </a:rPr>
              <a:t>Luganville</a:t>
            </a:r>
            <a:r>
              <a:rPr lang="en-US" cap="none" dirty="0">
                <a:solidFill>
                  <a:schemeClr val="tx1"/>
                </a:solidFill>
              </a:rPr>
              <a:t> (urban centers) with good internet access </a:t>
            </a:r>
          </a:p>
          <a:p>
            <a:pPr marL="342900" indent="-342900">
              <a:buClr>
                <a:schemeClr val="tx1"/>
              </a:buClr>
              <a:buFont typeface="Wingdings" panose="05000000000000000000" pitchFamily="2" charset="2"/>
              <a:buChar char="§"/>
            </a:pPr>
            <a:r>
              <a:rPr lang="en-US" cap="none" dirty="0">
                <a:solidFill>
                  <a:schemeClr val="tx1"/>
                </a:solidFill>
              </a:rPr>
              <a:t>The portal is the working hub and public interface for DD/DRR information management</a:t>
            </a:r>
          </a:p>
        </p:txBody>
      </p:sp>
      <p:pic>
        <p:nvPicPr>
          <p:cNvPr id="4" name="Picture 3">
            <a:extLst>
              <a:ext uri="{FF2B5EF4-FFF2-40B4-BE49-F238E27FC236}">
                <a16:creationId xmlns:a16="http://schemas.microsoft.com/office/drawing/2014/main" id="{F84F8A48-8102-435D-9632-E3BF361F21F5}"/>
              </a:ext>
            </a:extLst>
          </p:cNvPr>
          <p:cNvPicPr>
            <a:picLocks noChangeAspect="1"/>
          </p:cNvPicPr>
          <p:nvPr/>
        </p:nvPicPr>
        <p:blipFill>
          <a:blip r:embed="rId2"/>
          <a:stretch>
            <a:fillRect/>
          </a:stretch>
        </p:blipFill>
        <p:spPr>
          <a:xfrm>
            <a:off x="10519675" y="5541999"/>
            <a:ext cx="1591194" cy="1219306"/>
          </a:xfrm>
          <a:prstGeom prst="rect">
            <a:avLst/>
          </a:prstGeom>
        </p:spPr>
      </p:pic>
    </p:spTree>
    <p:extLst>
      <p:ext uri="{BB962C8B-B14F-4D97-AF65-F5344CB8AC3E}">
        <p14:creationId xmlns:p14="http://schemas.microsoft.com/office/powerpoint/2010/main" val="99651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257-01F3-412F-9503-624201E51FB6}"/>
              </a:ext>
            </a:extLst>
          </p:cNvPr>
          <p:cNvSpPr>
            <a:spLocks noGrp="1"/>
          </p:cNvSpPr>
          <p:nvPr>
            <p:ph type="title"/>
          </p:nvPr>
        </p:nvSpPr>
        <p:spPr>
          <a:xfrm>
            <a:off x="1154956" y="167951"/>
            <a:ext cx="8825657" cy="860401"/>
          </a:xfrm>
        </p:spPr>
        <p:txBody>
          <a:bodyPr/>
          <a:lstStyle/>
          <a:p>
            <a:pPr algn="ctr"/>
            <a:r>
              <a:rPr lang="en-AU" b="1" dirty="0"/>
              <a:t>Challenges</a:t>
            </a:r>
          </a:p>
        </p:txBody>
      </p:sp>
      <p:sp>
        <p:nvSpPr>
          <p:cNvPr id="3" name="Text Placeholder 2">
            <a:extLst>
              <a:ext uri="{FF2B5EF4-FFF2-40B4-BE49-F238E27FC236}">
                <a16:creationId xmlns:a16="http://schemas.microsoft.com/office/drawing/2014/main" id="{7FE673C2-B8A1-4EEA-BCFD-92BF4F94065D}"/>
              </a:ext>
            </a:extLst>
          </p:cNvPr>
          <p:cNvSpPr>
            <a:spLocks noGrp="1"/>
          </p:cNvSpPr>
          <p:nvPr>
            <p:ph type="body" idx="1"/>
          </p:nvPr>
        </p:nvSpPr>
        <p:spPr>
          <a:xfrm>
            <a:off x="1154955" y="1336576"/>
            <a:ext cx="8825658" cy="4609429"/>
          </a:xfrm>
        </p:spPr>
        <p:txBody>
          <a:bodyPr>
            <a:noAutofit/>
          </a:bodyPr>
          <a:lstStyle/>
          <a:p>
            <a:pPr marL="342900" indent="-342900">
              <a:buClr>
                <a:schemeClr val="tx1"/>
              </a:buClr>
              <a:buFont typeface="Wingdings" panose="05000000000000000000" pitchFamily="2" charset="2"/>
              <a:buChar char="§"/>
            </a:pPr>
            <a:r>
              <a:rPr lang="en-US" sz="2800" cap="none" dirty="0">
                <a:solidFill>
                  <a:schemeClr val="tx1"/>
                </a:solidFill>
                <a:latin typeface="+mn-lt"/>
                <a:cs typeface="Calibri" panose="020F0502020204030204" pitchFamily="34" charset="0"/>
              </a:rPr>
              <a:t>Integration of the NAB portal with pacific portal</a:t>
            </a:r>
          </a:p>
          <a:p>
            <a:pPr marL="342900" indent="-342900">
              <a:buClr>
                <a:schemeClr val="tx1"/>
              </a:buClr>
              <a:buFont typeface="Wingdings" panose="05000000000000000000" pitchFamily="2" charset="2"/>
              <a:buChar char="§"/>
            </a:pPr>
            <a:r>
              <a:rPr lang="en-US" sz="2800" cap="none" dirty="0">
                <a:solidFill>
                  <a:schemeClr val="tx1"/>
                </a:solidFill>
                <a:latin typeface="+mn-lt"/>
                <a:cs typeface="Calibri" panose="020F0502020204030204" pitchFamily="34" charset="0"/>
              </a:rPr>
              <a:t>Technical engineering of the portal (shortage of staff at ICT division)</a:t>
            </a:r>
          </a:p>
          <a:p>
            <a:pPr marL="342900" indent="-342900">
              <a:buClr>
                <a:schemeClr val="tx1"/>
              </a:buClr>
              <a:buFont typeface="Wingdings" panose="05000000000000000000" pitchFamily="2" charset="2"/>
              <a:buChar char="§"/>
            </a:pPr>
            <a:r>
              <a:rPr lang="en-US" sz="2800" cap="none" dirty="0">
                <a:solidFill>
                  <a:schemeClr val="tx1"/>
                </a:solidFill>
                <a:latin typeface="+mn-lt"/>
                <a:cs typeface="Calibri" panose="020F0502020204030204" pitchFamily="34" charset="0"/>
              </a:rPr>
              <a:t>Connection issues; regular internet outages </a:t>
            </a:r>
          </a:p>
          <a:p>
            <a:pPr marL="342900" indent="-342900">
              <a:buClr>
                <a:schemeClr val="tx1"/>
              </a:buClr>
              <a:buFont typeface="Wingdings" panose="05000000000000000000" pitchFamily="2" charset="2"/>
              <a:buChar char="§"/>
            </a:pPr>
            <a:r>
              <a:rPr lang="en-US" sz="2800" cap="none" dirty="0">
                <a:solidFill>
                  <a:schemeClr val="tx1"/>
                </a:solidFill>
                <a:latin typeface="+mn-lt"/>
                <a:cs typeface="Calibri" panose="020F0502020204030204" pitchFamily="34" charset="0"/>
              </a:rPr>
              <a:t>Finding the balance between decentralized and centralized content management </a:t>
            </a:r>
          </a:p>
          <a:p>
            <a:pPr marL="342900" indent="-342900">
              <a:buClr>
                <a:schemeClr val="tx1"/>
              </a:buClr>
              <a:buFont typeface="Wingdings" panose="05000000000000000000" pitchFamily="2" charset="2"/>
              <a:buChar char="§"/>
            </a:pPr>
            <a:r>
              <a:rPr lang="en-US" sz="2800" cap="none" dirty="0">
                <a:solidFill>
                  <a:schemeClr val="tx1"/>
                </a:solidFill>
                <a:latin typeface="+mn-lt"/>
                <a:cs typeface="Calibri" panose="020F0502020204030204" pitchFamily="34" charset="0"/>
              </a:rPr>
              <a:t>Time constraints for users to upload their own content </a:t>
            </a:r>
          </a:p>
          <a:p>
            <a:pPr marL="342900" indent="-342900">
              <a:buClr>
                <a:schemeClr val="tx1"/>
              </a:buClr>
              <a:buFont typeface="Wingdings" panose="05000000000000000000" pitchFamily="2" charset="2"/>
              <a:buChar char="§"/>
            </a:pPr>
            <a:r>
              <a:rPr lang="en-US" sz="2800" cap="none" dirty="0">
                <a:solidFill>
                  <a:schemeClr val="tx1"/>
                </a:solidFill>
                <a:latin typeface="+mn-lt"/>
                <a:cs typeface="Calibri" panose="020F0502020204030204" pitchFamily="34" charset="0"/>
              </a:rPr>
              <a:t>Space and environmental constraints to server management </a:t>
            </a:r>
          </a:p>
        </p:txBody>
      </p:sp>
      <p:pic>
        <p:nvPicPr>
          <p:cNvPr id="4" name="Picture 3">
            <a:extLst>
              <a:ext uri="{FF2B5EF4-FFF2-40B4-BE49-F238E27FC236}">
                <a16:creationId xmlns:a16="http://schemas.microsoft.com/office/drawing/2014/main" id="{59CA1858-F977-4A24-A7AF-110925C6944F}"/>
              </a:ext>
            </a:extLst>
          </p:cNvPr>
          <p:cNvPicPr>
            <a:picLocks noChangeAspect="1"/>
          </p:cNvPicPr>
          <p:nvPr/>
        </p:nvPicPr>
        <p:blipFill>
          <a:blip r:embed="rId2"/>
          <a:stretch>
            <a:fillRect/>
          </a:stretch>
        </p:blipFill>
        <p:spPr>
          <a:xfrm>
            <a:off x="10519675" y="5552273"/>
            <a:ext cx="1591194" cy="1219306"/>
          </a:xfrm>
          <a:prstGeom prst="rect">
            <a:avLst/>
          </a:prstGeom>
        </p:spPr>
      </p:pic>
    </p:spTree>
    <p:extLst>
      <p:ext uri="{BB962C8B-B14F-4D97-AF65-F5344CB8AC3E}">
        <p14:creationId xmlns:p14="http://schemas.microsoft.com/office/powerpoint/2010/main" val="190856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257-01F3-412F-9503-624201E51FB6}"/>
              </a:ext>
            </a:extLst>
          </p:cNvPr>
          <p:cNvSpPr>
            <a:spLocks noGrp="1"/>
          </p:cNvSpPr>
          <p:nvPr>
            <p:ph type="title"/>
          </p:nvPr>
        </p:nvSpPr>
        <p:spPr>
          <a:xfrm>
            <a:off x="1154956" y="167951"/>
            <a:ext cx="8825657" cy="860401"/>
          </a:xfrm>
        </p:spPr>
        <p:txBody>
          <a:bodyPr/>
          <a:lstStyle/>
          <a:p>
            <a:pPr algn="ctr"/>
            <a:r>
              <a:rPr lang="en-AU" b="1" dirty="0"/>
              <a:t>Recommendations</a:t>
            </a:r>
          </a:p>
        </p:txBody>
      </p:sp>
      <p:sp>
        <p:nvSpPr>
          <p:cNvPr id="3" name="Text Placeholder 2">
            <a:extLst>
              <a:ext uri="{FF2B5EF4-FFF2-40B4-BE49-F238E27FC236}">
                <a16:creationId xmlns:a16="http://schemas.microsoft.com/office/drawing/2014/main" id="{7FE673C2-B8A1-4EEA-BCFD-92BF4F94065D}"/>
              </a:ext>
            </a:extLst>
          </p:cNvPr>
          <p:cNvSpPr>
            <a:spLocks noGrp="1"/>
          </p:cNvSpPr>
          <p:nvPr>
            <p:ph type="body" idx="1"/>
          </p:nvPr>
        </p:nvSpPr>
        <p:spPr>
          <a:xfrm>
            <a:off x="1154955" y="1336576"/>
            <a:ext cx="8825658" cy="4609429"/>
          </a:xfrm>
        </p:spPr>
        <p:txBody>
          <a:bodyPr>
            <a:noAutofit/>
          </a:bodyPr>
          <a:lstStyle/>
          <a:p>
            <a:pPr marL="342900" indent="-342900">
              <a:buFont typeface="Wingdings" panose="05000000000000000000" pitchFamily="2" charset="2"/>
              <a:buChar char="§"/>
            </a:pPr>
            <a:r>
              <a:rPr lang="en-US" sz="2400" cap="none" dirty="0">
                <a:solidFill>
                  <a:schemeClr val="tx1"/>
                </a:solidFill>
              </a:rPr>
              <a:t>Government and development partners to allocate additional dedicated financial and HR resources to support the portals </a:t>
            </a:r>
          </a:p>
          <a:p>
            <a:pPr marL="342900" indent="-342900">
              <a:buFont typeface="Wingdings" panose="05000000000000000000" pitchFamily="2" charset="2"/>
              <a:buChar char="§"/>
            </a:pPr>
            <a:r>
              <a:rPr lang="en-US" sz="2400" cap="none" dirty="0">
                <a:solidFill>
                  <a:schemeClr val="tx1"/>
                </a:solidFill>
              </a:rPr>
              <a:t>Links between the NAB portal with the PCCP needs to be developed further – to ensure full and automated connectivity (e.g. Seamlessly capturing regional and national projects) </a:t>
            </a:r>
          </a:p>
          <a:p>
            <a:pPr marL="342900" indent="-342900">
              <a:buFont typeface="Wingdings" panose="05000000000000000000" pitchFamily="2" charset="2"/>
              <a:buChar char="§"/>
            </a:pPr>
            <a:r>
              <a:rPr lang="en-US" sz="2400" cap="none" dirty="0">
                <a:solidFill>
                  <a:schemeClr val="tx1"/>
                </a:solidFill>
              </a:rPr>
              <a:t>Functionality of portal to be expanded from “who does what where” to interactive and high level data management and analysis. </a:t>
            </a:r>
          </a:p>
          <a:p>
            <a:pPr marL="342900" indent="-342900">
              <a:buFont typeface="Wingdings" panose="05000000000000000000" pitchFamily="2" charset="2"/>
              <a:buChar char="§"/>
            </a:pPr>
            <a:r>
              <a:rPr lang="en-US" sz="2400" cap="none" dirty="0">
                <a:solidFill>
                  <a:schemeClr val="tx1"/>
                </a:solidFill>
              </a:rPr>
              <a:t>Expand Vanuatu’s nab portal model to other pacific island countries</a:t>
            </a:r>
          </a:p>
        </p:txBody>
      </p:sp>
      <p:pic>
        <p:nvPicPr>
          <p:cNvPr id="4" name="Picture 3">
            <a:extLst>
              <a:ext uri="{FF2B5EF4-FFF2-40B4-BE49-F238E27FC236}">
                <a16:creationId xmlns:a16="http://schemas.microsoft.com/office/drawing/2014/main" id="{D663B4ED-3A71-4DFA-B7D8-8B2E3316131E}"/>
              </a:ext>
            </a:extLst>
          </p:cNvPr>
          <p:cNvPicPr>
            <a:picLocks noChangeAspect="1"/>
          </p:cNvPicPr>
          <p:nvPr/>
        </p:nvPicPr>
        <p:blipFill>
          <a:blip r:embed="rId2"/>
          <a:stretch>
            <a:fillRect/>
          </a:stretch>
        </p:blipFill>
        <p:spPr>
          <a:xfrm>
            <a:off x="10499126" y="5562547"/>
            <a:ext cx="1591194" cy="1219306"/>
          </a:xfrm>
          <a:prstGeom prst="rect">
            <a:avLst/>
          </a:prstGeom>
        </p:spPr>
      </p:pic>
    </p:spTree>
    <p:extLst>
      <p:ext uri="{BB962C8B-B14F-4D97-AF65-F5344CB8AC3E}">
        <p14:creationId xmlns:p14="http://schemas.microsoft.com/office/powerpoint/2010/main" val="226320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257-01F3-412F-9503-624201E51FB6}"/>
              </a:ext>
            </a:extLst>
          </p:cNvPr>
          <p:cNvSpPr>
            <a:spLocks noGrp="1"/>
          </p:cNvSpPr>
          <p:nvPr>
            <p:ph type="title"/>
          </p:nvPr>
        </p:nvSpPr>
        <p:spPr>
          <a:xfrm>
            <a:off x="513629" y="373434"/>
            <a:ext cx="9667981" cy="860401"/>
          </a:xfrm>
        </p:spPr>
        <p:txBody>
          <a:bodyPr/>
          <a:lstStyle/>
          <a:p>
            <a:pPr algn="ctr"/>
            <a:r>
              <a:rPr lang="en-AU" b="1" dirty="0"/>
              <a:t>Portal User Needs Assessment Survey</a:t>
            </a:r>
          </a:p>
        </p:txBody>
      </p:sp>
      <p:sp>
        <p:nvSpPr>
          <p:cNvPr id="3" name="Text Placeholder 2">
            <a:extLst>
              <a:ext uri="{FF2B5EF4-FFF2-40B4-BE49-F238E27FC236}">
                <a16:creationId xmlns:a16="http://schemas.microsoft.com/office/drawing/2014/main" id="{7FE673C2-B8A1-4EEA-BCFD-92BF4F94065D}"/>
              </a:ext>
            </a:extLst>
          </p:cNvPr>
          <p:cNvSpPr>
            <a:spLocks noGrp="1"/>
          </p:cNvSpPr>
          <p:nvPr>
            <p:ph type="body" idx="1"/>
          </p:nvPr>
        </p:nvSpPr>
        <p:spPr>
          <a:xfrm>
            <a:off x="842324" y="1562771"/>
            <a:ext cx="9174979" cy="4609429"/>
          </a:xfrm>
        </p:spPr>
        <p:txBody>
          <a:bodyPr>
            <a:noAutofit/>
          </a:bodyPr>
          <a:lstStyle/>
          <a:p>
            <a:pPr marL="342900" indent="-342900">
              <a:buFont typeface="Wingdings" panose="05000000000000000000" pitchFamily="2" charset="2"/>
              <a:buChar char="§"/>
            </a:pPr>
            <a:r>
              <a:rPr lang="en-US" sz="2400" cap="none" dirty="0">
                <a:solidFill>
                  <a:schemeClr val="tx1"/>
                </a:solidFill>
              </a:rPr>
              <a:t>Link: </a:t>
            </a:r>
            <a:r>
              <a:rPr lang="en-AU" sz="2400" u="sng" cap="none" dirty="0">
                <a:solidFill>
                  <a:schemeClr val="accent6">
                    <a:lumMod val="40000"/>
                    <a:lumOff val="60000"/>
                  </a:schemeClr>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https://ee.humanitarianresponse.info/x/ityc5ssa</a:t>
            </a:r>
            <a:r>
              <a:rPr lang="en-AU" sz="2400" cap="none" dirty="0">
                <a:solidFill>
                  <a:schemeClr val="accent6">
                    <a:lumMod val="40000"/>
                    <a:lumOff val="60000"/>
                  </a:schemeClr>
                </a:solidFill>
                <a:effectLst/>
                <a:latin typeface="Calibri" panose="020F0502020204030204" pitchFamily="34" charset="0"/>
                <a:ea typeface="Calibri" panose="020F0502020204030204" pitchFamily="34" charset="0"/>
              </a:rPr>
              <a:t> </a:t>
            </a:r>
            <a:r>
              <a:rPr lang="en-US" sz="2400" cap="none" dirty="0">
                <a:solidFill>
                  <a:schemeClr val="accent6">
                    <a:lumMod val="40000"/>
                    <a:lumOff val="60000"/>
                  </a:schemeClr>
                </a:solidFill>
              </a:rPr>
              <a:t> </a:t>
            </a:r>
            <a:r>
              <a:rPr lang="en-US" sz="1400" i="1" cap="none" dirty="0">
                <a:solidFill>
                  <a:schemeClr val="accent6">
                    <a:lumMod val="40000"/>
                    <a:lumOff val="60000"/>
                  </a:schemeClr>
                </a:solidFill>
              </a:rPr>
              <a:t>(kobo toolbox)</a:t>
            </a:r>
          </a:p>
          <a:p>
            <a:pPr marL="342900" indent="-342900">
              <a:buFont typeface="Wingdings" panose="05000000000000000000" pitchFamily="2" charset="2"/>
              <a:buChar char="§"/>
            </a:pPr>
            <a:endParaRPr lang="en-US" sz="2400" cap="none" dirty="0">
              <a:solidFill>
                <a:schemeClr val="accent6">
                  <a:lumMod val="40000"/>
                  <a:lumOff val="60000"/>
                </a:schemeClr>
              </a:solidFill>
            </a:endParaRPr>
          </a:p>
          <a:p>
            <a:pPr algn="just"/>
            <a:r>
              <a:rPr lang="fr-FR" sz="1800" cap="none" dirty="0">
                <a:effectLst/>
                <a:latin typeface="Times New Roman" panose="02020603050405020304" pitchFamily="18" charset="0"/>
                <a:ea typeface="Times New Roman" panose="02020603050405020304" pitchFamily="18" charset="0"/>
              </a:rPr>
              <a:t>Its Purpose is to:</a:t>
            </a:r>
          </a:p>
          <a:p>
            <a:pPr marL="285750" indent="-285750" algn="just">
              <a:buFont typeface="Wingdings" panose="05000000000000000000" pitchFamily="2" charset="2"/>
              <a:buChar char="§"/>
            </a:pPr>
            <a:r>
              <a:rPr lang="fr-FR" sz="1800" cap="none" dirty="0">
                <a:effectLst/>
                <a:latin typeface="Times New Roman" panose="02020603050405020304" pitchFamily="18" charset="0"/>
                <a:ea typeface="Times New Roman" panose="02020603050405020304" pitchFamily="18" charset="0"/>
              </a:rPr>
              <a:t>For users</a:t>
            </a:r>
            <a:r>
              <a:rPr lang="fr-FR" sz="1800" cap="none" dirty="0">
                <a:latin typeface="Times New Roman" panose="02020603050405020304" pitchFamily="18" charset="0"/>
                <a:ea typeface="Times New Roman" panose="02020603050405020304" pitchFamily="18" charset="0"/>
              </a:rPr>
              <a:t> to provide feedbacks and to share expeiences on accessing the Portal </a:t>
            </a:r>
          </a:p>
          <a:p>
            <a:pPr marL="285750" indent="-285750" algn="just">
              <a:buFont typeface="Wingdings" panose="05000000000000000000" pitchFamily="2" charset="2"/>
              <a:buChar char="§"/>
            </a:pPr>
            <a:r>
              <a:rPr lang="fr-FR" sz="1800" cap="none" dirty="0">
                <a:effectLst/>
                <a:latin typeface="Times New Roman" panose="02020603050405020304" pitchFamily="18" charset="0"/>
                <a:ea typeface="Times New Roman" panose="02020603050405020304" pitchFamily="18" charset="0"/>
              </a:rPr>
              <a:t>Gather necessary information for the Portal upgrade</a:t>
            </a:r>
          </a:p>
          <a:p>
            <a:pPr marL="285750" indent="-285750" algn="just">
              <a:buFont typeface="Wingdings" panose="05000000000000000000" pitchFamily="2" charset="2"/>
              <a:buChar char="§"/>
            </a:pPr>
            <a:r>
              <a:rPr lang="fr-FR" sz="1800" cap="none" dirty="0">
                <a:latin typeface="Times New Roman" panose="02020603050405020304" pitchFamily="18" charset="0"/>
                <a:ea typeface="Times New Roman" panose="02020603050405020304" pitchFamily="18" charset="0"/>
              </a:rPr>
              <a:t>Upgrade w</a:t>
            </a:r>
            <a:r>
              <a:rPr lang="fr-FR" sz="1800" cap="none" dirty="0">
                <a:effectLst/>
                <a:latin typeface="Times New Roman" panose="02020603050405020304" pitchFamily="18" charset="0"/>
                <a:ea typeface="Times New Roman" panose="02020603050405020304" pitchFamily="18" charset="0"/>
              </a:rPr>
              <a:t>ill enhance the portal to be more discovery and accessible to everyone.</a:t>
            </a:r>
          </a:p>
          <a:p>
            <a:pPr marL="285750" indent="-285750" algn="just">
              <a:buFont typeface="Wingdings" panose="05000000000000000000" pitchFamily="2" charset="2"/>
              <a:buChar char="§"/>
            </a:pPr>
            <a:r>
              <a:rPr lang="fr-FR" sz="1800" cap="none" dirty="0">
                <a:latin typeface="Times New Roman" panose="02020603050405020304" pitchFamily="18" charset="0"/>
                <a:ea typeface="Times New Roman" panose="02020603050405020304" pitchFamily="18" charset="0"/>
              </a:rPr>
              <a:t>Survey end of July 2022.</a:t>
            </a:r>
            <a:endParaRPr lang="en-VU" sz="1800" cap="none" dirty="0">
              <a:effectLst/>
              <a:latin typeface="Times New Roman" panose="02020603050405020304" pitchFamily="18" charset="0"/>
              <a:ea typeface="Times New Roman" panose="02020603050405020304" pitchFamily="18" charset="0"/>
            </a:endParaRPr>
          </a:p>
          <a:p>
            <a:pPr algn="just"/>
            <a:r>
              <a:rPr lang="fr-FR" sz="1800" cap="none" dirty="0">
                <a:effectLst/>
                <a:latin typeface="Times New Roman" panose="02020603050405020304" pitchFamily="18" charset="0"/>
                <a:ea typeface="Times New Roman" panose="02020603050405020304" pitchFamily="18" charset="0"/>
              </a:rPr>
              <a:t> </a:t>
            </a:r>
            <a:endParaRPr lang="en-VU" sz="1800" cap="none" dirty="0">
              <a:effectLst/>
              <a:latin typeface="Times New Roman" panose="02020603050405020304" pitchFamily="18" charset="0"/>
              <a:ea typeface="Times New Roman" panose="02020603050405020304" pitchFamily="18" charset="0"/>
            </a:endParaRPr>
          </a:p>
          <a:p>
            <a:endParaRPr lang="en-US" sz="2400" cap="none" dirty="0">
              <a:solidFill>
                <a:schemeClr val="accent6">
                  <a:lumMod val="40000"/>
                  <a:lumOff val="60000"/>
                </a:schemeClr>
              </a:solidFill>
            </a:endParaRPr>
          </a:p>
        </p:txBody>
      </p:sp>
      <p:pic>
        <p:nvPicPr>
          <p:cNvPr id="4" name="Picture 3">
            <a:extLst>
              <a:ext uri="{FF2B5EF4-FFF2-40B4-BE49-F238E27FC236}">
                <a16:creationId xmlns:a16="http://schemas.microsoft.com/office/drawing/2014/main" id="{D663B4ED-3A71-4DFA-B7D8-8B2E3316131E}"/>
              </a:ext>
            </a:extLst>
          </p:cNvPr>
          <p:cNvPicPr>
            <a:picLocks noChangeAspect="1"/>
          </p:cNvPicPr>
          <p:nvPr/>
        </p:nvPicPr>
        <p:blipFill>
          <a:blip r:embed="rId4"/>
          <a:stretch>
            <a:fillRect/>
          </a:stretch>
        </p:blipFill>
        <p:spPr>
          <a:xfrm>
            <a:off x="10554079" y="5572821"/>
            <a:ext cx="1591194" cy="1219306"/>
          </a:xfrm>
          <a:prstGeom prst="rect">
            <a:avLst/>
          </a:prstGeom>
        </p:spPr>
      </p:pic>
    </p:spTree>
    <p:extLst>
      <p:ext uri="{BB962C8B-B14F-4D97-AF65-F5344CB8AC3E}">
        <p14:creationId xmlns:p14="http://schemas.microsoft.com/office/powerpoint/2010/main" val="2734904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E74F-8548-46DA-A096-F5F0CCCDE421}"/>
              </a:ext>
            </a:extLst>
          </p:cNvPr>
          <p:cNvSpPr>
            <a:spLocks noGrp="1"/>
          </p:cNvSpPr>
          <p:nvPr>
            <p:ph type="ctrTitle"/>
          </p:nvPr>
        </p:nvSpPr>
        <p:spPr/>
        <p:txBody>
          <a:bodyPr/>
          <a:lstStyle/>
          <a:p>
            <a:r>
              <a:rPr lang="en-US" dirty="0"/>
              <a:t>END</a:t>
            </a:r>
            <a:endParaRPr lang="en-VU" dirty="0"/>
          </a:p>
        </p:txBody>
      </p:sp>
      <p:sp>
        <p:nvSpPr>
          <p:cNvPr id="3" name="Subtitle 2">
            <a:extLst>
              <a:ext uri="{FF2B5EF4-FFF2-40B4-BE49-F238E27FC236}">
                <a16:creationId xmlns:a16="http://schemas.microsoft.com/office/drawing/2014/main" id="{567B7F85-4499-44EB-988C-93B992F47725}"/>
              </a:ext>
            </a:extLst>
          </p:cNvPr>
          <p:cNvSpPr>
            <a:spLocks noGrp="1"/>
          </p:cNvSpPr>
          <p:nvPr>
            <p:ph type="subTitle" idx="1"/>
          </p:nvPr>
        </p:nvSpPr>
        <p:spPr/>
        <p:txBody>
          <a:bodyPr/>
          <a:lstStyle/>
          <a:p>
            <a:endParaRPr lang="en-VU"/>
          </a:p>
        </p:txBody>
      </p:sp>
    </p:spTree>
    <p:extLst>
      <p:ext uri="{BB962C8B-B14F-4D97-AF65-F5344CB8AC3E}">
        <p14:creationId xmlns:p14="http://schemas.microsoft.com/office/powerpoint/2010/main" val="326808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257-01F3-412F-9503-624201E51FB6}"/>
              </a:ext>
            </a:extLst>
          </p:cNvPr>
          <p:cNvSpPr>
            <a:spLocks noGrp="1"/>
          </p:cNvSpPr>
          <p:nvPr>
            <p:ph type="title"/>
          </p:nvPr>
        </p:nvSpPr>
        <p:spPr>
          <a:xfrm>
            <a:off x="0" y="373434"/>
            <a:ext cx="9667981" cy="860401"/>
          </a:xfrm>
        </p:spPr>
        <p:txBody>
          <a:bodyPr/>
          <a:lstStyle/>
          <a:p>
            <a:pPr algn="ctr"/>
            <a:r>
              <a:rPr lang="en-AU" b="1" dirty="0"/>
              <a:t>NAB Project Endorsement Process</a:t>
            </a:r>
          </a:p>
        </p:txBody>
      </p:sp>
      <p:sp>
        <p:nvSpPr>
          <p:cNvPr id="3" name="Text Placeholder 2">
            <a:extLst>
              <a:ext uri="{FF2B5EF4-FFF2-40B4-BE49-F238E27FC236}">
                <a16:creationId xmlns:a16="http://schemas.microsoft.com/office/drawing/2014/main" id="{7FE673C2-B8A1-4EEA-BCFD-92BF4F94065D}"/>
              </a:ext>
            </a:extLst>
          </p:cNvPr>
          <p:cNvSpPr>
            <a:spLocks noGrp="1"/>
          </p:cNvSpPr>
          <p:nvPr>
            <p:ph type="body" idx="1"/>
          </p:nvPr>
        </p:nvSpPr>
        <p:spPr>
          <a:xfrm>
            <a:off x="469014" y="1574144"/>
            <a:ext cx="7113314" cy="4609429"/>
          </a:xfrm>
        </p:spPr>
        <p:txBody>
          <a:bodyPr>
            <a:noAutofit/>
          </a:bodyPr>
          <a:lstStyle/>
          <a:p>
            <a:r>
              <a:rPr lang="en-US" sz="2400" b="1" cap="none" dirty="0">
                <a:solidFill>
                  <a:schemeClr val="tx1"/>
                </a:solidFill>
              </a:rPr>
              <a:t>What do you do?</a:t>
            </a:r>
          </a:p>
          <a:p>
            <a:pPr marL="457200" indent="-457200">
              <a:buFont typeface="Wingdings" panose="05000000000000000000" pitchFamily="2" charset="2"/>
              <a:buChar char="§"/>
            </a:pPr>
            <a:r>
              <a:rPr lang="en-AU" sz="2400" cap="none" dirty="0"/>
              <a:t>Project idea, concept- speak to the NAB sec. We can guide you on whether the project is feasible.</a:t>
            </a:r>
          </a:p>
          <a:p>
            <a:pPr marL="457200" indent="-457200">
              <a:buFont typeface="Wingdings" panose="05000000000000000000" pitchFamily="2" charset="2"/>
              <a:buChar char="§"/>
            </a:pPr>
            <a:r>
              <a:rPr lang="en-AU" sz="2400" cap="none" dirty="0"/>
              <a:t>Complete the form, submit to NAB Sec and we can revert with recommendations.</a:t>
            </a:r>
          </a:p>
          <a:p>
            <a:pPr marL="457200" indent="-457200">
              <a:buFont typeface="Wingdings" panose="05000000000000000000" pitchFamily="2" charset="2"/>
              <a:buChar char="§"/>
            </a:pPr>
            <a:r>
              <a:rPr lang="en-AU" sz="2400" cap="none" dirty="0"/>
              <a:t>These are tabled at NAB meetings and endorsed</a:t>
            </a:r>
          </a:p>
          <a:p>
            <a:pPr marL="457200" indent="-457200">
              <a:buFont typeface="Wingdings" panose="05000000000000000000" pitchFamily="2" charset="2"/>
              <a:buChar char="§"/>
            </a:pPr>
            <a:r>
              <a:rPr lang="en-AU" sz="2400" cap="none" dirty="0"/>
              <a:t>Project’s reports, products, profiles, maps uploaded into Portal</a:t>
            </a:r>
          </a:p>
          <a:p>
            <a:endParaRPr lang="en-US" sz="2400" cap="none" dirty="0">
              <a:solidFill>
                <a:schemeClr val="tx1"/>
              </a:solidFill>
            </a:endParaRPr>
          </a:p>
        </p:txBody>
      </p:sp>
      <p:pic>
        <p:nvPicPr>
          <p:cNvPr id="4" name="Picture 3">
            <a:extLst>
              <a:ext uri="{FF2B5EF4-FFF2-40B4-BE49-F238E27FC236}">
                <a16:creationId xmlns:a16="http://schemas.microsoft.com/office/drawing/2014/main" id="{D663B4ED-3A71-4DFA-B7D8-8B2E3316131E}"/>
              </a:ext>
            </a:extLst>
          </p:cNvPr>
          <p:cNvPicPr>
            <a:picLocks noChangeAspect="1"/>
          </p:cNvPicPr>
          <p:nvPr/>
        </p:nvPicPr>
        <p:blipFill>
          <a:blip r:embed="rId3"/>
          <a:stretch>
            <a:fillRect/>
          </a:stretch>
        </p:blipFill>
        <p:spPr>
          <a:xfrm>
            <a:off x="10685124" y="5706805"/>
            <a:ext cx="1456566" cy="1116143"/>
          </a:xfrm>
          <a:prstGeom prst="rect">
            <a:avLst/>
          </a:prstGeom>
        </p:spPr>
      </p:pic>
      <p:pic>
        <p:nvPicPr>
          <p:cNvPr id="6" name="Picture 5">
            <a:extLst>
              <a:ext uri="{FF2B5EF4-FFF2-40B4-BE49-F238E27FC236}">
                <a16:creationId xmlns:a16="http://schemas.microsoft.com/office/drawing/2014/main" id="{51F5FAAB-3859-4787-863F-16C1035690D2}"/>
              </a:ext>
            </a:extLst>
          </p:cNvPr>
          <p:cNvPicPr>
            <a:picLocks noChangeAspect="1"/>
          </p:cNvPicPr>
          <p:nvPr/>
        </p:nvPicPr>
        <p:blipFill>
          <a:blip r:embed="rId4"/>
          <a:stretch>
            <a:fillRect/>
          </a:stretch>
        </p:blipFill>
        <p:spPr>
          <a:xfrm>
            <a:off x="7729760" y="1252539"/>
            <a:ext cx="3993226" cy="4352921"/>
          </a:xfrm>
          <a:prstGeom prst="rect">
            <a:avLst/>
          </a:prstGeom>
        </p:spPr>
      </p:pic>
    </p:spTree>
    <p:extLst>
      <p:ext uri="{BB962C8B-B14F-4D97-AF65-F5344CB8AC3E}">
        <p14:creationId xmlns:p14="http://schemas.microsoft.com/office/powerpoint/2010/main" val="303625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257-01F3-412F-9503-624201E51FB6}"/>
              </a:ext>
            </a:extLst>
          </p:cNvPr>
          <p:cNvSpPr>
            <a:spLocks noGrp="1"/>
          </p:cNvSpPr>
          <p:nvPr>
            <p:ph type="title"/>
          </p:nvPr>
        </p:nvSpPr>
        <p:spPr>
          <a:xfrm>
            <a:off x="0" y="373434"/>
            <a:ext cx="9667981" cy="860401"/>
          </a:xfrm>
        </p:spPr>
        <p:txBody>
          <a:bodyPr/>
          <a:lstStyle/>
          <a:p>
            <a:pPr algn="ctr"/>
            <a:r>
              <a:rPr lang="en-AU" b="1" dirty="0"/>
              <a:t>NAB IEC Endorsement Process</a:t>
            </a:r>
          </a:p>
        </p:txBody>
      </p:sp>
      <p:sp>
        <p:nvSpPr>
          <p:cNvPr id="3" name="Text Placeholder 2">
            <a:extLst>
              <a:ext uri="{FF2B5EF4-FFF2-40B4-BE49-F238E27FC236}">
                <a16:creationId xmlns:a16="http://schemas.microsoft.com/office/drawing/2014/main" id="{7FE673C2-B8A1-4EEA-BCFD-92BF4F94065D}"/>
              </a:ext>
            </a:extLst>
          </p:cNvPr>
          <p:cNvSpPr>
            <a:spLocks noGrp="1"/>
          </p:cNvSpPr>
          <p:nvPr>
            <p:ph type="body" idx="1"/>
          </p:nvPr>
        </p:nvSpPr>
        <p:spPr>
          <a:xfrm>
            <a:off x="469014" y="1574144"/>
            <a:ext cx="8825658" cy="4609429"/>
          </a:xfrm>
        </p:spPr>
        <p:txBody>
          <a:bodyPr>
            <a:noAutofit/>
          </a:bodyPr>
          <a:lstStyle/>
          <a:p>
            <a:r>
              <a:rPr lang="en-US" sz="2400" b="1" cap="none" dirty="0">
                <a:solidFill>
                  <a:schemeClr val="tx1"/>
                </a:solidFill>
              </a:rPr>
              <a:t>What do you do?</a:t>
            </a:r>
          </a:p>
          <a:p>
            <a:pPr marL="457200" indent="-457200">
              <a:buFont typeface="Wingdings" panose="05000000000000000000" pitchFamily="2" charset="2"/>
              <a:buChar char="§"/>
            </a:pPr>
            <a:r>
              <a:rPr lang="en-AU" sz="2400" cap="none" dirty="0"/>
              <a:t>Awareness materials with messages on CCDRR standardized</a:t>
            </a:r>
          </a:p>
          <a:p>
            <a:pPr marL="457200" indent="-457200">
              <a:buFont typeface="Wingdings" panose="05000000000000000000" pitchFamily="2" charset="2"/>
              <a:buChar char="§"/>
            </a:pPr>
            <a:r>
              <a:rPr lang="en-AU" sz="2400" cap="none" dirty="0"/>
              <a:t>Organizations/people submit materials to NAB sec. Materials are given to scientific officers (e.g. DRM and CC PSO staff) to screen and ensure language is accurate and factually correct in messages</a:t>
            </a:r>
          </a:p>
          <a:p>
            <a:pPr marL="457200" indent="-457200">
              <a:buFont typeface="Wingdings" panose="05000000000000000000" pitchFamily="2" charset="2"/>
              <a:buChar char="§"/>
            </a:pPr>
            <a:r>
              <a:rPr lang="en-AU" sz="2400" cap="none" dirty="0"/>
              <a:t>Form/materials approved with the NAB logo given as endorsed</a:t>
            </a:r>
          </a:p>
          <a:p>
            <a:pPr marL="457200" indent="-457200">
              <a:buFont typeface="Wingdings" panose="05000000000000000000" pitchFamily="2" charset="2"/>
              <a:buChar char="§"/>
            </a:pPr>
            <a:r>
              <a:rPr lang="en-AU" sz="2400" cap="none" dirty="0"/>
              <a:t>Materials then uploaded to NAB portal</a:t>
            </a:r>
          </a:p>
          <a:p>
            <a:pPr marL="457200" indent="-457200">
              <a:buFont typeface="Wingdings" panose="05000000000000000000" pitchFamily="2" charset="2"/>
              <a:buChar char="§"/>
            </a:pPr>
            <a:r>
              <a:rPr lang="en-AU" sz="2400" cap="none" dirty="0"/>
              <a:t>Application Forms (Portal)</a:t>
            </a:r>
          </a:p>
          <a:p>
            <a:endParaRPr lang="en-US" sz="2400" cap="none" dirty="0">
              <a:solidFill>
                <a:schemeClr val="tx1"/>
              </a:solidFill>
            </a:endParaRPr>
          </a:p>
        </p:txBody>
      </p:sp>
      <p:pic>
        <p:nvPicPr>
          <p:cNvPr id="4" name="Picture 3">
            <a:extLst>
              <a:ext uri="{FF2B5EF4-FFF2-40B4-BE49-F238E27FC236}">
                <a16:creationId xmlns:a16="http://schemas.microsoft.com/office/drawing/2014/main" id="{D663B4ED-3A71-4DFA-B7D8-8B2E3316131E}"/>
              </a:ext>
            </a:extLst>
          </p:cNvPr>
          <p:cNvPicPr>
            <a:picLocks noChangeAspect="1"/>
          </p:cNvPicPr>
          <p:nvPr/>
        </p:nvPicPr>
        <p:blipFill>
          <a:blip r:embed="rId3"/>
          <a:stretch>
            <a:fillRect/>
          </a:stretch>
        </p:blipFill>
        <p:spPr>
          <a:xfrm>
            <a:off x="10499126" y="5562547"/>
            <a:ext cx="1591194" cy="1219306"/>
          </a:xfrm>
          <a:prstGeom prst="rect">
            <a:avLst/>
          </a:prstGeom>
        </p:spPr>
      </p:pic>
      <p:pic>
        <p:nvPicPr>
          <p:cNvPr id="5" name="Picture 4">
            <a:extLst>
              <a:ext uri="{FF2B5EF4-FFF2-40B4-BE49-F238E27FC236}">
                <a16:creationId xmlns:a16="http://schemas.microsoft.com/office/drawing/2014/main" id="{B0C2729E-2CD7-423D-8FDF-25BF1204C904}"/>
              </a:ext>
            </a:extLst>
          </p:cNvPr>
          <p:cNvPicPr>
            <a:picLocks noChangeAspect="1"/>
          </p:cNvPicPr>
          <p:nvPr/>
        </p:nvPicPr>
        <p:blipFill rotWithShape="1">
          <a:blip r:embed="rId4"/>
          <a:srcRect l="15948" t="5019" r="14162" b="3166"/>
          <a:stretch/>
        </p:blipFill>
        <p:spPr>
          <a:xfrm>
            <a:off x="9294672" y="1233835"/>
            <a:ext cx="2795648" cy="4061394"/>
          </a:xfrm>
          <a:prstGeom prst="rect">
            <a:avLst/>
          </a:prstGeom>
        </p:spPr>
      </p:pic>
    </p:spTree>
    <p:extLst>
      <p:ext uri="{BB962C8B-B14F-4D97-AF65-F5344CB8AC3E}">
        <p14:creationId xmlns:p14="http://schemas.microsoft.com/office/powerpoint/2010/main" val="15032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257-01F3-412F-9503-624201E51FB6}"/>
              </a:ext>
            </a:extLst>
          </p:cNvPr>
          <p:cNvSpPr>
            <a:spLocks noGrp="1"/>
          </p:cNvSpPr>
          <p:nvPr>
            <p:ph type="title"/>
          </p:nvPr>
        </p:nvSpPr>
        <p:spPr>
          <a:xfrm>
            <a:off x="513629" y="373434"/>
            <a:ext cx="9667981" cy="860401"/>
          </a:xfrm>
        </p:spPr>
        <p:txBody>
          <a:bodyPr/>
          <a:lstStyle/>
          <a:p>
            <a:pPr algn="ctr"/>
            <a:r>
              <a:rPr lang="en-AU" b="1" dirty="0"/>
              <a:t>Way Forward</a:t>
            </a:r>
          </a:p>
        </p:txBody>
      </p:sp>
      <p:sp>
        <p:nvSpPr>
          <p:cNvPr id="3" name="Text Placeholder 2">
            <a:extLst>
              <a:ext uri="{FF2B5EF4-FFF2-40B4-BE49-F238E27FC236}">
                <a16:creationId xmlns:a16="http://schemas.microsoft.com/office/drawing/2014/main" id="{7FE673C2-B8A1-4EEA-BCFD-92BF4F94065D}"/>
              </a:ext>
            </a:extLst>
          </p:cNvPr>
          <p:cNvSpPr>
            <a:spLocks noGrp="1"/>
          </p:cNvSpPr>
          <p:nvPr>
            <p:ph type="body" idx="1"/>
          </p:nvPr>
        </p:nvSpPr>
        <p:spPr>
          <a:xfrm>
            <a:off x="842324" y="1511401"/>
            <a:ext cx="3082404" cy="4609429"/>
          </a:xfrm>
        </p:spPr>
        <p:txBody>
          <a:bodyPr>
            <a:noAutofit/>
          </a:bodyPr>
          <a:lstStyle/>
          <a:p>
            <a:pPr marL="342900" indent="-342900">
              <a:buFont typeface="Wingdings" panose="05000000000000000000" pitchFamily="2" charset="2"/>
              <a:buChar char="§"/>
            </a:pPr>
            <a:r>
              <a:rPr lang="en-US" sz="2400" cap="none" dirty="0">
                <a:solidFill>
                  <a:schemeClr val="tx1"/>
                </a:solidFill>
              </a:rPr>
              <a:t>User Needs Assessments</a:t>
            </a:r>
          </a:p>
          <a:p>
            <a:pPr marL="342900" indent="-342900">
              <a:buFont typeface="Wingdings" panose="05000000000000000000" pitchFamily="2" charset="2"/>
              <a:buChar char="§"/>
            </a:pPr>
            <a:r>
              <a:rPr lang="en-US" sz="2400" cap="none" dirty="0">
                <a:solidFill>
                  <a:schemeClr val="tx1"/>
                </a:solidFill>
              </a:rPr>
              <a:t>Upgrade of the NAB Portal </a:t>
            </a:r>
          </a:p>
          <a:p>
            <a:pPr marL="342900" indent="-342900">
              <a:buFont typeface="Wingdings" panose="05000000000000000000" pitchFamily="2" charset="2"/>
              <a:buChar char="§"/>
            </a:pPr>
            <a:r>
              <a:rPr lang="en-US" sz="2400" cap="none" dirty="0">
                <a:solidFill>
                  <a:schemeClr val="tx1"/>
                </a:solidFill>
              </a:rPr>
              <a:t>Data collection, Auditing </a:t>
            </a:r>
          </a:p>
          <a:p>
            <a:pPr marL="342900" indent="-342900">
              <a:buFont typeface="Wingdings" panose="05000000000000000000" pitchFamily="2" charset="2"/>
              <a:buChar char="§"/>
            </a:pPr>
            <a:r>
              <a:rPr lang="en-US" sz="2400" cap="none" dirty="0">
                <a:solidFill>
                  <a:schemeClr val="tx1"/>
                </a:solidFill>
              </a:rPr>
              <a:t>Portal and Training</a:t>
            </a:r>
          </a:p>
          <a:p>
            <a:pPr marL="342900" indent="-342900">
              <a:buFont typeface="Wingdings" panose="05000000000000000000" pitchFamily="2" charset="2"/>
              <a:buChar char="§"/>
            </a:pPr>
            <a:r>
              <a:rPr lang="en-US" sz="2400" cap="none" dirty="0">
                <a:solidFill>
                  <a:schemeClr val="tx1"/>
                </a:solidFill>
              </a:rPr>
              <a:t>Provincial Portal Awareness</a:t>
            </a:r>
          </a:p>
        </p:txBody>
      </p:sp>
      <p:pic>
        <p:nvPicPr>
          <p:cNvPr id="4" name="Picture 3">
            <a:extLst>
              <a:ext uri="{FF2B5EF4-FFF2-40B4-BE49-F238E27FC236}">
                <a16:creationId xmlns:a16="http://schemas.microsoft.com/office/drawing/2014/main" id="{D663B4ED-3A71-4DFA-B7D8-8B2E3316131E}"/>
              </a:ext>
            </a:extLst>
          </p:cNvPr>
          <p:cNvPicPr>
            <a:picLocks noChangeAspect="1"/>
          </p:cNvPicPr>
          <p:nvPr/>
        </p:nvPicPr>
        <p:blipFill>
          <a:blip r:embed="rId2"/>
          <a:stretch>
            <a:fillRect/>
          </a:stretch>
        </p:blipFill>
        <p:spPr>
          <a:xfrm>
            <a:off x="10499126" y="5562547"/>
            <a:ext cx="1591194" cy="1219306"/>
          </a:xfrm>
          <a:prstGeom prst="rect">
            <a:avLst/>
          </a:prstGeom>
        </p:spPr>
      </p:pic>
      <p:pic>
        <p:nvPicPr>
          <p:cNvPr id="6" name="Picture 5">
            <a:extLst>
              <a:ext uri="{FF2B5EF4-FFF2-40B4-BE49-F238E27FC236}">
                <a16:creationId xmlns:a16="http://schemas.microsoft.com/office/drawing/2014/main" id="{ACBF3B72-9EF4-4EB2-B2E1-888D7FC2806D}"/>
              </a:ext>
            </a:extLst>
          </p:cNvPr>
          <p:cNvPicPr>
            <a:picLocks noChangeAspect="1"/>
          </p:cNvPicPr>
          <p:nvPr/>
        </p:nvPicPr>
        <p:blipFill>
          <a:blip r:embed="rId3"/>
          <a:stretch>
            <a:fillRect/>
          </a:stretch>
        </p:blipFill>
        <p:spPr>
          <a:xfrm>
            <a:off x="4018410" y="1524803"/>
            <a:ext cx="6308719" cy="4609428"/>
          </a:xfrm>
          <a:prstGeom prst="rect">
            <a:avLst/>
          </a:prstGeom>
        </p:spPr>
      </p:pic>
    </p:spTree>
    <p:extLst>
      <p:ext uri="{BB962C8B-B14F-4D97-AF65-F5344CB8AC3E}">
        <p14:creationId xmlns:p14="http://schemas.microsoft.com/office/powerpoint/2010/main" val="60075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C4D6FB3-5F9C-4FAB-A113-C336D5D29167}"/>
              </a:ext>
            </a:extLst>
          </p:cNvPr>
          <p:cNvSpPr>
            <a:spLocks noGrp="1"/>
          </p:cNvSpPr>
          <p:nvPr>
            <p:ph type="subTitle" idx="1"/>
          </p:nvPr>
        </p:nvSpPr>
        <p:spPr>
          <a:xfrm>
            <a:off x="1025072" y="689980"/>
            <a:ext cx="8824913" cy="862012"/>
          </a:xfrm>
        </p:spPr>
        <p:txBody>
          <a:bodyPr>
            <a:normAutofit fontScale="25000" lnSpcReduction="20000"/>
          </a:bodyPr>
          <a:lstStyle/>
          <a:p>
            <a:r>
              <a:rPr lang="en-AU" b="1" dirty="0"/>
              <a:t> </a:t>
            </a:r>
            <a:r>
              <a:rPr lang="en-AU" sz="16000" b="1" dirty="0"/>
              <a:t>Presentation Outline:</a:t>
            </a:r>
          </a:p>
          <a:p>
            <a:endParaRPr lang="en-AU" sz="8000" b="1" dirty="0"/>
          </a:p>
          <a:p>
            <a:pPr marL="457200" indent="-457200">
              <a:buFont typeface="+mj-lt"/>
              <a:buAutoNum type="arabicPeriod"/>
            </a:pPr>
            <a:r>
              <a:rPr lang="en-AU" sz="12800" b="1" dirty="0"/>
              <a:t>What is NAB?</a:t>
            </a:r>
          </a:p>
          <a:p>
            <a:pPr marL="457200" indent="-457200">
              <a:buFont typeface="+mj-lt"/>
              <a:buAutoNum type="arabicPeriod"/>
            </a:pPr>
            <a:r>
              <a:rPr lang="en-AU" sz="12800" b="1" dirty="0"/>
              <a:t>What is the NAB Portal?</a:t>
            </a:r>
          </a:p>
          <a:p>
            <a:pPr marL="457200" indent="-457200">
              <a:buFont typeface="+mj-lt"/>
              <a:buAutoNum type="arabicPeriod"/>
            </a:pPr>
            <a:r>
              <a:rPr lang="en-AU" sz="12800" b="1" dirty="0"/>
              <a:t>Brief overview of the nab portal</a:t>
            </a:r>
          </a:p>
          <a:p>
            <a:pPr marL="457200" indent="-457200">
              <a:buFont typeface="+mj-lt"/>
              <a:buAutoNum type="arabicPeriod"/>
            </a:pPr>
            <a:r>
              <a:rPr lang="en-AU" sz="12800" b="1" dirty="0"/>
              <a:t>Why do we have the nab portal ?</a:t>
            </a:r>
          </a:p>
          <a:p>
            <a:pPr marL="457200" indent="-457200">
              <a:buFont typeface="+mj-lt"/>
              <a:buAutoNum type="arabicPeriod"/>
            </a:pPr>
            <a:r>
              <a:rPr lang="en-AU" sz="12800" b="1" dirty="0"/>
              <a:t>Benefits of the nab portal</a:t>
            </a:r>
          </a:p>
          <a:p>
            <a:pPr marL="457200" indent="-457200">
              <a:buFont typeface="+mj-lt"/>
              <a:buAutoNum type="arabicPeriod"/>
            </a:pPr>
            <a:r>
              <a:rPr lang="en-AU" sz="12800" b="1" dirty="0"/>
              <a:t>Outputs/Outcomes achieved</a:t>
            </a:r>
          </a:p>
          <a:p>
            <a:pPr marL="457200" indent="-457200">
              <a:buFont typeface="+mj-lt"/>
              <a:buAutoNum type="arabicPeriod"/>
            </a:pPr>
            <a:r>
              <a:rPr lang="en-AU" sz="12800" b="1" dirty="0"/>
              <a:t>Lessons learned</a:t>
            </a:r>
          </a:p>
          <a:p>
            <a:pPr marL="457200" indent="-457200">
              <a:buFont typeface="+mj-lt"/>
              <a:buAutoNum type="arabicPeriod"/>
            </a:pPr>
            <a:r>
              <a:rPr lang="en-AU" sz="12800" b="1" dirty="0"/>
              <a:t>Challenges</a:t>
            </a:r>
          </a:p>
          <a:p>
            <a:pPr marL="457200" indent="-457200">
              <a:buFont typeface="+mj-lt"/>
              <a:buAutoNum type="arabicPeriod"/>
            </a:pPr>
            <a:r>
              <a:rPr lang="en-AU" sz="12800" b="1" dirty="0"/>
              <a:t>recommendations</a:t>
            </a:r>
            <a:br>
              <a:rPr lang="en-AU" sz="12800" b="1" dirty="0"/>
            </a:br>
            <a:br>
              <a:rPr lang="en-AU" sz="12800" b="1" dirty="0"/>
            </a:br>
            <a:br>
              <a:rPr lang="en-AU" b="1" dirty="0"/>
            </a:br>
            <a:endParaRPr lang="en-AU" b="1" dirty="0"/>
          </a:p>
        </p:txBody>
      </p:sp>
      <p:pic>
        <p:nvPicPr>
          <p:cNvPr id="2" name="Picture 1">
            <a:extLst>
              <a:ext uri="{FF2B5EF4-FFF2-40B4-BE49-F238E27FC236}">
                <a16:creationId xmlns:a16="http://schemas.microsoft.com/office/drawing/2014/main" id="{B35BB54B-5BC6-4C59-B4EF-3A15D79BC999}"/>
              </a:ext>
            </a:extLst>
          </p:cNvPr>
          <p:cNvPicPr>
            <a:picLocks noChangeAspect="1"/>
          </p:cNvPicPr>
          <p:nvPr/>
        </p:nvPicPr>
        <p:blipFill>
          <a:blip r:embed="rId2"/>
          <a:stretch>
            <a:fillRect/>
          </a:stretch>
        </p:blipFill>
        <p:spPr>
          <a:xfrm>
            <a:off x="10612511" y="5672865"/>
            <a:ext cx="1254440" cy="960848"/>
          </a:xfrm>
          <a:prstGeom prst="rect">
            <a:avLst/>
          </a:prstGeom>
        </p:spPr>
      </p:pic>
    </p:spTree>
    <p:extLst>
      <p:ext uri="{BB962C8B-B14F-4D97-AF65-F5344CB8AC3E}">
        <p14:creationId xmlns:p14="http://schemas.microsoft.com/office/powerpoint/2010/main" val="395322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257-01F3-412F-9503-624201E51FB6}"/>
              </a:ext>
            </a:extLst>
          </p:cNvPr>
          <p:cNvSpPr>
            <a:spLocks noGrp="1"/>
          </p:cNvSpPr>
          <p:nvPr>
            <p:ph type="title"/>
          </p:nvPr>
        </p:nvSpPr>
        <p:spPr>
          <a:xfrm>
            <a:off x="606097" y="2777587"/>
            <a:ext cx="9667981" cy="860401"/>
          </a:xfrm>
        </p:spPr>
        <p:txBody>
          <a:bodyPr/>
          <a:lstStyle/>
          <a:p>
            <a:pPr algn="ctr"/>
            <a:r>
              <a:rPr lang="en-AU" b="1" dirty="0"/>
              <a:t>Thank You</a:t>
            </a:r>
          </a:p>
        </p:txBody>
      </p:sp>
      <p:pic>
        <p:nvPicPr>
          <p:cNvPr id="4" name="Picture 3">
            <a:extLst>
              <a:ext uri="{FF2B5EF4-FFF2-40B4-BE49-F238E27FC236}">
                <a16:creationId xmlns:a16="http://schemas.microsoft.com/office/drawing/2014/main" id="{D663B4ED-3A71-4DFA-B7D8-8B2E3316131E}"/>
              </a:ext>
            </a:extLst>
          </p:cNvPr>
          <p:cNvPicPr>
            <a:picLocks noChangeAspect="1"/>
          </p:cNvPicPr>
          <p:nvPr/>
        </p:nvPicPr>
        <p:blipFill>
          <a:blip r:embed="rId2"/>
          <a:stretch>
            <a:fillRect/>
          </a:stretch>
        </p:blipFill>
        <p:spPr>
          <a:xfrm>
            <a:off x="10499126" y="5562547"/>
            <a:ext cx="1591194" cy="1219306"/>
          </a:xfrm>
          <a:prstGeom prst="rect">
            <a:avLst/>
          </a:prstGeom>
        </p:spPr>
      </p:pic>
    </p:spTree>
    <p:extLst>
      <p:ext uri="{BB962C8B-B14F-4D97-AF65-F5344CB8AC3E}">
        <p14:creationId xmlns:p14="http://schemas.microsoft.com/office/powerpoint/2010/main" val="358826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A665-6927-44B1-B047-014E9CBA8828}"/>
              </a:ext>
            </a:extLst>
          </p:cNvPr>
          <p:cNvSpPr>
            <a:spLocks noGrp="1"/>
          </p:cNvSpPr>
          <p:nvPr>
            <p:ph type="ctrTitle"/>
          </p:nvPr>
        </p:nvSpPr>
        <p:spPr>
          <a:xfrm>
            <a:off x="1172207" y="283311"/>
            <a:ext cx="8825658" cy="659256"/>
          </a:xfrm>
        </p:spPr>
        <p:txBody>
          <a:bodyPr/>
          <a:lstStyle/>
          <a:p>
            <a:pPr algn="ctr"/>
            <a:r>
              <a:rPr lang="en-AU" sz="4000" dirty="0"/>
              <a:t>What is NAB?</a:t>
            </a:r>
          </a:p>
        </p:txBody>
      </p:sp>
      <p:sp>
        <p:nvSpPr>
          <p:cNvPr id="3" name="Subtitle 2">
            <a:extLst>
              <a:ext uri="{FF2B5EF4-FFF2-40B4-BE49-F238E27FC236}">
                <a16:creationId xmlns:a16="http://schemas.microsoft.com/office/drawing/2014/main" id="{2CFDFFF7-EBAB-4318-AF01-D86536F22FB2}"/>
              </a:ext>
            </a:extLst>
          </p:cNvPr>
          <p:cNvSpPr>
            <a:spLocks noGrp="1"/>
          </p:cNvSpPr>
          <p:nvPr>
            <p:ph type="subTitle" idx="1"/>
          </p:nvPr>
        </p:nvSpPr>
        <p:spPr>
          <a:xfrm>
            <a:off x="784018" y="1131470"/>
            <a:ext cx="9274381" cy="5355596"/>
          </a:xfrm>
        </p:spPr>
        <p:txBody>
          <a:bodyPr>
            <a:normAutofit fontScale="92500" lnSpcReduction="10000"/>
          </a:bodyPr>
          <a:lstStyle/>
          <a:p>
            <a:pPr marL="342900" indent="-342900">
              <a:buFont typeface="Wingdings" panose="05000000000000000000" pitchFamily="2" charset="2"/>
              <a:buChar char="q"/>
            </a:pPr>
            <a:r>
              <a:rPr lang="en-AU" cap="none" dirty="0"/>
              <a:t>‘</a:t>
            </a:r>
            <a:r>
              <a:rPr lang="en-AU" cap="none" dirty="0">
                <a:latin typeface="Arial" panose="020B0604020202020204" pitchFamily="34" charset="0"/>
                <a:cs typeface="Arial" panose="020B0604020202020204" pitchFamily="34" charset="0"/>
              </a:rPr>
              <a:t>NAB’ is short for </a:t>
            </a:r>
            <a:r>
              <a:rPr lang="en-AU" cap="none" dirty="0">
                <a:solidFill>
                  <a:srgbClr val="FFFF00"/>
                </a:solidFill>
                <a:latin typeface="Arial" panose="020B0604020202020204" pitchFamily="34" charset="0"/>
                <a:cs typeface="Arial" panose="020B0604020202020204" pitchFamily="34" charset="0"/>
              </a:rPr>
              <a:t>National Advisory Board </a:t>
            </a:r>
            <a:r>
              <a:rPr lang="en-AU" cap="none" dirty="0">
                <a:latin typeface="Arial" panose="020B0604020202020204" pitchFamily="34" charset="0"/>
                <a:cs typeface="Arial" panose="020B0604020202020204" pitchFamily="34" charset="0"/>
              </a:rPr>
              <a:t>on Climate Change &amp; Disaster Risk Reduction ( CCDRR) – COM endorsed in Oct. 2012</a:t>
            </a:r>
          </a:p>
          <a:p>
            <a:pPr marL="342900" indent="-342900">
              <a:buFont typeface="Wingdings" panose="05000000000000000000" pitchFamily="2" charset="2"/>
              <a:buChar char="q"/>
            </a:pPr>
            <a:r>
              <a:rPr lang="en-AU" cap="none" dirty="0">
                <a:latin typeface="Arial" panose="020B0604020202020204" pitchFamily="34" charset="0"/>
                <a:cs typeface="Arial" panose="020B0604020202020204" pitchFamily="34" charset="0"/>
              </a:rPr>
              <a:t>The NAB is now established under the Meteorology, Geo-hazards and Climate Change Act no.25 of 2016</a:t>
            </a:r>
          </a:p>
          <a:p>
            <a:pPr marL="342900" indent="-342900">
              <a:spcBef>
                <a:spcPts val="600"/>
              </a:spcBef>
              <a:buFont typeface="Wingdings" panose="05000000000000000000" pitchFamily="2" charset="2"/>
              <a:buChar char="q"/>
            </a:pPr>
            <a:r>
              <a:rPr lang="en-AU" cap="none" dirty="0">
                <a:latin typeface="Arial" panose="020B0604020202020204" pitchFamily="34" charset="0"/>
                <a:cs typeface="Arial" panose="020B0604020202020204" pitchFamily="34" charset="0"/>
              </a:rPr>
              <a:t>It’s primary purpose is to act as </a:t>
            </a:r>
            <a:r>
              <a:rPr lang="en-AU" i="1" cap="none" dirty="0">
                <a:latin typeface="Arial" panose="020B0604020202020204" pitchFamily="34" charset="0"/>
                <a:cs typeface="Arial" panose="020B0604020202020204" pitchFamily="34" charset="0"/>
              </a:rPr>
              <a:t>the</a:t>
            </a:r>
            <a:r>
              <a:rPr lang="en-AU" cap="none" dirty="0">
                <a:latin typeface="Arial" panose="020B0604020202020204" pitchFamily="34" charset="0"/>
                <a:cs typeface="Arial" panose="020B0604020202020204" pitchFamily="34" charset="0"/>
              </a:rPr>
              <a:t> advisory body and policy making body for all climate change and disaster risk reduction programs, projects, initiatives and activities</a:t>
            </a:r>
          </a:p>
          <a:p>
            <a:pPr marL="342900" indent="-342900">
              <a:spcBef>
                <a:spcPts val="600"/>
              </a:spcBef>
              <a:buFont typeface="Wingdings" panose="05000000000000000000" pitchFamily="2" charset="2"/>
              <a:buChar char="q"/>
            </a:pPr>
            <a:r>
              <a:rPr lang="en-AU" cap="none" dirty="0">
                <a:latin typeface="Arial" panose="020B0604020202020204" pitchFamily="34" charset="0"/>
                <a:cs typeface="Arial" panose="020B0604020202020204" pitchFamily="34" charset="0"/>
              </a:rPr>
              <a:t>Its aim is to integrate the governance of CC&amp;DRR in an integrated and holistic way to reduce duplication</a:t>
            </a:r>
          </a:p>
          <a:p>
            <a:pPr marL="342900" indent="-342900">
              <a:spcBef>
                <a:spcPts val="600"/>
              </a:spcBef>
              <a:buFont typeface="Wingdings" panose="05000000000000000000" pitchFamily="2" charset="2"/>
              <a:buChar char="q"/>
            </a:pPr>
            <a:r>
              <a:rPr lang="en-AU" cap="none" dirty="0">
                <a:latin typeface="Arial" panose="020B0604020202020204" pitchFamily="34" charset="0"/>
                <a:cs typeface="Arial" panose="020B0604020202020204" pitchFamily="34" charset="0"/>
              </a:rPr>
              <a:t>This increases collaboration of work, and provides a consistent approach, which in turn addresses Vanuatu’s priorities</a:t>
            </a:r>
          </a:p>
          <a:p>
            <a:pPr marL="342900" indent="-342900">
              <a:spcBef>
                <a:spcPts val="600"/>
              </a:spcBef>
              <a:buFont typeface="Wingdings" panose="05000000000000000000" pitchFamily="2" charset="2"/>
              <a:buChar char="q"/>
            </a:pPr>
            <a:r>
              <a:rPr lang="en-AU" cap="none" dirty="0">
                <a:latin typeface="Arial" panose="020B0604020202020204" pitchFamily="34" charset="0"/>
                <a:cs typeface="Arial" panose="020B0604020202020204" pitchFamily="34" charset="0"/>
              </a:rPr>
              <a:t>The board meets every two (2) months</a:t>
            </a:r>
          </a:p>
          <a:p>
            <a:pPr marL="342900" indent="-342900">
              <a:spcBef>
                <a:spcPts val="600"/>
              </a:spcBef>
              <a:buFont typeface="Wingdings" panose="05000000000000000000" pitchFamily="2" charset="2"/>
              <a:buChar char="q"/>
            </a:pPr>
            <a:r>
              <a:rPr lang="en-AU" cap="none" dirty="0">
                <a:latin typeface="Arial" panose="020B0604020202020204" pitchFamily="34" charset="0"/>
                <a:cs typeface="Arial" panose="020B0604020202020204" pitchFamily="34" charset="0"/>
              </a:rPr>
              <a:t>The board is supported by the a Secretariat (“NAB Secretariat”)</a:t>
            </a:r>
            <a:endParaRPr lang="en-US" cap="none"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cap="none" dirty="0">
                <a:latin typeface="Arial" panose="020B0604020202020204" pitchFamily="34" charset="0"/>
                <a:cs typeface="Arial" panose="020B0604020202020204" pitchFamily="34" charset="0"/>
              </a:rPr>
              <a:t>Acts as a focal point for information - Sharing and coordination on CC/DRR. Its primary Information Management tool is the </a:t>
            </a:r>
            <a:r>
              <a:rPr lang="en-US" cap="none" dirty="0">
                <a:solidFill>
                  <a:schemeClr val="accent3">
                    <a:lumMod val="60000"/>
                    <a:lumOff val="40000"/>
                  </a:schemeClr>
                </a:solidFill>
                <a:latin typeface="Arial" panose="020B0604020202020204" pitchFamily="34" charset="0"/>
                <a:cs typeface="Arial" panose="020B0604020202020204" pitchFamily="34" charset="0"/>
              </a:rPr>
              <a:t>NAB Portal</a:t>
            </a:r>
          </a:p>
          <a:p>
            <a:r>
              <a:rPr lang="en-US" cap="none" dirty="0">
                <a:solidFill>
                  <a:schemeClr val="accent3">
                    <a:lumMod val="60000"/>
                    <a:lumOff val="40000"/>
                  </a:schemeClr>
                </a:solidFill>
                <a:latin typeface="Arial" panose="020B0604020202020204" pitchFamily="34" charset="0"/>
                <a:cs typeface="Arial" panose="020B0604020202020204" pitchFamily="34" charset="0"/>
              </a:rPr>
              <a:t>AIM:</a:t>
            </a:r>
            <a:r>
              <a:rPr lang="en-US" cap="none" dirty="0">
                <a:latin typeface="Arial" panose="020B0604020202020204" pitchFamily="34" charset="0"/>
                <a:cs typeface="Arial" panose="020B0604020202020204" pitchFamily="34" charset="0"/>
              </a:rPr>
              <a:t> To integrate the governance of CC&amp;DRR in an Integrated and holistic way to reduce duplication.</a:t>
            </a:r>
          </a:p>
          <a:p>
            <a:pPr marL="342900" indent="-342900">
              <a:buFont typeface="Wingdings" panose="05000000000000000000" pitchFamily="2" charset="2"/>
              <a:buChar char="q"/>
            </a:pPr>
            <a:endParaRPr lang="en-US" cap="none"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US" cap="none"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US" cap="none"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US" cap="none"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AU" cap="none"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AU" cap="none" dirty="0">
              <a:latin typeface="Arial" panose="020B0604020202020204" pitchFamily="34" charset="0"/>
              <a:cs typeface="Arial" panose="020B0604020202020204" pitchFamily="34" charset="0"/>
            </a:endParaRPr>
          </a:p>
          <a:p>
            <a:endParaRPr lang="en-AU" cap="none"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45ED37A-A96D-4921-9DCB-B2B00610EF07}"/>
              </a:ext>
            </a:extLst>
          </p:cNvPr>
          <p:cNvPicPr>
            <a:picLocks noChangeAspect="1"/>
          </p:cNvPicPr>
          <p:nvPr/>
        </p:nvPicPr>
        <p:blipFill>
          <a:blip r:embed="rId3"/>
          <a:stretch>
            <a:fillRect/>
          </a:stretch>
        </p:blipFill>
        <p:spPr>
          <a:xfrm>
            <a:off x="10799181" y="5797139"/>
            <a:ext cx="1255885" cy="957155"/>
          </a:xfrm>
          <a:prstGeom prst="rect">
            <a:avLst/>
          </a:prstGeom>
        </p:spPr>
      </p:pic>
    </p:spTree>
    <p:extLst>
      <p:ext uri="{BB962C8B-B14F-4D97-AF65-F5344CB8AC3E}">
        <p14:creationId xmlns:p14="http://schemas.microsoft.com/office/powerpoint/2010/main" val="135683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B1967-9CEA-49B3-B2A3-C7FF320BC052}"/>
              </a:ext>
            </a:extLst>
          </p:cNvPr>
          <p:cNvSpPr>
            <a:spLocks noGrp="1"/>
          </p:cNvSpPr>
          <p:nvPr>
            <p:ph type="ctrTitle"/>
          </p:nvPr>
        </p:nvSpPr>
        <p:spPr>
          <a:xfrm>
            <a:off x="1149842" y="594314"/>
            <a:ext cx="8825658" cy="483637"/>
          </a:xfrm>
        </p:spPr>
        <p:txBody>
          <a:bodyPr/>
          <a:lstStyle/>
          <a:p>
            <a:pPr algn="ctr"/>
            <a:r>
              <a:rPr lang="en-AU" sz="4000" dirty="0"/>
              <a:t>What is the NAB Portal?</a:t>
            </a:r>
          </a:p>
        </p:txBody>
      </p:sp>
      <p:sp>
        <p:nvSpPr>
          <p:cNvPr id="3" name="Subtitle 2">
            <a:extLst>
              <a:ext uri="{FF2B5EF4-FFF2-40B4-BE49-F238E27FC236}">
                <a16:creationId xmlns:a16="http://schemas.microsoft.com/office/drawing/2014/main" id="{D2E01833-9C85-4FCF-9E9E-56A55408381A}"/>
              </a:ext>
            </a:extLst>
          </p:cNvPr>
          <p:cNvSpPr>
            <a:spLocks noGrp="1"/>
          </p:cNvSpPr>
          <p:nvPr>
            <p:ph type="subTitle" idx="1"/>
          </p:nvPr>
        </p:nvSpPr>
        <p:spPr>
          <a:xfrm>
            <a:off x="279918" y="1243173"/>
            <a:ext cx="10565506" cy="5407793"/>
          </a:xfrm>
        </p:spPr>
        <p:txBody>
          <a:bodyPr>
            <a:normAutofit fontScale="25000" lnSpcReduction="20000"/>
          </a:bodyPr>
          <a:lstStyle/>
          <a:p>
            <a:r>
              <a:rPr lang="en-US" sz="6400" cap="none" dirty="0">
                <a:solidFill>
                  <a:schemeClr val="tx1"/>
                </a:solidFill>
                <a:latin typeface="Arial" panose="020B0604020202020204" pitchFamily="34" charset="0"/>
                <a:cs typeface="Arial" panose="020B0604020202020204" pitchFamily="34" charset="0"/>
              </a:rPr>
              <a:t>The NAB portal –  </a:t>
            </a:r>
            <a:r>
              <a:rPr lang="en-US" sz="6400" cap="none" dirty="0">
                <a:solidFill>
                  <a:srgbClr val="00B0F0"/>
                </a:solidFill>
                <a:latin typeface="Arial" panose="020B0604020202020204" pitchFamily="34" charset="0"/>
                <a:cs typeface="Arial" panose="020B0604020202020204" pitchFamily="34" charset="0"/>
              </a:rPr>
              <a:t>https:\\www.Nab.Vu</a:t>
            </a:r>
            <a:r>
              <a:rPr lang="en-US" sz="6400" cap="none" dirty="0">
                <a:solidFill>
                  <a:schemeClr val="tx1"/>
                </a:solidFill>
                <a:latin typeface="Arial" panose="020B0604020202020204" pitchFamily="34" charset="0"/>
                <a:cs typeface="Arial" panose="020B0604020202020204" pitchFamily="34" charset="0"/>
              </a:rPr>
              <a:t>,  is a website that provides access to a wealth of almost all of Vanuatu's CCDRR information including:</a:t>
            </a:r>
          </a:p>
          <a:p>
            <a:pPr marL="342900" indent="-342900">
              <a:buFont typeface="Arial" panose="020B0604020202020204" pitchFamily="34" charset="0"/>
              <a:buChar char="•"/>
            </a:pPr>
            <a:r>
              <a:rPr lang="en-US" sz="6400" cap="none" dirty="0">
                <a:solidFill>
                  <a:schemeClr val="tx1"/>
                </a:solidFill>
                <a:latin typeface="Arial" panose="020B0604020202020204" pitchFamily="34" charset="0"/>
                <a:cs typeface="Arial" panose="020B0604020202020204" pitchFamily="34" charset="0"/>
              </a:rPr>
              <a:t>Policies, </a:t>
            </a:r>
          </a:p>
          <a:p>
            <a:pPr marL="342900" indent="-342900">
              <a:buFont typeface="Arial" panose="020B0604020202020204" pitchFamily="34" charset="0"/>
              <a:buChar char="•"/>
            </a:pPr>
            <a:r>
              <a:rPr lang="en-US" sz="6400" cap="none" dirty="0">
                <a:solidFill>
                  <a:schemeClr val="tx1"/>
                </a:solidFill>
                <a:latin typeface="Arial" panose="020B0604020202020204" pitchFamily="34" charset="0"/>
                <a:cs typeface="Arial" panose="020B0604020202020204" pitchFamily="34" charset="0"/>
              </a:rPr>
              <a:t>Events, </a:t>
            </a:r>
          </a:p>
          <a:p>
            <a:pPr marL="342900" indent="-342900">
              <a:buFont typeface="Arial" panose="020B0604020202020204" pitchFamily="34" charset="0"/>
              <a:buChar char="•"/>
            </a:pPr>
            <a:r>
              <a:rPr lang="en-US" sz="6400" cap="none" dirty="0">
                <a:solidFill>
                  <a:schemeClr val="tx1"/>
                </a:solidFill>
                <a:latin typeface="Arial" panose="020B0604020202020204" pitchFamily="34" charset="0"/>
                <a:cs typeface="Arial" panose="020B0604020202020204" pitchFamily="34" charset="0"/>
              </a:rPr>
              <a:t>Current news, </a:t>
            </a:r>
          </a:p>
          <a:p>
            <a:pPr marL="342900" indent="-342900">
              <a:buFont typeface="Arial" panose="020B0604020202020204" pitchFamily="34" charset="0"/>
              <a:buChar char="•"/>
            </a:pPr>
            <a:r>
              <a:rPr lang="en-US" sz="6400" cap="none" dirty="0">
                <a:solidFill>
                  <a:schemeClr val="tx1"/>
                </a:solidFill>
                <a:latin typeface="Arial" panose="020B0604020202020204" pitchFamily="34" charset="0"/>
                <a:cs typeface="Arial" panose="020B0604020202020204" pitchFamily="34" charset="0"/>
              </a:rPr>
              <a:t>Documents, </a:t>
            </a:r>
          </a:p>
          <a:p>
            <a:pPr marL="342900" indent="-342900">
              <a:buFont typeface="Arial" panose="020B0604020202020204" pitchFamily="34" charset="0"/>
              <a:buChar char="•"/>
            </a:pPr>
            <a:r>
              <a:rPr lang="en-US" sz="6400" cap="none" dirty="0">
                <a:solidFill>
                  <a:schemeClr val="tx1"/>
                </a:solidFill>
                <a:latin typeface="Arial" panose="020B0604020202020204" pitchFamily="34" charset="0"/>
                <a:cs typeface="Arial" panose="020B0604020202020204" pitchFamily="34" charset="0"/>
              </a:rPr>
              <a:t>UNFCCC engagements, </a:t>
            </a:r>
          </a:p>
          <a:p>
            <a:pPr marL="342900" indent="-342900">
              <a:buFont typeface="Arial" panose="020B0604020202020204" pitchFamily="34" charset="0"/>
              <a:buChar char="•"/>
            </a:pPr>
            <a:r>
              <a:rPr lang="en-US" sz="6400" cap="none" dirty="0">
                <a:solidFill>
                  <a:schemeClr val="tx1"/>
                </a:solidFill>
                <a:latin typeface="Arial" panose="020B0604020202020204" pitchFamily="34" charset="0"/>
                <a:cs typeface="Arial" panose="020B0604020202020204" pitchFamily="34" charset="0"/>
              </a:rPr>
              <a:t>Jobs opportunities, </a:t>
            </a:r>
          </a:p>
          <a:p>
            <a:pPr marL="342900" indent="-342900">
              <a:buFont typeface="Arial" panose="020B0604020202020204" pitchFamily="34" charset="0"/>
              <a:buChar char="•"/>
            </a:pPr>
            <a:r>
              <a:rPr lang="en-US" sz="6400" cap="none" dirty="0">
                <a:solidFill>
                  <a:schemeClr val="tx1"/>
                </a:solidFill>
                <a:latin typeface="Arial" panose="020B0604020202020204" pitchFamily="34" charset="0"/>
                <a:cs typeface="Arial" panose="020B0604020202020204" pitchFamily="34" charset="0"/>
              </a:rPr>
              <a:t>A directory of useful contacts,</a:t>
            </a:r>
          </a:p>
          <a:p>
            <a:pPr marL="342900" indent="-342900">
              <a:buFont typeface="Arial" panose="020B0604020202020204" pitchFamily="34" charset="0"/>
              <a:buChar char="•"/>
            </a:pPr>
            <a:r>
              <a:rPr lang="en-US" sz="6400" cap="none" dirty="0">
                <a:solidFill>
                  <a:schemeClr val="tx1"/>
                </a:solidFill>
                <a:latin typeface="Arial" panose="020B0604020202020204" pitchFamily="34" charset="0"/>
                <a:cs typeface="Arial" panose="020B0604020202020204" pitchFamily="34" charset="0"/>
              </a:rPr>
              <a:t>The projects profile of each project endorsed by NAB </a:t>
            </a:r>
          </a:p>
          <a:p>
            <a:r>
              <a:rPr lang="en-US" sz="6400" cap="none" dirty="0">
                <a:solidFill>
                  <a:schemeClr val="tx1"/>
                </a:solidFill>
                <a:latin typeface="Arial" panose="020B0604020202020204" pitchFamily="34" charset="0"/>
                <a:cs typeface="Arial" panose="020B0604020202020204" pitchFamily="34" charset="0"/>
              </a:rPr>
              <a:t>And insights into the developments and priorities of the CCDRR sector on a national scale.</a:t>
            </a:r>
          </a:p>
          <a:p>
            <a:endParaRPr lang="en-US" sz="3200" cap="none" dirty="0">
              <a:solidFill>
                <a:schemeClr val="tx1"/>
              </a:solidFill>
              <a:latin typeface="Arial" panose="020B0604020202020204" pitchFamily="34" charset="0"/>
              <a:cs typeface="Arial" panose="020B0604020202020204" pitchFamily="34" charset="0"/>
            </a:endParaRPr>
          </a:p>
          <a:p>
            <a:r>
              <a:rPr lang="en-US" sz="3200" cap="none" dirty="0">
                <a:solidFill>
                  <a:schemeClr val="tx1"/>
                </a:solidFill>
                <a:latin typeface="Arial" panose="020B0604020202020204" pitchFamily="34" charset="0"/>
                <a:cs typeface="Arial" panose="020B0604020202020204" pitchFamily="34" charset="0"/>
              </a:rPr>
              <a:t> </a:t>
            </a:r>
            <a:r>
              <a:rPr lang="en-US" sz="6200" cap="none" dirty="0">
                <a:solidFill>
                  <a:schemeClr val="tx1"/>
                </a:solidFill>
                <a:latin typeface="Arial" panose="020B0604020202020204" pitchFamily="34" charset="0"/>
                <a:cs typeface="Arial" panose="020B0604020202020204" pitchFamily="34" charset="0"/>
              </a:rPr>
              <a:t>It is the  </a:t>
            </a:r>
            <a:r>
              <a:rPr lang="en-US" sz="6200" u="sng" cap="none" dirty="0">
                <a:solidFill>
                  <a:schemeClr val="tx1"/>
                </a:solidFill>
                <a:latin typeface="Arial" panose="020B0604020202020204" pitchFamily="34" charset="0"/>
                <a:cs typeface="Arial" panose="020B0604020202020204" pitchFamily="34" charset="0"/>
              </a:rPr>
              <a:t>Primary Information Management tool </a:t>
            </a:r>
            <a:r>
              <a:rPr lang="en-US" sz="6200" cap="none" dirty="0">
                <a:solidFill>
                  <a:schemeClr val="tx1"/>
                </a:solidFill>
                <a:latin typeface="Arial" panose="020B0604020202020204" pitchFamily="34" charset="0"/>
                <a:cs typeface="Arial" panose="020B0604020202020204" pitchFamily="34" charset="0"/>
              </a:rPr>
              <a:t>for the CCDRR information’s of Vanuatu.</a:t>
            </a:r>
          </a:p>
          <a:p>
            <a:endParaRPr lang="en-US" sz="6200" cap="none" dirty="0">
              <a:solidFill>
                <a:schemeClr val="tx1"/>
              </a:solidFill>
              <a:latin typeface="Arial" panose="020B0604020202020204" pitchFamily="34" charset="0"/>
              <a:cs typeface="Arial" panose="020B0604020202020204" pitchFamily="34" charset="0"/>
            </a:endParaRPr>
          </a:p>
          <a:p>
            <a:r>
              <a:rPr lang="en-US" sz="6400" cap="none" dirty="0">
                <a:solidFill>
                  <a:schemeClr val="tx1"/>
                </a:solidFill>
                <a:latin typeface="Arial" panose="020B0604020202020204" pitchFamily="34" charset="0"/>
                <a:cs typeface="Arial" panose="020B0604020202020204" pitchFamily="34" charset="0"/>
              </a:rPr>
              <a:t>The nab portal is managed by the secretariat of the nab that sits within the corporate services unit in the ministry of climate change (MoCC). The NAB secretariat, with its collaborating partners, continue to ensure the validity of the NAB portal contents over the years.</a:t>
            </a:r>
          </a:p>
          <a:p>
            <a:pPr algn="ctr"/>
            <a:endParaRPr lang="en-AU" dirty="0">
              <a:solidFill>
                <a:schemeClr val="tx1"/>
              </a:solidFill>
            </a:endParaRPr>
          </a:p>
        </p:txBody>
      </p:sp>
      <p:pic>
        <p:nvPicPr>
          <p:cNvPr id="4" name="Picture 3">
            <a:extLst>
              <a:ext uri="{FF2B5EF4-FFF2-40B4-BE49-F238E27FC236}">
                <a16:creationId xmlns:a16="http://schemas.microsoft.com/office/drawing/2014/main" id="{EEF8A139-D839-4B7F-B286-3FD733175F82}"/>
              </a:ext>
            </a:extLst>
          </p:cNvPr>
          <p:cNvPicPr>
            <a:picLocks noChangeAspect="1"/>
          </p:cNvPicPr>
          <p:nvPr/>
        </p:nvPicPr>
        <p:blipFill>
          <a:blip r:embed="rId3"/>
          <a:stretch>
            <a:fillRect/>
          </a:stretch>
        </p:blipFill>
        <p:spPr>
          <a:xfrm>
            <a:off x="10845424" y="5819514"/>
            <a:ext cx="1254440" cy="960848"/>
          </a:xfrm>
          <a:prstGeom prst="rect">
            <a:avLst/>
          </a:prstGeom>
        </p:spPr>
      </p:pic>
    </p:spTree>
    <p:extLst>
      <p:ext uri="{BB962C8B-B14F-4D97-AF65-F5344CB8AC3E}">
        <p14:creationId xmlns:p14="http://schemas.microsoft.com/office/powerpoint/2010/main" val="144967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21FD-4647-41D7-8FA3-EECE4E17E74E}"/>
              </a:ext>
            </a:extLst>
          </p:cNvPr>
          <p:cNvSpPr>
            <a:spLocks noGrp="1"/>
          </p:cNvSpPr>
          <p:nvPr>
            <p:ph type="ctrTitle"/>
          </p:nvPr>
        </p:nvSpPr>
        <p:spPr>
          <a:xfrm>
            <a:off x="503853" y="177282"/>
            <a:ext cx="9476760" cy="861420"/>
          </a:xfrm>
        </p:spPr>
        <p:txBody>
          <a:bodyPr/>
          <a:lstStyle/>
          <a:p>
            <a:pPr algn="ctr"/>
            <a:r>
              <a:rPr lang="en-AU" sz="4000" b="1" dirty="0"/>
              <a:t>BRIEF OVERVIEW OF THE PORTAL</a:t>
            </a:r>
          </a:p>
        </p:txBody>
      </p:sp>
      <p:sp>
        <p:nvSpPr>
          <p:cNvPr id="3" name="Subtitle 2">
            <a:extLst>
              <a:ext uri="{FF2B5EF4-FFF2-40B4-BE49-F238E27FC236}">
                <a16:creationId xmlns:a16="http://schemas.microsoft.com/office/drawing/2014/main" id="{53BAD81D-4C75-49BD-BF25-66A150979E96}"/>
              </a:ext>
            </a:extLst>
          </p:cNvPr>
          <p:cNvSpPr>
            <a:spLocks noGrp="1"/>
          </p:cNvSpPr>
          <p:nvPr>
            <p:ph type="subTitle" idx="1"/>
          </p:nvPr>
        </p:nvSpPr>
        <p:spPr>
          <a:xfrm>
            <a:off x="370936" y="1334278"/>
            <a:ext cx="9911399" cy="5346440"/>
          </a:xfrm>
        </p:spPr>
        <p:txBody>
          <a:bodyPr>
            <a:normAutofit fontScale="47500" lnSpcReduction="20000"/>
          </a:bodyPr>
          <a:lstStyle/>
          <a:p>
            <a:endParaRPr lang="en-US" dirty="0"/>
          </a:p>
          <a:p>
            <a:pPr marL="342900" indent="-342900">
              <a:spcAft>
                <a:spcPts val="600"/>
              </a:spcAft>
              <a:buClr>
                <a:schemeClr val="tx1"/>
              </a:buClr>
              <a:buFont typeface="Wingdings" pitchFamily="2" charset="2"/>
              <a:buChar char="§"/>
            </a:pPr>
            <a:r>
              <a:rPr lang="en-US" sz="5900" cap="none" dirty="0">
                <a:solidFill>
                  <a:schemeClr val="tx1"/>
                </a:solidFill>
              </a:rPr>
              <a:t>Launched in August 2012 by Vanuatu government to improve IKM round CC &amp; DRR </a:t>
            </a:r>
            <a:r>
              <a:rPr lang="en-US" sz="5900" i="1" cap="none" dirty="0">
                <a:solidFill>
                  <a:schemeClr val="tx1"/>
                </a:solidFill>
              </a:rPr>
              <a:t>(10 years this year 2022)</a:t>
            </a:r>
          </a:p>
          <a:p>
            <a:pPr marL="342900" indent="-342900">
              <a:spcAft>
                <a:spcPts val="600"/>
              </a:spcAft>
              <a:buClr>
                <a:schemeClr val="tx1"/>
              </a:buClr>
              <a:buFont typeface="Wingdings" pitchFamily="2" charset="2"/>
              <a:buChar char="§"/>
            </a:pPr>
            <a:r>
              <a:rPr lang="en-US" sz="5900" cap="none" dirty="0">
                <a:solidFill>
                  <a:schemeClr val="tx1"/>
                </a:solidFill>
              </a:rPr>
              <a:t>In line with pacific climate change portal (PCCR-2012)</a:t>
            </a:r>
          </a:p>
          <a:p>
            <a:pPr marL="342900" lvl="0" indent="-342900">
              <a:spcAft>
                <a:spcPts val="600"/>
              </a:spcAft>
              <a:buFont typeface="Wingdings" panose="05000000000000000000" pitchFamily="2" charset="2"/>
              <a:buChar char="§"/>
            </a:pPr>
            <a:r>
              <a:rPr lang="en-US" sz="5900" cap="none" dirty="0">
                <a:solidFill>
                  <a:schemeClr val="tx1"/>
                </a:solidFill>
              </a:rPr>
              <a:t>The “NAB portal” is a Vanuatu website  -  CORDINATION TOOLS, CONTACT LISTS and a RESOURCE DATABASE.</a:t>
            </a:r>
          </a:p>
          <a:p>
            <a:pPr marL="342900" indent="-342900">
              <a:spcAft>
                <a:spcPts val="600"/>
              </a:spcAft>
              <a:buFont typeface="Wingdings" panose="05000000000000000000" pitchFamily="2" charset="2"/>
              <a:buChar char="§"/>
            </a:pPr>
            <a:r>
              <a:rPr lang="en-AU" sz="5900" cap="none" dirty="0">
                <a:solidFill>
                  <a:schemeClr val="tx1"/>
                </a:solidFill>
              </a:rPr>
              <a:t>It is a place to access and share information.</a:t>
            </a:r>
          </a:p>
          <a:p>
            <a:pPr marL="342900" indent="-342900">
              <a:spcAft>
                <a:spcPts val="600"/>
              </a:spcAft>
              <a:buFont typeface="Wingdings" panose="05000000000000000000" pitchFamily="2" charset="2"/>
              <a:buChar char="§"/>
            </a:pPr>
            <a:r>
              <a:rPr lang="en-US" sz="5900" cap="none" dirty="0">
                <a:solidFill>
                  <a:schemeClr val="tx1"/>
                </a:solidFill>
              </a:rPr>
              <a:t>The nab portal is unique - </a:t>
            </a:r>
            <a:r>
              <a:rPr lang="en-US" sz="5900" u="sng" cap="none" dirty="0">
                <a:solidFill>
                  <a:schemeClr val="tx1"/>
                </a:solidFill>
              </a:rPr>
              <a:t>user-owned, decentralized </a:t>
            </a:r>
            <a:endParaRPr lang="en-US" sz="5900" cap="none" dirty="0">
              <a:solidFill>
                <a:schemeClr val="tx1"/>
              </a:solidFill>
            </a:endParaRPr>
          </a:p>
          <a:p>
            <a:pPr marL="342900" indent="-342900">
              <a:spcAft>
                <a:spcPts val="600"/>
              </a:spcAft>
              <a:buFont typeface="Wingdings" panose="05000000000000000000" pitchFamily="2" charset="2"/>
              <a:buChar char="§"/>
            </a:pPr>
            <a:r>
              <a:rPr lang="en-US" sz="5900" cap="none" dirty="0">
                <a:solidFill>
                  <a:schemeClr val="tx1"/>
                </a:solidFill>
              </a:rPr>
              <a:t>CCDRR sectors and agency focal points invited to access the website and update </a:t>
            </a:r>
            <a:r>
              <a:rPr lang="en-US" sz="5900" u="sng" cap="none" dirty="0">
                <a:solidFill>
                  <a:schemeClr val="tx1"/>
                </a:solidFill>
              </a:rPr>
              <a:t>their own </a:t>
            </a:r>
            <a:r>
              <a:rPr lang="en-US" sz="5900" cap="none" dirty="0">
                <a:solidFill>
                  <a:schemeClr val="tx1"/>
                </a:solidFill>
              </a:rPr>
              <a:t>information</a:t>
            </a:r>
          </a:p>
        </p:txBody>
      </p:sp>
      <p:pic>
        <p:nvPicPr>
          <p:cNvPr id="4" name="Picture 3">
            <a:extLst>
              <a:ext uri="{FF2B5EF4-FFF2-40B4-BE49-F238E27FC236}">
                <a16:creationId xmlns:a16="http://schemas.microsoft.com/office/drawing/2014/main" id="{68A196C8-3D72-4AB6-88D2-EA49734F9EE6}"/>
              </a:ext>
            </a:extLst>
          </p:cNvPr>
          <p:cNvPicPr>
            <a:picLocks noChangeAspect="1"/>
          </p:cNvPicPr>
          <p:nvPr/>
        </p:nvPicPr>
        <p:blipFill>
          <a:blip r:embed="rId3"/>
          <a:stretch>
            <a:fillRect/>
          </a:stretch>
        </p:blipFill>
        <p:spPr>
          <a:xfrm>
            <a:off x="10608311" y="5650490"/>
            <a:ext cx="1485923" cy="1132475"/>
          </a:xfrm>
          <a:prstGeom prst="rect">
            <a:avLst/>
          </a:prstGeom>
        </p:spPr>
      </p:pic>
    </p:spTree>
    <p:extLst>
      <p:ext uri="{BB962C8B-B14F-4D97-AF65-F5344CB8AC3E}">
        <p14:creationId xmlns:p14="http://schemas.microsoft.com/office/powerpoint/2010/main" val="103642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C77B31-8513-4D2F-92BF-97C0FFBD34ED}"/>
              </a:ext>
            </a:extLst>
          </p:cNvPr>
          <p:cNvPicPr>
            <a:picLocks noChangeAspect="1"/>
          </p:cNvPicPr>
          <p:nvPr/>
        </p:nvPicPr>
        <p:blipFill>
          <a:blip r:embed="rId2"/>
          <a:stretch>
            <a:fillRect/>
          </a:stretch>
        </p:blipFill>
        <p:spPr>
          <a:xfrm>
            <a:off x="1011117" y="1496311"/>
            <a:ext cx="9324684" cy="5139373"/>
          </a:xfrm>
          <a:prstGeom prst="rect">
            <a:avLst/>
          </a:prstGeom>
        </p:spPr>
      </p:pic>
      <p:sp>
        <p:nvSpPr>
          <p:cNvPr id="3" name="Subtitle 2">
            <a:extLst>
              <a:ext uri="{FF2B5EF4-FFF2-40B4-BE49-F238E27FC236}">
                <a16:creationId xmlns:a16="http://schemas.microsoft.com/office/drawing/2014/main" id="{CE2F9444-EC8C-4CEA-9A2D-FC92E0EF9C51}"/>
              </a:ext>
            </a:extLst>
          </p:cNvPr>
          <p:cNvSpPr>
            <a:spLocks noGrp="1"/>
          </p:cNvSpPr>
          <p:nvPr>
            <p:ph type="subTitle" idx="1"/>
          </p:nvPr>
        </p:nvSpPr>
        <p:spPr>
          <a:xfrm>
            <a:off x="1011117" y="428603"/>
            <a:ext cx="8825658" cy="861420"/>
          </a:xfrm>
        </p:spPr>
        <p:txBody>
          <a:bodyPr>
            <a:normAutofit/>
          </a:bodyPr>
          <a:lstStyle/>
          <a:p>
            <a:r>
              <a:rPr lang="en-AU" sz="3600" b="1" dirty="0"/>
              <a:t>Portal home page (2012 – 2013)</a:t>
            </a:r>
          </a:p>
        </p:txBody>
      </p:sp>
      <p:pic>
        <p:nvPicPr>
          <p:cNvPr id="6" name="Picture 5">
            <a:extLst>
              <a:ext uri="{FF2B5EF4-FFF2-40B4-BE49-F238E27FC236}">
                <a16:creationId xmlns:a16="http://schemas.microsoft.com/office/drawing/2014/main" id="{81796BD7-F7D7-4CCD-AF0D-B6806AB80EE6}"/>
              </a:ext>
            </a:extLst>
          </p:cNvPr>
          <p:cNvPicPr>
            <a:picLocks noChangeAspect="1"/>
          </p:cNvPicPr>
          <p:nvPr/>
        </p:nvPicPr>
        <p:blipFill>
          <a:blip r:embed="rId3"/>
          <a:stretch>
            <a:fillRect/>
          </a:stretch>
        </p:blipFill>
        <p:spPr>
          <a:xfrm>
            <a:off x="10458479" y="5420288"/>
            <a:ext cx="1594391" cy="1215396"/>
          </a:xfrm>
          <a:prstGeom prst="rect">
            <a:avLst/>
          </a:prstGeom>
        </p:spPr>
      </p:pic>
    </p:spTree>
    <p:extLst>
      <p:ext uri="{BB962C8B-B14F-4D97-AF65-F5344CB8AC3E}">
        <p14:creationId xmlns:p14="http://schemas.microsoft.com/office/powerpoint/2010/main" val="209360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E2F9444-EC8C-4CEA-9A2D-FC92E0EF9C51}"/>
              </a:ext>
            </a:extLst>
          </p:cNvPr>
          <p:cNvSpPr>
            <a:spLocks noGrp="1"/>
          </p:cNvSpPr>
          <p:nvPr>
            <p:ph type="subTitle" idx="1"/>
          </p:nvPr>
        </p:nvSpPr>
        <p:spPr>
          <a:xfrm>
            <a:off x="1175503" y="390315"/>
            <a:ext cx="8825658" cy="861420"/>
          </a:xfrm>
        </p:spPr>
        <p:txBody>
          <a:bodyPr>
            <a:normAutofit/>
          </a:bodyPr>
          <a:lstStyle/>
          <a:p>
            <a:r>
              <a:rPr lang="en-AU" sz="3600" b="1" dirty="0"/>
              <a:t>Portal home page 2014 - 2022</a:t>
            </a:r>
          </a:p>
        </p:txBody>
      </p:sp>
      <p:pic>
        <p:nvPicPr>
          <p:cNvPr id="4" name="Picture 3">
            <a:extLst>
              <a:ext uri="{FF2B5EF4-FFF2-40B4-BE49-F238E27FC236}">
                <a16:creationId xmlns:a16="http://schemas.microsoft.com/office/drawing/2014/main" id="{157C55A6-0FD8-4B39-A0F9-F80AF1900AA4}"/>
              </a:ext>
            </a:extLst>
          </p:cNvPr>
          <p:cNvPicPr>
            <a:picLocks noChangeAspect="1"/>
          </p:cNvPicPr>
          <p:nvPr/>
        </p:nvPicPr>
        <p:blipFill>
          <a:blip r:embed="rId3"/>
          <a:stretch>
            <a:fillRect/>
          </a:stretch>
        </p:blipFill>
        <p:spPr>
          <a:xfrm>
            <a:off x="1175503" y="1342418"/>
            <a:ext cx="9144793" cy="5274139"/>
          </a:xfrm>
          <a:prstGeom prst="rect">
            <a:avLst/>
          </a:prstGeom>
        </p:spPr>
      </p:pic>
      <p:pic>
        <p:nvPicPr>
          <p:cNvPr id="5" name="Picture 4">
            <a:extLst>
              <a:ext uri="{FF2B5EF4-FFF2-40B4-BE49-F238E27FC236}">
                <a16:creationId xmlns:a16="http://schemas.microsoft.com/office/drawing/2014/main" id="{61EC9D6A-6738-4383-88C4-3A0E6D6B4298}"/>
              </a:ext>
            </a:extLst>
          </p:cNvPr>
          <p:cNvPicPr>
            <a:picLocks noChangeAspect="1"/>
          </p:cNvPicPr>
          <p:nvPr/>
        </p:nvPicPr>
        <p:blipFill>
          <a:blip r:embed="rId4"/>
          <a:stretch>
            <a:fillRect/>
          </a:stretch>
        </p:blipFill>
        <p:spPr>
          <a:xfrm>
            <a:off x="10468304" y="5397251"/>
            <a:ext cx="1591194" cy="1219306"/>
          </a:xfrm>
          <a:prstGeom prst="rect">
            <a:avLst/>
          </a:prstGeom>
        </p:spPr>
      </p:pic>
    </p:spTree>
    <p:extLst>
      <p:ext uri="{BB962C8B-B14F-4D97-AF65-F5344CB8AC3E}">
        <p14:creationId xmlns:p14="http://schemas.microsoft.com/office/powerpoint/2010/main" val="103437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E962-2543-4241-8CA3-2A62FE55F0BF}"/>
              </a:ext>
            </a:extLst>
          </p:cNvPr>
          <p:cNvSpPr>
            <a:spLocks noGrp="1"/>
          </p:cNvSpPr>
          <p:nvPr>
            <p:ph type="title"/>
          </p:nvPr>
        </p:nvSpPr>
        <p:spPr>
          <a:xfrm>
            <a:off x="949683" y="164973"/>
            <a:ext cx="8825657" cy="860400"/>
          </a:xfrm>
        </p:spPr>
        <p:txBody>
          <a:bodyPr/>
          <a:lstStyle/>
          <a:p>
            <a:pPr algn="ctr"/>
            <a:r>
              <a:rPr lang="en-AU" b="1" dirty="0"/>
              <a:t>Why do we have the NAB Portal?</a:t>
            </a:r>
          </a:p>
        </p:txBody>
      </p:sp>
      <p:sp>
        <p:nvSpPr>
          <p:cNvPr id="3" name="Text Placeholder 2">
            <a:extLst>
              <a:ext uri="{FF2B5EF4-FFF2-40B4-BE49-F238E27FC236}">
                <a16:creationId xmlns:a16="http://schemas.microsoft.com/office/drawing/2014/main" id="{91177863-7409-4092-911A-28F354D6CEAE}"/>
              </a:ext>
            </a:extLst>
          </p:cNvPr>
          <p:cNvSpPr>
            <a:spLocks noGrp="1"/>
          </p:cNvSpPr>
          <p:nvPr>
            <p:ph type="body" idx="1"/>
          </p:nvPr>
        </p:nvSpPr>
        <p:spPr>
          <a:xfrm>
            <a:off x="1154955" y="1222310"/>
            <a:ext cx="8825658" cy="5291506"/>
          </a:xfrm>
        </p:spPr>
        <p:txBody>
          <a:bodyPr>
            <a:normAutofit/>
          </a:bodyPr>
          <a:lstStyle/>
          <a:p>
            <a:r>
              <a:rPr lang="en-AU" dirty="0"/>
              <a:t>Because it is:</a:t>
            </a:r>
          </a:p>
          <a:p>
            <a:pPr marL="342900" indent="-342900">
              <a:buFont typeface="Wingdings" panose="05000000000000000000" pitchFamily="2" charset="2"/>
              <a:buChar char="q"/>
            </a:pPr>
            <a:r>
              <a:rPr lang="en-US" sz="2400" cap="none" dirty="0">
                <a:solidFill>
                  <a:schemeClr val="accent3">
                    <a:lumMod val="60000"/>
                    <a:lumOff val="40000"/>
                  </a:schemeClr>
                </a:solidFill>
              </a:rPr>
              <a:t>Is a </a:t>
            </a:r>
            <a:r>
              <a:rPr lang="en-US" sz="2400" u="sng" cap="none" dirty="0">
                <a:solidFill>
                  <a:schemeClr val="accent3">
                    <a:lumMod val="60000"/>
                    <a:lumOff val="40000"/>
                  </a:schemeClr>
                </a:solidFill>
              </a:rPr>
              <a:t>resource database </a:t>
            </a:r>
            <a:r>
              <a:rPr lang="en-US" sz="2400" cap="none" dirty="0">
                <a:solidFill>
                  <a:schemeClr val="accent3">
                    <a:lumMod val="60000"/>
                    <a:lumOff val="40000"/>
                  </a:schemeClr>
                </a:solidFill>
              </a:rPr>
              <a:t>that will be useful for any researcher, community, or interested individual seeking Vanuatu climate change and disaster risk reduction (CCDRR) information’s.</a:t>
            </a:r>
          </a:p>
          <a:p>
            <a:pPr marL="342900" indent="-342900">
              <a:buFont typeface="Wingdings" panose="05000000000000000000" pitchFamily="2" charset="2"/>
              <a:buChar char="q"/>
            </a:pPr>
            <a:r>
              <a:rPr lang="en-US" sz="2400" cap="none" dirty="0">
                <a:solidFill>
                  <a:srgbClr val="FFFF00"/>
                </a:solidFill>
              </a:rPr>
              <a:t>It is </a:t>
            </a:r>
            <a:r>
              <a:rPr lang="en-US" sz="2400" u="sng" cap="none" dirty="0">
                <a:solidFill>
                  <a:srgbClr val="FFFF00"/>
                </a:solidFill>
              </a:rPr>
              <a:t>a content </a:t>
            </a:r>
            <a:r>
              <a:rPr lang="en-US" sz="2400" cap="none" dirty="0">
                <a:solidFill>
                  <a:srgbClr val="FFFF00"/>
                </a:solidFill>
              </a:rPr>
              <a:t>on the portal that includes, news items, planned events, past and current project information, contact lists and educational resources, UNFCCC elements and CCDRR policies and strategy.</a:t>
            </a:r>
          </a:p>
          <a:p>
            <a:pPr marL="342900" indent="-342900">
              <a:buFont typeface="Wingdings" panose="05000000000000000000" pitchFamily="2" charset="2"/>
              <a:buChar char="q"/>
            </a:pPr>
            <a:r>
              <a:rPr lang="en-US" sz="2400" cap="none" dirty="0">
                <a:solidFill>
                  <a:schemeClr val="tx1"/>
                </a:solidFill>
              </a:rPr>
              <a:t>And also </a:t>
            </a:r>
            <a:r>
              <a:rPr lang="en-US" sz="2400" u="sng" cap="none" dirty="0">
                <a:solidFill>
                  <a:schemeClr val="tx1"/>
                </a:solidFill>
              </a:rPr>
              <a:t>a coordination tools </a:t>
            </a:r>
            <a:r>
              <a:rPr lang="en-US" sz="2400" cap="none" dirty="0">
                <a:solidFill>
                  <a:schemeClr val="tx1"/>
                </a:solidFill>
              </a:rPr>
              <a:t>that allow organizations in Vanuatu to contribute to climate change and DRR information to this central information portal.</a:t>
            </a:r>
            <a:endParaRPr lang="en-AU" sz="2400" cap="none" dirty="0">
              <a:solidFill>
                <a:schemeClr val="tx1"/>
              </a:solidFill>
            </a:endParaRPr>
          </a:p>
          <a:p>
            <a:endParaRPr lang="en-AU" dirty="0"/>
          </a:p>
          <a:p>
            <a:pPr marL="342900" indent="-342900">
              <a:buFont typeface="Wingdings" panose="05000000000000000000" pitchFamily="2" charset="2"/>
              <a:buChar char="q"/>
            </a:pPr>
            <a:endParaRPr lang="en-AU" dirty="0"/>
          </a:p>
        </p:txBody>
      </p:sp>
      <p:pic>
        <p:nvPicPr>
          <p:cNvPr id="4" name="Picture 3">
            <a:extLst>
              <a:ext uri="{FF2B5EF4-FFF2-40B4-BE49-F238E27FC236}">
                <a16:creationId xmlns:a16="http://schemas.microsoft.com/office/drawing/2014/main" id="{9B3B1DEB-6C50-4E79-814D-872D850F1030}"/>
              </a:ext>
            </a:extLst>
          </p:cNvPr>
          <p:cNvPicPr>
            <a:picLocks noChangeAspect="1"/>
          </p:cNvPicPr>
          <p:nvPr/>
        </p:nvPicPr>
        <p:blipFill>
          <a:blip r:embed="rId2"/>
          <a:stretch>
            <a:fillRect/>
          </a:stretch>
        </p:blipFill>
        <p:spPr>
          <a:xfrm>
            <a:off x="10500664" y="5521451"/>
            <a:ext cx="1591194" cy="1219306"/>
          </a:xfrm>
          <a:prstGeom prst="rect">
            <a:avLst/>
          </a:prstGeom>
        </p:spPr>
      </p:pic>
    </p:spTree>
    <p:extLst>
      <p:ext uri="{BB962C8B-B14F-4D97-AF65-F5344CB8AC3E}">
        <p14:creationId xmlns:p14="http://schemas.microsoft.com/office/powerpoint/2010/main" val="139499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C257-01F3-412F-9503-624201E51FB6}"/>
              </a:ext>
            </a:extLst>
          </p:cNvPr>
          <p:cNvSpPr>
            <a:spLocks noGrp="1"/>
          </p:cNvSpPr>
          <p:nvPr>
            <p:ph type="title"/>
          </p:nvPr>
        </p:nvSpPr>
        <p:spPr>
          <a:xfrm>
            <a:off x="1052214" y="650836"/>
            <a:ext cx="8825657" cy="860401"/>
          </a:xfrm>
        </p:spPr>
        <p:txBody>
          <a:bodyPr/>
          <a:lstStyle/>
          <a:p>
            <a:pPr algn="ctr"/>
            <a:r>
              <a:rPr lang="en-AU" b="1" dirty="0"/>
              <a:t>Benefits of the NAB Portal</a:t>
            </a:r>
          </a:p>
        </p:txBody>
      </p:sp>
      <p:sp>
        <p:nvSpPr>
          <p:cNvPr id="3" name="Text Placeholder 2">
            <a:extLst>
              <a:ext uri="{FF2B5EF4-FFF2-40B4-BE49-F238E27FC236}">
                <a16:creationId xmlns:a16="http://schemas.microsoft.com/office/drawing/2014/main" id="{7FE673C2-B8A1-4EEA-BCFD-92BF4F94065D}"/>
              </a:ext>
            </a:extLst>
          </p:cNvPr>
          <p:cNvSpPr>
            <a:spLocks noGrp="1"/>
          </p:cNvSpPr>
          <p:nvPr>
            <p:ph type="body" idx="1"/>
          </p:nvPr>
        </p:nvSpPr>
        <p:spPr>
          <a:xfrm>
            <a:off x="1052214" y="1953025"/>
            <a:ext cx="8825658" cy="4609429"/>
          </a:xfrm>
        </p:spPr>
        <p:txBody>
          <a:bodyPr>
            <a:normAutofit/>
          </a:bodyPr>
          <a:lstStyle/>
          <a:p>
            <a:pPr marL="342900" indent="-342900">
              <a:buFont typeface="Wingdings" panose="05000000000000000000" pitchFamily="2" charset="2"/>
              <a:buChar char="q"/>
            </a:pPr>
            <a:r>
              <a:rPr lang="en-US" sz="2400" cap="none" dirty="0">
                <a:solidFill>
                  <a:schemeClr val="tx1"/>
                </a:solidFill>
                <a:latin typeface="+mn-lt"/>
              </a:rPr>
              <a:t>The portal is a user-friendly knowledge management tool, means anyone who have access with a given password or username by the NAB secretariat, he/she can login to the portal to upload documents, </a:t>
            </a:r>
            <a:r>
              <a:rPr lang="en-US" sz="2400" cap="none" dirty="0">
                <a:solidFill>
                  <a:schemeClr val="tx1"/>
                </a:solidFill>
                <a:latin typeface="+mn-lt"/>
                <a:cs typeface="Arial" panose="020B0604020202020204" pitchFamily="34" charset="0"/>
              </a:rPr>
              <a:t>and</a:t>
            </a:r>
            <a:r>
              <a:rPr lang="en-US" sz="2400" cap="none" dirty="0">
                <a:solidFill>
                  <a:schemeClr val="tx1"/>
                </a:solidFill>
                <a:latin typeface="+mn-lt"/>
              </a:rPr>
              <a:t> other resourceful things to the portal that are related to CCDRR information.</a:t>
            </a:r>
          </a:p>
          <a:p>
            <a:pPr marL="342900" indent="-342900">
              <a:buFont typeface="Wingdings" panose="05000000000000000000" pitchFamily="2" charset="2"/>
              <a:buChar char="q"/>
            </a:pPr>
            <a:r>
              <a:rPr lang="en-US" sz="2400" cap="none" dirty="0">
                <a:solidFill>
                  <a:schemeClr val="tx1"/>
                </a:solidFill>
                <a:latin typeface="+mn-lt"/>
                <a:cs typeface="Arial" panose="020B0604020202020204" pitchFamily="34" charset="0"/>
              </a:rPr>
              <a:t> As a NAB portal user, you are encouraged to upload your climate change and disaster related content ( like contacts,  documents, events ( related to CCDRR) and news.</a:t>
            </a:r>
            <a:endParaRPr lang="en-AU" sz="2400" cap="none" dirty="0">
              <a:solidFill>
                <a:schemeClr val="tx1"/>
              </a:solidFill>
              <a:latin typeface="+mn-lt"/>
              <a:cs typeface="Arial" panose="020B0604020202020204" pitchFamily="34" charset="0"/>
            </a:endParaRPr>
          </a:p>
        </p:txBody>
      </p:sp>
      <p:pic>
        <p:nvPicPr>
          <p:cNvPr id="4" name="Picture 3">
            <a:extLst>
              <a:ext uri="{FF2B5EF4-FFF2-40B4-BE49-F238E27FC236}">
                <a16:creationId xmlns:a16="http://schemas.microsoft.com/office/drawing/2014/main" id="{B353E94F-F5B5-4B06-BEAE-EE434301BA09}"/>
              </a:ext>
            </a:extLst>
          </p:cNvPr>
          <p:cNvPicPr>
            <a:picLocks noChangeAspect="1"/>
          </p:cNvPicPr>
          <p:nvPr/>
        </p:nvPicPr>
        <p:blipFill>
          <a:blip r:embed="rId2"/>
          <a:stretch>
            <a:fillRect/>
          </a:stretch>
        </p:blipFill>
        <p:spPr>
          <a:xfrm>
            <a:off x="10344189" y="5418709"/>
            <a:ext cx="1591194" cy="1219306"/>
          </a:xfrm>
          <a:prstGeom prst="rect">
            <a:avLst/>
          </a:prstGeom>
        </p:spPr>
      </p:pic>
    </p:spTree>
    <p:extLst>
      <p:ext uri="{BB962C8B-B14F-4D97-AF65-F5344CB8AC3E}">
        <p14:creationId xmlns:p14="http://schemas.microsoft.com/office/powerpoint/2010/main" val="2357282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45FB24-BEC6-4D44-888B-84AEBBA2DC09}">
  <ds:schemaRefs>
    <ds:schemaRef ds:uri="http://schemas.microsoft.com/sharepoint/v3/contenttype/forms"/>
  </ds:schemaRefs>
</ds:datastoreItem>
</file>

<file path=customXml/itemProps2.xml><?xml version="1.0" encoding="utf-8"?>
<ds:datastoreItem xmlns:ds="http://schemas.openxmlformats.org/officeDocument/2006/customXml" ds:itemID="{3FD9A38F-9A2C-42E5-9013-4C4B1FFCB4F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7ECF6D8-9EA4-45A1-AFEB-B7C326AF0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0</TotalTime>
  <Words>1821</Words>
  <Application>Microsoft Office PowerPoint</Application>
  <PresentationFormat>Widescreen</PresentationFormat>
  <Paragraphs>156</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Times New Roman</vt:lpstr>
      <vt:lpstr>Wingdings</vt:lpstr>
      <vt:lpstr>Wingdings 3</vt:lpstr>
      <vt:lpstr>Ion</vt:lpstr>
      <vt:lpstr>VANUATU CLIMATE CHANGE (NAB) PORTAL</vt:lpstr>
      <vt:lpstr>PowerPoint Presentation</vt:lpstr>
      <vt:lpstr>What is NAB?</vt:lpstr>
      <vt:lpstr>What is the NAB Portal?</vt:lpstr>
      <vt:lpstr>BRIEF OVERVIEW OF THE PORTAL</vt:lpstr>
      <vt:lpstr>PowerPoint Presentation</vt:lpstr>
      <vt:lpstr>PowerPoint Presentation</vt:lpstr>
      <vt:lpstr>Why do we have the NAB Portal?</vt:lpstr>
      <vt:lpstr>Benefits of the NAB Portal</vt:lpstr>
      <vt:lpstr>Outputs Achieved</vt:lpstr>
      <vt:lpstr>Outcomes Achieved</vt:lpstr>
      <vt:lpstr>Lessons Learned</vt:lpstr>
      <vt:lpstr>Challenges</vt:lpstr>
      <vt:lpstr>Recommendations</vt:lpstr>
      <vt:lpstr>Portal User Needs Assessment Survey</vt:lpstr>
      <vt:lpstr>END</vt:lpstr>
      <vt:lpstr>NAB Project Endorsement Process</vt:lpstr>
      <vt:lpstr>NAB IEC Endorsement Process</vt:lpstr>
      <vt:lpstr>Way Forward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2022-07-14T00:05:29Z</dcterms:created>
  <dcterms:modified xsi:type="dcterms:W3CDTF">2022-07-18T03:41:15Z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